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858000" cy="9144000"/>
  <p:embeddedFontLst>
    <p:embeddedFont>
      <p:font typeface="Public Sans Bold" charset="0"/>
      <p:regular r:id="rId17"/>
    </p:embeddedFont>
    <p:embeddedFont>
      <p:font typeface="Arimo Bold" charset="0"/>
      <p:regular r:id="rId18"/>
    </p:embeddedFont>
    <p:embeddedFont>
      <p:font typeface="Helvetica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Public Sans" charset="0"/>
      <p:regular r:id="rId27"/>
    </p:embeddedFont>
    <p:embeddedFont>
      <p:font typeface="Public Sans Italics" charset="0"/>
      <p:regular r:id="rId28"/>
    </p:embeddedFont>
    <p:embeddedFont>
      <p:font typeface="Calibri Light" pitchFamily="34" charset="0"/>
      <p:regular r:id="rId29"/>
      <p:italic r:id="rId30"/>
    </p:embeddedFont>
    <p:embeddedFont>
      <p:font typeface="Public Sans Bold Italics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CF7D7-2B1B-45C5-98B5-C7CED308F5CA}" type="datetimeFigureOut">
              <a:rPr lang="it-IT" smtClean="0"/>
              <a:t>08/10/2024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7F983-AA3A-4DEE-ACE1-D4479337A5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30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2286000" y="1683544"/>
            <a:ext cx="13716000" cy="3581402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6000" y="5403056"/>
            <a:ext cx="13716000" cy="248364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600"/>
            </a:lvl1pPr>
            <a:lvl2pPr marL="0" indent="0" algn="ctr">
              <a:buSzTx/>
              <a:buFontTx/>
              <a:buNone/>
              <a:defRPr sz="3600"/>
            </a:lvl2pPr>
            <a:lvl3pPr marL="0" indent="0" algn="ctr">
              <a:buSzTx/>
              <a:buFontTx/>
              <a:buNone/>
              <a:defRPr sz="3600"/>
            </a:lvl3pPr>
            <a:lvl4pPr marL="0" indent="0" algn="ctr">
              <a:buSzTx/>
              <a:buFontTx/>
              <a:buNone/>
              <a:defRPr sz="3600"/>
            </a:lvl4pPr>
            <a:lvl5pPr marL="0" indent="0" algn="ctr">
              <a:buSzTx/>
              <a:buFont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65383" y="9860366"/>
            <a:ext cx="444671" cy="4154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6109" y="10155577"/>
            <a:ext cx="3316521" cy="192428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/>
            <a:endParaRPr sz="27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Immagine 4" descr="Immagine che contiene silhouette, notte&#10;&#10;Descrizione generata automaticamente">
            <a:extLst>
              <a:ext uri="{FF2B5EF4-FFF2-40B4-BE49-F238E27FC236}">
                <a16:creationId xmlns:a16="http://schemas.microsoft.com/office/drawing/2014/main" xmlns="" id="{2363E7F3-BA97-8BEC-9EE6-2910A1776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1" y="8273675"/>
            <a:ext cx="11726619" cy="2187000"/>
          </a:xfrm>
          <a:prstGeom prst="rect">
            <a:avLst/>
          </a:prstGeom>
        </p:spPr>
      </p:pic>
      <p:sp>
        <p:nvSpPr>
          <p:cNvPr id="22" name="Rectangle"/>
          <p:cNvSpPr/>
          <p:nvPr/>
        </p:nvSpPr>
        <p:spPr>
          <a:xfrm>
            <a:off x="14868526" y="10155577"/>
            <a:ext cx="3452834" cy="192428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/>
            <a:endParaRPr sz="27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1D6EFB2B-256E-F958-EDB6-36691F22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9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3107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47775" y="6884194"/>
            <a:ext cx="15773400" cy="225028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6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6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6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1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202</a:t>
            </a:r>
            <a:r>
              <a:rPr lang="it-IT" kern="0" dirty="0">
                <a:latin typeface="Calibri"/>
                <a:cs typeface="Calibri"/>
                <a:sym typeface="Calibri"/>
              </a:rPr>
              <a:t>4</a:t>
            </a:r>
            <a:r>
              <a:rPr kern="0" dirty="0">
                <a:latin typeface="Calibri"/>
                <a:cs typeface="Calibri"/>
                <a:sym typeface="Calibri"/>
              </a:rPr>
              <a:t> - </a:t>
            </a:r>
            <a:r>
              <a:rPr lang="it-IT" kern="0" dirty="0">
                <a:latin typeface="Calibri"/>
                <a:cs typeface="Calibri"/>
                <a:sym typeface="Calibri"/>
              </a:rPr>
              <a:t>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C220BA07-28F1-128D-3AB7-5C7795F4E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87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1257300" y="1033463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57300" y="3224213"/>
            <a:ext cx="7772400" cy="652700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</a:t>
            </a:r>
            <a:r>
              <a:rPr lang="it-IT" kern="0" dirty="0">
                <a:latin typeface="Calibri"/>
                <a:cs typeface="Calibri"/>
                <a:sym typeface="Calibri"/>
              </a:rPr>
              <a:t>2024 - 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5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79F47436-5CB4-A9C7-FA16-C5B600C04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6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1259681" y="1019176"/>
            <a:ext cx="15773402" cy="19883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59681" y="2993233"/>
            <a:ext cx="7736685" cy="35006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600" b="1"/>
            </a:lvl1pPr>
            <a:lvl2pPr marL="0" indent="0">
              <a:buSzTx/>
              <a:buFontTx/>
              <a:buNone/>
              <a:defRPr sz="3600" b="1"/>
            </a:lvl2pPr>
            <a:lvl3pPr marL="0" indent="0">
              <a:buSzTx/>
              <a:buFontTx/>
              <a:buNone/>
              <a:defRPr sz="3600" b="1"/>
            </a:lvl3pPr>
            <a:lvl4pPr marL="0" indent="0">
              <a:buSzTx/>
              <a:buFontTx/>
              <a:buNone/>
              <a:defRPr sz="3600" b="1"/>
            </a:lvl4pPr>
            <a:lvl5pPr marL="0" indent="0">
              <a:buSzTx/>
              <a:buFontTx/>
              <a:buNone/>
              <a:defRPr sz="3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9258300" y="2993232"/>
            <a:ext cx="7774782" cy="123587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</a:t>
            </a:r>
            <a:r>
              <a:rPr lang="it-IT" kern="0" dirty="0">
                <a:latin typeface="Calibri"/>
                <a:cs typeface="Calibri"/>
                <a:sym typeface="Calibri"/>
              </a:rPr>
              <a:t>2024 - 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32617028-8EC5-839E-75B3-B3A0226FF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54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257300" y="1133476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0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</a:t>
            </a:r>
            <a:r>
              <a:rPr lang="it-IT" kern="0" dirty="0">
                <a:latin typeface="Calibri"/>
                <a:cs typeface="Calibri"/>
                <a:sym typeface="Calibri"/>
              </a:rPr>
              <a:t>2024 - 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8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A00435BE-9CEC-EF54-1818-39C5EB93D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24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1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</a:t>
            </a:r>
            <a:r>
              <a:rPr lang="it-IT" kern="0" dirty="0">
                <a:latin typeface="Calibri"/>
                <a:cs typeface="Calibri"/>
                <a:sym typeface="Calibri"/>
              </a:rPr>
              <a:t>2024 - 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9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0549FD3A-9B65-4ED3-2977-425C03B97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216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1259681" y="1085850"/>
            <a:ext cx="5898360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74780" y="1881188"/>
            <a:ext cx="9258303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 marL="1077686" indent="-391886">
              <a:defRPr sz="4800"/>
            </a:lvl2pPr>
            <a:lvl3pPr marL="1828800" indent="-457200">
              <a:defRPr sz="4800"/>
            </a:lvl3pPr>
            <a:lvl4pPr marL="2606040" indent="-548640">
              <a:defRPr sz="4800"/>
            </a:lvl4pPr>
            <a:lvl5pPr marL="3291840" indent="-548640"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1259681" y="3486150"/>
            <a:ext cx="5898357" cy="57173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5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</a:t>
            </a:r>
            <a:r>
              <a:rPr lang="it-IT" kern="0" dirty="0">
                <a:latin typeface="Calibri"/>
                <a:cs typeface="Calibri"/>
                <a:sym typeface="Calibri"/>
              </a:rPr>
              <a:t>2024 - 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9B1AC8F7-D22C-95E2-37D2-859E7F814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24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259681" y="1042988"/>
            <a:ext cx="5898360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16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7774780" y="1838326"/>
            <a:ext cx="9258303" cy="7310438"/>
          </a:xfrm>
          <a:prstGeom prst="rect">
            <a:avLst/>
          </a:prstGeom>
        </p:spPr>
        <p:txBody>
          <a:bodyPr lIns="137159" tIns="68579" rIns="137159" bIns="6857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59681" y="3443288"/>
            <a:ext cx="5898360" cy="571738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9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</a:t>
            </a:r>
            <a:r>
              <a:rPr lang="it-IT" kern="0" dirty="0">
                <a:latin typeface="Calibri"/>
                <a:cs typeface="Calibri"/>
                <a:sym typeface="Calibri"/>
              </a:rPr>
              <a:t>2024 - 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12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2" name="Immagine 1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6779001F-DF90-6116-56EB-834D58AD1D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33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" y="9844951"/>
            <a:ext cx="18288005" cy="450893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defTabSz="1371600" hangingPunct="0">
              <a:defRPr sz="1200"/>
            </a:pPr>
            <a:endParaRPr sz="12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MoodleMoot Italia 2022  - Urbino"/>
          <p:cNvSpPr txBox="1"/>
          <p:nvPr/>
        </p:nvSpPr>
        <p:spPr>
          <a:xfrm>
            <a:off x="6521775" y="9908819"/>
            <a:ext cx="5244447" cy="32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1371600" hangingPunct="0"/>
            <a:r>
              <a:rPr kern="0" dirty="0">
                <a:latin typeface="Calibri"/>
                <a:cs typeface="Calibri"/>
                <a:sym typeface="Calibri"/>
              </a:rPr>
              <a:t>MoodleMoot Italia 202</a:t>
            </a:r>
            <a:r>
              <a:rPr lang="it-IT" kern="0" dirty="0">
                <a:latin typeface="Calibri"/>
                <a:cs typeface="Calibri"/>
                <a:sym typeface="Calibri"/>
              </a:rPr>
              <a:t>4</a:t>
            </a:r>
            <a:r>
              <a:rPr kern="0" dirty="0">
                <a:latin typeface="Calibri"/>
                <a:cs typeface="Calibri"/>
                <a:sym typeface="Calibri"/>
              </a:rPr>
              <a:t> - </a:t>
            </a:r>
            <a:r>
              <a:rPr lang="it-IT" kern="0" dirty="0">
                <a:latin typeface="Calibri"/>
                <a:cs typeface="Calibri"/>
                <a:sym typeface="Calibri"/>
              </a:rPr>
              <a:t>Viterbo</a:t>
            </a:r>
            <a:endParaRPr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215" y="205438"/>
            <a:ext cx="1717400" cy="69841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257300" y="1009276"/>
            <a:ext cx="15773400" cy="198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257300" y="3200025"/>
            <a:ext cx="15773400" cy="652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40158" y="9884168"/>
            <a:ext cx="444671" cy="415498"/>
          </a:xfrm>
          <a:prstGeom prst="rect">
            <a:avLst/>
          </a:prstGeom>
          <a:ln w="12700">
            <a:miter lim="400000"/>
          </a:ln>
        </p:spPr>
        <p:txBody>
          <a:bodyPr wrap="none" lIns="68579" tIns="68580" rIns="68579" bIns="68580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1371600" hangingPunct="0"/>
            <a:fld id="{86CB4B4D-7CA3-9044-876B-883B54F8677D}" type="slidenum">
              <a:rPr kern="0">
                <a:latin typeface="Calibri"/>
                <a:cs typeface="Calibri"/>
                <a:sym typeface="Calibri"/>
              </a:rPr>
              <a:pPr defTabSz="1371600" hangingPunct="0"/>
              <a:t>‹N›</a:t>
            </a:fld>
            <a:endParaRPr kern="0">
              <a:latin typeface="Calibri"/>
              <a:cs typeface="Calibri"/>
              <a:sym typeface="Calibri"/>
            </a:endParaRPr>
          </a:p>
        </p:txBody>
      </p:sp>
      <p:pic>
        <p:nvPicPr>
          <p:cNvPr id="10" name="Immagine 9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xmlns="" id="{04D9291C-296C-BEE4-67CE-17A5DF2BA3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20" y="192600"/>
            <a:ext cx="30950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085850" marR="0" indent="-40005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851657" marR="0" indent="-480057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590800" marR="0" indent="-5334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3276600" marR="0" indent="-5334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962400" marR="0" indent="-5334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648200" marR="0" indent="-5334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5334000" marR="0" indent="-5334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6019800" marR="0" indent="-533400" algn="l" defTabSz="1371600" rtl="0" latinLnBrk="0">
        <a:lnSpc>
          <a:spcPct val="9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sv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4.sv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2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ctrTitle"/>
          </p:nvPr>
        </p:nvSpPr>
        <p:spPr>
          <a:xfrm>
            <a:off x="1507524" y="1683545"/>
            <a:ext cx="15087600" cy="35814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smtClean="0"/>
              <a:t>Percorsi di formazione online per il personale tecnico-amministrativo: l’esperienza </a:t>
            </a:r>
            <a:r>
              <a:rPr lang="it-IT" dirty="0" err="1" smtClean="0"/>
              <a:t>Unifg</a:t>
            </a:r>
            <a:endParaRPr dirty="0"/>
          </a:p>
        </p:txBody>
      </p:sp>
      <p:sp>
        <p:nvSpPr>
          <p:cNvPr id="132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Francesco A. Santangelo</a:t>
            </a:r>
            <a:r>
              <a:rPr dirty="0"/>
              <a:t/>
            </a:r>
            <a:br>
              <a:rPr dirty="0"/>
            </a:br>
            <a:r>
              <a:rPr lang="it-IT" dirty="0" smtClean="0"/>
              <a:t>Università di Foggia</a:t>
            </a:r>
            <a:r>
              <a:rPr dirty="0"/>
              <a:t/>
            </a:r>
            <a:br>
              <a:rPr dirty="0"/>
            </a:br>
            <a:r>
              <a:rPr lang="it-IT" dirty="0" smtClean="0"/>
              <a:t>francesco.santangelo@unifg.it</a:t>
            </a:r>
            <a:endParaRPr dirty="0"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750431" y="9804748"/>
            <a:ext cx="266739" cy="41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411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89424" y="518598"/>
            <a:ext cx="7038232" cy="9605528"/>
          </a:xfrm>
          <a:custGeom>
            <a:avLst/>
            <a:gdLst/>
            <a:ahLst/>
            <a:cxnLst/>
            <a:rect l="l" t="t" r="r" b="b"/>
            <a:pathLst>
              <a:path w="7038232" h="9605528">
                <a:moveTo>
                  <a:pt x="0" y="0"/>
                </a:moveTo>
                <a:lnTo>
                  <a:pt x="7038232" y="0"/>
                </a:lnTo>
                <a:lnTo>
                  <a:pt x="7038232" y="9605528"/>
                </a:lnTo>
                <a:lnTo>
                  <a:pt x="0" y="960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40935" y="7982506"/>
            <a:ext cx="248490" cy="2484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13433" y="6426633"/>
            <a:ext cx="1162535" cy="681536"/>
          </a:xfrm>
          <a:custGeom>
            <a:avLst/>
            <a:gdLst/>
            <a:ahLst/>
            <a:cxnLst/>
            <a:rect l="l" t="t" r="r" b="b"/>
            <a:pathLst>
              <a:path w="1162535" h="681536">
                <a:moveTo>
                  <a:pt x="0" y="0"/>
                </a:moveTo>
                <a:lnTo>
                  <a:pt x="1162536" y="0"/>
                </a:lnTo>
                <a:lnTo>
                  <a:pt x="1162536" y="681536"/>
                </a:lnTo>
                <a:lnTo>
                  <a:pt x="0" y="681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65" y="2769124"/>
            <a:ext cx="3894561" cy="4567622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5908665" y="6426633"/>
            <a:ext cx="1162535" cy="681536"/>
          </a:xfrm>
          <a:custGeom>
            <a:avLst/>
            <a:gdLst/>
            <a:ahLst/>
            <a:cxnLst/>
            <a:rect l="l" t="t" r="r" b="b"/>
            <a:pathLst>
              <a:path w="1162535" h="681536">
                <a:moveTo>
                  <a:pt x="0" y="0"/>
                </a:moveTo>
                <a:lnTo>
                  <a:pt x="1162535" y="0"/>
                </a:lnTo>
                <a:lnTo>
                  <a:pt x="1162535" y="681536"/>
                </a:lnTo>
                <a:lnTo>
                  <a:pt x="0" y="681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213" y="2769124"/>
            <a:ext cx="4027564" cy="4567622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9730123" y="6426633"/>
            <a:ext cx="1162535" cy="681536"/>
          </a:xfrm>
          <a:custGeom>
            <a:avLst/>
            <a:gdLst/>
            <a:ahLst/>
            <a:cxnLst/>
            <a:rect l="l" t="t" r="r" b="b"/>
            <a:pathLst>
              <a:path w="1162535" h="681536">
                <a:moveTo>
                  <a:pt x="0" y="0"/>
                </a:moveTo>
                <a:lnTo>
                  <a:pt x="1162535" y="0"/>
                </a:lnTo>
                <a:lnTo>
                  <a:pt x="1162535" y="681536"/>
                </a:lnTo>
                <a:lnTo>
                  <a:pt x="0" y="681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7032" y="2769124"/>
            <a:ext cx="4236238" cy="456762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23506" y="7220975"/>
            <a:ext cx="3168000" cy="1038127"/>
            <a:chOff x="0" y="0"/>
            <a:chExt cx="834370" cy="2734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4370" cy="273416"/>
            </a:xfrm>
            <a:custGeom>
              <a:avLst/>
              <a:gdLst/>
              <a:ahLst/>
              <a:cxnLst/>
              <a:rect l="l" t="t" r="r" b="b"/>
              <a:pathLst>
                <a:path w="834370" h="273416">
                  <a:moveTo>
                    <a:pt x="0" y="0"/>
                  </a:moveTo>
                  <a:lnTo>
                    <a:pt x="834370" y="0"/>
                  </a:lnTo>
                  <a:lnTo>
                    <a:pt x="834370" y="273416"/>
                  </a:lnTo>
                  <a:lnTo>
                    <a:pt x="0" y="273416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34370" cy="282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449951" y="7220975"/>
            <a:ext cx="3167396" cy="1038127"/>
            <a:chOff x="0" y="0"/>
            <a:chExt cx="834211" cy="2734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4211" cy="273416"/>
            </a:xfrm>
            <a:custGeom>
              <a:avLst/>
              <a:gdLst/>
              <a:ahLst/>
              <a:cxnLst/>
              <a:rect l="l" t="t" r="r" b="b"/>
              <a:pathLst>
                <a:path w="834211" h="273416">
                  <a:moveTo>
                    <a:pt x="0" y="0"/>
                  </a:moveTo>
                  <a:lnTo>
                    <a:pt x="834211" y="0"/>
                  </a:lnTo>
                  <a:lnTo>
                    <a:pt x="834211" y="273416"/>
                  </a:lnTo>
                  <a:lnTo>
                    <a:pt x="0" y="273416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34211" cy="282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075792" y="7192869"/>
            <a:ext cx="3175310" cy="1038127"/>
            <a:chOff x="0" y="0"/>
            <a:chExt cx="836296" cy="2734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36296" cy="273416"/>
            </a:xfrm>
            <a:custGeom>
              <a:avLst/>
              <a:gdLst/>
              <a:ahLst/>
              <a:cxnLst/>
              <a:rect l="l" t="t" r="r" b="b"/>
              <a:pathLst>
                <a:path w="836296" h="273416">
                  <a:moveTo>
                    <a:pt x="0" y="0"/>
                  </a:moveTo>
                  <a:lnTo>
                    <a:pt x="836296" y="0"/>
                  </a:lnTo>
                  <a:lnTo>
                    <a:pt x="836296" y="273416"/>
                  </a:lnTo>
                  <a:lnTo>
                    <a:pt x="0" y="273416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836296" cy="282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028700" y="1028700"/>
            <a:ext cx="10665474" cy="1771650"/>
            <a:chOff x="0" y="0"/>
            <a:chExt cx="14220632" cy="236220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14220632" cy="1317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62"/>
                </a:lnSpc>
              </a:pPr>
              <a:r>
                <a:rPr lang="en-US" sz="6468" b="1" spc="-20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Risultati ottenuti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844040"/>
              <a:ext cx="14220632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9546" y="7335226"/>
            <a:ext cx="172506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Media Education e </a:t>
            </a:r>
          </a:p>
          <a:p>
            <a:pPr algn="ctr">
              <a:lnSpc>
                <a:spcPts val="2099"/>
              </a:lnSpc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Didattica Digitale </a:t>
            </a:r>
          </a:p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(prima ed.)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69956" y="7335226"/>
            <a:ext cx="172506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Media Education e </a:t>
            </a:r>
          </a:p>
          <a:p>
            <a:pPr algn="ctr">
              <a:lnSpc>
                <a:spcPts val="2099"/>
              </a:lnSpc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Didattica Digitale </a:t>
            </a:r>
          </a:p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(seconda ed.)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85195" y="7307120"/>
            <a:ext cx="25393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Esperto in Servizi e </a:t>
            </a:r>
          </a:p>
          <a:p>
            <a:pPr algn="ctr">
              <a:lnSpc>
                <a:spcPts val="2099"/>
              </a:lnSpc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Metodologie di Promozione </a:t>
            </a:r>
          </a:p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dell’Inclusione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28700" y="3619500"/>
          <a:ext cx="16550738" cy="4121420"/>
        </p:xfrm>
        <a:graphic>
          <a:graphicData uri="http://schemas.openxmlformats.org/drawingml/2006/table">
            <a:tbl>
              <a:tblPr/>
              <a:tblGrid>
                <a:gridCol w="761653"/>
                <a:gridCol w="15789085"/>
              </a:tblGrid>
              <a:tr h="1030355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1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Semplicità d’uso</a:t>
                      </a:r>
                      <a:r>
                        <a:rPr lang="en-US" sz="23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della piattaforma e degli strumenti di tutoraggio.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6"/>
                    </a:solidFill>
                  </a:tcPr>
                </a:tc>
              </a:tr>
              <a:tr h="1030355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Alte percentuali</a:t>
                      </a:r>
                      <a:r>
                        <a:rPr lang="en-US" sz="23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di superamento dei corsi, indice di competenze acquisite.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6"/>
                    </a:solidFill>
                  </a:tcPr>
                </a:tc>
              </a:tr>
              <a:tr h="1030355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3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Soddisfazione complessiva</a:t>
                      </a:r>
                      <a:r>
                        <a:rPr lang="en-US" sz="23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sulla modalità d’erogazione dell’insegnamento.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6"/>
                    </a:solidFill>
                  </a:tcPr>
                </a:tc>
              </a:tr>
              <a:tr h="1030355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4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Strumenti avanzati</a:t>
                      </a:r>
                      <a:r>
                        <a:rPr lang="en-US" sz="23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della piattaforma per creare, organizzare e gestire i contenuti in modo rapido.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6"/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1019175"/>
            <a:ext cx="16230600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Sintesi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02205"/>
            <a:ext cx="162306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 dati acquisiti, sia per i corsi già erogati sia per quelli in fase di attivazione,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risultano utili ad una valutazione precisa e diretta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sull’acquisizione delle competenze da parte dei partecipanti.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02205"/>
            <a:ext cx="10665474" cy="430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 dati raccolti dalla piattaforma e-learning hanno confermato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l’efficacia delle iniziative formative proposte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evidenziando un elevato grado di partecipazione e di soddisfazione degli aderenti ed un significativo miglioramento delle loro competenze.</a:t>
            </a:r>
          </a:p>
          <a:p>
            <a:pPr algn="l">
              <a:lnSpc>
                <a:spcPts val="3120"/>
              </a:lnSpc>
            </a:pPr>
            <a:endParaRPr lang="en-US" sz="2400" spc="-2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Sulla base dei risultati positivi ottenuti, il nuovo Piano Strategico d'Ateneo 2023-2025 ha previsto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 incremento delle risorse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destinate alla formazione del personale. In particolare, sono stati stanziati dei fondi a copertura dei Master già erogati, per i quali si prevedono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nuove edizioni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. </a:t>
            </a:r>
          </a:p>
          <a:p>
            <a:pPr algn="l">
              <a:lnSpc>
                <a:spcPts val="3120"/>
              </a:lnSpc>
            </a:pPr>
            <a:endParaRPr lang="en-US" sz="2400" spc="-2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Sono state altresì già formalizzate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 attivazioni per 2 nuovi Master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15376030" y="3835426"/>
            <a:ext cx="3358387" cy="4132244"/>
          </a:xfrm>
          <a:custGeom>
            <a:avLst/>
            <a:gdLst/>
            <a:ahLst/>
            <a:cxnLst/>
            <a:rect l="l" t="t" r="r" b="b"/>
            <a:pathLst>
              <a:path w="3358387" h="4132244">
                <a:moveTo>
                  <a:pt x="0" y="0"/>
                </a:moveTo>
                <a:lnTo>
                  <a:pt x="3358388" y="0"/>
                </a:lnTo>
                <a:lnTo>
                  <a:pt x="3358388" y="4132243"/>
                </a:lnTo>
                <a:lnTo>
                  <a:pt x="0" y="413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04054" y="206090"/>
            <a:ext cx="2415158" cy="3629336"/>
          </a:xfrm>
          <a:custGeom>
            <a:avLst/>
            <a:gdLst/>
            <a:ahLst/>
            <a:cxnLst/>
            <a:rect l="l" t="t" r="r" b="b"/>
            <a:pathLst>
              <a:path w="2415158" h="3629336">
                <a:moveTo>
                  <a:pt x="0" y="0"/>
                </a:moveTo>
                <a:lnTo>
                  <a:pt x="2415158" y="0"/>
                </a:lnTo>
                <a:lnTo>
                  <a:pt x="2415158" y="3629336"/>
                </a:lnTo>
                <a:lnTo>
                  <a:pt x="0" y="362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41108" y="5416535"/>
            <a:ext cx="5378104" cy="4722954"/>
          </a:xfrm>
          <a:custGeom>
            <a:avLst/>
            <a:gdLst/>
            <a:ahLst/>
            <a:cxnLst/>
            <a:rect l="l" t="t" r="r" b="b"/>
            <a:pathLst>
              <a:path w="5378104" h="4722954">
                <a:moveTo>
                  <a:pt x="0" y="0"/>
                </a:moveTo>
                <a:lnTo>
                  <a:pt x="5378104" y="0"/>
                </a:lnTo>
                <a:lnTo>
                  <a:pt x="5378104" y="4722953"/>
                </a:lnTo>
                <a:lnTo>
                  <a:pt x="0" y="4722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19175"/>
            <a:ext cx="10665474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Conclusioni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C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2036" y="4901816"/>
            <a:ext cx="2437264" cy="4498305"/>
          </a:xfrm>
          <a:custGeom>
            <a:avLst/>
            <a:gdLst/>
            <a:ahLst/>
            <a:cxnLst/>
            <a:rect l="l" t="t" r="r" b="b"/>
            <a:pathLst>
              <a:path w="2437264" h="4498305">
                <a:moveTo>
                  <a:pt x="0" y="0"/>
                </a:moveTo>
                <a:lnTo>
                  <a:pt x="2437264" y="0"/>
                </a:lnTo>
                <a:lnTo>
                  <a:pt x="2437264" y="4498305"/>
                </a:lnTo>
                <a:lnTo>
                  <a:pt x="0" y="4498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427192"/>
            <a:ext cx="12936187" cy="212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56"/>
              </a:lnSpc>
            </a:pPr>
            <a:r>
              <a:rPr lang="en-US" sz="15242" b="1" spc="-472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Grazie.</a:t>
            </a:r>
          </a:p>
        </p:txBody>
      </p:sp>
      <p:sp>
        <p:nvSpPr>
          <p:cNvPr id="4" name="Freeform 4"/>
          <p:cNvSpPr/>
          <p:nvPr/>
        </p:nvSpPr>
        <p:spPr>
          <a:xfrm>
            <a:off x="3578713" y="8021844"/>
            <a:ext cx="3807271" cy="867337"/>
          </a:xfrm>
          <a:custGeom>
            <a:avLst/>
            <a:gdLst/>
            <a:ahLst/>
            <a:cxnLst/>
            <a:rect l="l" t="t" r="r" b="b"/>
            <a:pathLst>
              <a:path w="3807271" h="867337">
                <a:moveTo>
                  <a:pt x="0" y="0"/>
                </a:moveTo>
                <a:lnTo>
                  <a:pt x="3807271" y="0"/>
                </a:lnTo>
                <a:lnTo>
                  <a:pt x="3807271" y="867337"/>
                </a:lnTo>
                <a:lnTo>
                  <a:pt x="0" y="867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3450" y="8021844"/>
            <a:ext cx="1905853" cy="769914"/>
          </a:xfrm>
          <a:custGeom>
            <a:avLst/>
            <a:gdLst/>
            <a:ahLst/>
            <a:cxnLst/>
            <a:rect l="l" t="t" r="r" b="b"/>
            <a:pathLst>
              <a:path w="1905853" h="769914">
                <a:moveTo>
                  <a:pt x="0" y="0"/>
                </a:moveTo>
                <a:lnTo>
                  <a:pt x="1905853" y="0"/>
                </a:lnTo>
                <a:lnTo>
                  <a:pt x="1905853" y="769914"/>
                </a:lnTo>
                <a:lnTo>
                  <a:pt x="0" y="769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2570" y="2318357"/>
            <a:ext cx="3636730" cy="5650287"/>
          </a:xfrm>
          <a:custGeom>
            <a:avLst/>
            <a:gdLst/>
            <a:ahLst/>
            <a:cxnLst/>
            <a:rect l="l" t="t" r="r" b="b"/>
            <a:pathLst>
              <a:path w="3636730" h="5650287">
                <a:moveTo>
                  <a:pt x="0" y="0"/>
                </a:moveTo>
                <a:lnTo>
                  <a:pt x="3636730" y="0"/>
                </a:lnTo>
                <a:lnTo>
                  <a:pt x="3636730" y="5650286"/>
                </a:lnTo>
                <a:lnTo>
                  <a:pt x="0" y="5650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25394" y="6670386"/>
            <a:ext cx="5613359" cy="3368015"/>
          </a:xfrm>
          <a:custGeom>
            <a:avLst/>
            <a:gdLst/>
            <a:ahLst/>
            <a:cxnLst/>
            <a:rect l="l" t="t" r="r" b="b"/>
            <a:pathLst>
              <a:path w="5613359" h="3368015">
                <a:moveTo>
                  <a:pt x="0" y="0"/>
                </a:moveTo>
                <a:lnTo>
                  <a:pt x="5613359" y="0"/>
                </a:lnTo>
                <a:lnTo>
                  <a:pt x="5613359" y="3368015"/>
                </a:lnTo>
                <a:lnTo>
                  <a:pt x="0" y="3368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39028" y="405648"/>
            <a:ext cx="3583757" cy="3505566"/>
          </a:xfrm>
          <a:custGeom>
            <a:avLst/>
            <a:gdLst/>
            <a:ahLst/>
            <a:cxnLst/>
            <a:rect l="l" t="t" r="r" b="b"/>
            <a:pathLst>
              <a:path w="3583757" h="3505566">
                <a:moveTo>
                  <a:pt x="0" y="0"/>
                </a:moveTo>
                <a:lnTo>
                  <a:pt x="3583757" y="0"/>
                </a:lnTo>
                <a:lnTo>
                  <a:pt x="3583757" y="3505566"/>
                </a:lnTo>
                <a:lnTo>
                  <a:pt x="0" y="3505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51257" y="8213974"/>
            <a:ext cx="7736743" cy="4951515"/>
          </a:xfrm>
          <a:custGeom>
            <a:avLst/>
            <a:gdLst/>
            <a:ahLst/>
            <a:cxnLst/>
            <a:rect l="l" t="t" r="r" b="b"/>
            <a:pathLst>
              <a:path w="7736743" h="4951515">
                <a:moveTo>
                  <a:pt x="0" y="0"/>
                </a:moveTo>
                <a:lnTo>
                  <a:pt x="7736743" y="0"/>
                </a:lnTo>
                <a:lnTo>
                  <a:pt x="7736743" y="4951515"/>
                </a:lnTo>
                <a:lnTo>
                  <a:pt x="0" y="495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11209" y="1028700"/>
            <a:ext cx="3173520" cy="688776"/>
          </a:xfrm>
          <a:custGeom>
            <a:avLst/>
            <a:gdLst/>
            <a:ahLst/>
            <a:cxnLst/>
            <a:rect l="l" t="t" r="r" b="b"/>
            <a:pathLst>
              <a:path w="3173520" h="688776">
                <a:moveTo>
                  <a:pt x="0" y="0"/>
                </a:moveTo>
                <a:lnTo>
                  <a:pt x="3173520" y="0"/>
                </a:lnTo>
                <a:lnTo>
                  <a:pt x="3173520" y="688776"/>
                </a:lnTo>
                <a:lnTo>
                  <a:pt x="0" y="688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78713" y="8021844"/>
            <a:ext cx="3807271" cy="867337"/>
          </a:xfrm>
          <a:custGeom>
            <a:avLst/>
            <a:gdLst/>
            <a:ahLst/>
            <a:cxnLst/>
            <a:rect l="l" t="t" r="r" b="b"/>
            <a:pathLst>
              <a:path w="3807271" h="867337">
                <a:moveTo>
                  <a:pt x="0" y="0"/>
                </a:moveTo>
                <a:lnTo>
                  <a:pt x="3807271" y="0"/>
                </a:lnTo>
                <a:lnTo>
                  <a:pt x="3807271" y="867337"/>
                </a:lnTo>
                <a:lnTo>
                  <a:pt x="0" y="8673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3450" y="8021844"/>
            <a:ext cx="1905853" cy="769914"/>
          </a:xfrm>
          <a:custGeom>
            <a:avLst/>
            <a:gdLst/>
            <a:ahLst/>
            <a:cxnLst/>
            <a:rect l="l" t="t" r="r" b="b"/>
            <a:pathLst>
              <a:path w="1905853" h="769914">
                <a:moveTo>
                  <a:pt x="0" y="0"/>
                </a:moveTo>
                <a:lnTo>
                  <a:pt x="1905853" y="0"/>
                </a:lnTo>
                <a:lnTo>
                  <a:pt x="1905853" y="769914"/>
                </a:lnTo>
                <a:lnTo>
                  <a:pt x="0" y="7699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33450" y="2139381"/>
            <a:ext cx="10760724" cy="459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 spc="-232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Percorsi di formazione online per il personale tecnico-amministrativo: l’esperienza Unifg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71550"/>
            <a:ext cx="10556029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9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Francesco A. Santangelo, Michele Ciletti,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19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Giusi Antonia Toto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2402205"/>
            <a:ext cx="10665474" cy="508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Il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progetto PRO3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dell’Unifg, avviato nel 2020 nell’ambito del Piano Strategico d’Ateneo 2020-2022, presenta l’obiettivo di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valorizzare il capitale umano dei dipendenti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attraverso un piano di formazione continua destinato al personale tecnico-amministrativo.</a:t>
            </a:r>
          </a:p>
          <a:p>
            <a:pPr algn="l">
              <a:lnSpc>
                <a:spcPts val="3120"/>
              </a:lnSpc>
            </a:pPr>
            <a:endParaRPr lang="en-US" sz="2400" spc="-2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L’iniziativa prevede l’implementazione di un’ampia offerta formativa, comprendente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Master di I livello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erogati in modalità </a:t>
            </a:r>
            <a:r>
              <a:rPr lang="en-US" sz="2400" i="1" spc="-24">
                <a:solidFill>
                  <a:srgbClr val="00000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blended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e corsi specifici sulle </a:t>
            </a:r>
            <a:r>
              <a:rPr lang="en-US" sz="2400" i="1" spc="-24">
                <a:solidFill>
                  <a:srgbClr val="00000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soft skills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erogati con il supporto di una piattaforma e-learning dedicata. L’utilizzo di </a:t>
            </a:r>
            <a:r>
              <a:rPr lang="en-US" sz="2400" i="1" spc="-24">
                <a:solidFill>
                  <a:srgbClr val="00000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open badge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progettati per riconoscere una varietà di competenze, conoscenze ed esperienze, sia all'interno che all’esterno di contesti educativi tradizionali, consente di certificare le competenze acquisite dai partecipanti.</a:t>
            </a:r>
          </a:p>
          <a:p>
            <a:pPr algn="l">
              <a:lnSpc>
                <a:spcPts val="3120"/>
              </a:lnSpc>
            </a:pPr>
            <a:endParaRPr lang="en-US" sz="2400" spc="-2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5376030" y="3835426"/>
            <a:ext cx="3358387" cy="4132244"/>
          </a:xfrm>
          <a:custGeom>
            <a:avLst/>
            <a:gdLst/>
            <a:ahLst/>
            <a:cxnLst/>
            <a:rect l="l" t="t" r="r" b="b"/>
            <a:pathLst>
              <a:path w="3358387" h="4132244">
                <a:moveTo>
                  <a:pt x="0" y="0"/>
                </a:moveTo>
                <a:lnTo>
                  <a:pt x="3358388" y="0"/>
                </a:lnTo>
                <a:lnTo>
                  <a:pt x="3358388" y="4132243"/>
                </a:lnTo>
                <a:lnTo>
                  <a:pt x="0" y="4132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404054" y="206090"/>
            <a:ext cx="2415158" cy="3629336"/>
          </a:xfrm>
          <a:custGeom>
            <a:avLst/>
            <a:gdLst/>
            <a:ahLst/>
            <a:cxnLst/>
            <a:rect l="l" t="t" r="r" b="b"/>
            <a:pathLst>
              <a:path w="2415158" h="3629336">
                <a:moveTo>
                  <a:pt x="0" y="0"/>
                </a:moveTo>
                <a:lnTo>
                  <a:pt x="2415158" y="0"/>
                </a:lnTo>
                <a:lnTo>
                  <a:pt x="2415158" y="3629336"/>
                </a:lnTo>
                <a:lnTo>
                  <a:pt x="0" y="3629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41108" y="5416535"/>
            <a:ext cx="5378104" cy="4722954"/>
          </a:xfrm>
          <a:custGeom>
            <a:avLst/>
            <a:gdLst/>
            <a:ahLst/>
            <a:cxnLst/>
            <a:rect l="l" t="t" r="r" b="b"/>
            <a:pathLst>
              <a:path w="5378104" h="4722954">
                <a:moveTo>
                  <a:pt x="0" y="0"/>
                </a:moveTo>
                <a:lnTo>
                  <a:pt x="5378104" y="0"/>
                </a:lnTo>
                <a:lnTo>
                  <a:pt x="5378104" y="4722953"/>
                </a:lnTo>
                <a:lnTo>
                  <a:pt x="0" y="4722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1019175"/>
            <a:ext cx="12772279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Il progetto PRO3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1028700"/>
            <a:ext cx="10665474" cy="7239000"/>
            <a:chOff x="0" y="0"/>
            <a:chExt cx="14220632" cy="96520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4220632" cy="1317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62"/>
                </a:lnSpc>
              </a:pPr>
              <a:r>
                <a:rPr lang="en-US" sz="6468" b="1" spc="-20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Finalità di PRO3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844040"/>
              <a:ext cx="14220632" cy="7807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r>
                <a:rPr lang="en-US" sz="2400" spc="-24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Grazie a questo approccio integrato, il progetto PRO3 mira a:</a:t>
              </a:r>
            </a:p>
            <a:p>
              <a:pPr algn="l">
                <a:lnSpc>
                  <a:spcPts val="3120"/>
                </a:lnSpc>
              </a:pPr>
              <a:endPara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marL="518160" lvl="1" indent="-259080" algn="l">
                <a:lnSpc>
                  <a:spcPts val="3120"/>
                </a:lnSpc>
                <a:buAutoNum type="arabicPeriod"/>
              </a:pPr>
              <a:r>
                <a:rPr lang="en-US" sz="2400" b="1" spc="-24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Potenziare le competenze digitali e trasversali del personale</a:t>
              </a:r>
              <a:r>
                <a:rPr lang="en-US" sz="2400" spc="-24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: i corsi sulle </a:t>
              </a:r>
              <a:r>
                <a:rPr lang="en-US" sz="2400" i="1" spc="-24">
                  <a:solidFill>
                    <a:srgbClr val="000000"/>
                  </a:solidFill>
                  <a:latin typeface="Public Sans Italics"/>
                  <a:ea typeface="Public Sans Italics"/>
                  <a:cs typeface="Public Sans Italics"/>
                  <a:sym typeface="Public Sans Italics"/>
                </a:rPr>
                <a:t>soft skills</a:t>
              </a:r>
              <a:r>
                <a:rPr lang="en-US" sz="2400" spc="-24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permettono di sviluppare abilità comunicative, di </a:t>
              </a:r>
              <a:r>
                <a:rPr lang="en-US" sz="2400" i="1" spc="-24">
                  <a:solidFill>
                    <a:srgbClr val="000000"/>
                  </a:solidFill>
                  <a:latin typeface="Public Sans Italics"/>
                  <a:ea typeface="Public Sans Italics"/>
                  <a:cs typeface="Public Sans Italics"/>
                  <a:sym typeface="Public Sans Italics"/>
                </a:rPr>
                <a:t>problem solving</a:t>
              </a:r>
              <a:r>
                <a:rPr lang="en-US" sz="2400" spc="-24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e di lavoro in team, fondamentali per affrontare le sfide del mondo del lavoro contemporaneo.</a:t>
              </a:r>
            </a:p>
            <a:p>
              <a:pPr marL="518160" lvl="1" indent="-259080" algn="l">
                <a:lnSpc>
                  <a:spcPts val="3120"/>
                </a:lnSpc>
                <a:buAutoNum type="arabicPeriod"/>
              </a:pPr>
              <a:r>
                <a:rPr lang="en-US" sz="2400" b="1" spc="-24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Migliorare il benessere organizzativo</a:t>
              </a:r>
              <a:r>
                <a:rPr lang="en-US" sz="2400" spc="-24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: l’opportunità di seguire percorsi di formazione personalizzati incrementa la motivazione e la soddisfazione lavorativa del personale, favorendo un clima organizzativo più positivo.</a:t>
              </a:r>
            </a:p>
            <a:p>
              <a:pPr marL="518160" lvl="1" indent="-259080" algn="l">
                <a:lnSpc>
                  <a:spcPts val="3120"/>
                </a:lnSpc>
                <a:buAutoNum type="arabicPeriod"/>
              </a:pPr>
              <a:r>
                <a:rPr lang="en-US" sz="2400" b="1" spc="-24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Aumentare la qualità dei servizi erogati dall’Ateneo</a:t>
              </a:r>
              <a:r>
                <a:rPr lang="en-US" sz="2400" spc="-24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: le nuove competenze acquisite dal personale permettono di migliorare l'efficienza e l'efficacia dei processi interni, con un impatto positivo sulla qualità dei servizi offerti agli studenti e alla comunità accademica.</a:t>
              </a:r>
            </a:p>
            <a:p>
              <a:pPr algn="l">
                <a:lnSpc>
                  <a:spcPts val="3120"/>
                </a:lnSpc>
              </a:pPr>
              <a:endPara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120"/>
                </a:lnSpc>
              </a:pPr>
              <a:endPara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1789424" y="518598"/>
            <a:ext cx="7038232" cy="9605528"/>
          </a:xfrm>
          <a:custGeom>
            <a:avLst/>
            <a:gdLst/>
            <a:ahLst/>
            <a:cxnLst/>
            <a:rect l="l" t="t" r="r" b="b"/>
            <a:pathLst>
              <a:path w="7038232" h="9605528">
                <a:moveTo>
                  <a:pt x="0" y="0"/>
                </a:moveTo>
                <a:lnTo>
                  <a:pt x="7038232" y="0"/>
                </a:lnTo>
                <a:lnTo>
                  <a:pt x="7038232" y="9605528"/>
                </a:lnTo>
                <a:lnTo>
                  <a:pt x="0" y="9605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86822" y="3282510"/>
            <a:ext cx="7155818" cy="5737665"/>
          </a:xfrm>
          <a:custGeom>
            <a:avLst/>
            <a:gdLst/>
            <a:ahLst/>
            <a:cxnLst/>
            <a:rect l="l" t="t" r="r" b="b"/>
            <a:pathLst>
              <a:path w="7155818" h="5737665">
                <a:moveTo>
                  <a:pt x="0" y="0"/>
                </a:moveTo>
                <a:lnTo>
                  <a:pt x="7155817" y="0"/>
                </a:lnTo>
                <a:lnTo>
                  <a:pt x="7155817" y="5737665"/>
                </a:lnTo>
                <a:lnTo>
                  <a:pt x="0" y="5737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412484"/>
            <a:ext cx="9867811" cy="469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Successivamente i partecipanti possono usufruire di una serie di videolezioni disponibili in modalità asincrona sulla piattaforma e-learning di Ateneo. Infine, a conclusione del Master, è prevista una discussione finale in presenza.</a:t>
            </a:r>
          </a:p>
          <a:p>
            <a:pPr algn="l">
              <a:lnSpc>
                <a:spcPts val="3120"/>
              </a:lnSpc>
            </a:pPr>
            <a:endParaRPr lang="en-US" sz="2400" spc="-2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 particolare, durante gli ultimi anni, sono stati attivati i seguenti corsi:</a:t>
            </a:r>
          </a:p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Master di I livello in “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Media Education e Didattica Digitale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” (prima e seconda edizione)</a:t>
            </a:r>
          </a:p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Master di I livello in “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Esperto in Servizi e Metodologie di Promozione dell'Inclusione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”</a:t>
            </a:r>
          </a:p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Master di I livello in “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Benessere Organizzativo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”</a:t>
            </a:r>
          </a:p>
          <a:p>
            <a:pPr algn="l">
              <a:lnSpc>
                <a:spcPts val="3120"/>
              </a:lnSpc>
            </a:pPr>
            <a:endParaRPr lang="en-US" sz="2400" spc="-24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019175"/>
            <a:ext cx="16230600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Erogazione dei corsi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71389"/>
            <a:ext cx="15145087" cy="117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 corsi erogati sono strutturati come Master di I livello. Ogni master prevede una prima lezione introduttiva in presenza per tutti i partecipanti, durante la quale vengono illustrate le metodologie didattiche e le finalità di ciascun corso.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46272" y="2322822"/>
            <a:ext cx="7668697" cy="6115786"/>
            <a:chOff x="0" y="0"/>
            <a:chExt cx="10224929" cy="8154381"/>
          </a:xfrm>
        </p:grpSpPr>
        <p:sp>
          <p:nvSpPr>
            <p:cNvPr id="3" name="Freeform 3"/>
            <p:cNvSpPr/>
            <p:nvPr/>
          </p:nvSpPr>
          <p:spPr>
            <a:xfrm>
              <a:off x="122265" y="296283"/>
              <a:ext cx="9755497" cy="5483402"/>
            </a:xfrm>
            <a:custGeom>
              <a:avLst/>
              <a:gdLst/>
              <a:ahLst/>
              <a:cxnLst/>
              <a:rect l="l" t="t" r="r" b="b"/>
              <a:pathLst>
                <a:path w="9755497" h="5483402">
                  <a:moveTo>
                    <a:pt x="0" y="0"/>
                  </a:moveTo>
                  <a:lnTo>
                    <a:pt x="9755497" y="0"/>
                  </a:lnTo>
                  <a:lnTo>
                    <a:pt x="9755497" y="5483402"/>
                  </a:lnTo>
                  <a:lnTo>
                    <a:pt x="0" y="5483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0224929" cy="8154381"/>
            </a:xfrm>
            <a:custGeom>
              <a:avLst/>
              <a:gdLst/>
              <a:ahLst/>
              <a:cxnLst/>
              <a:rect l="l" t="t" r="r" b="b"/>
              <a:pathLst>
                <a:path w="10224929" h="8154381">
                  <a:moveTo>
                    <a:pt x="0" y="0"/>
                  </a:moveTo>
                  <a:lnTo>
                    <a:pt x="10224929" y="0"/>
                  </a:lnTo>
                  <a:lnTo>
                    <a:pt x="10224929" y="8154381"/>
                  </a:lnTo>
                  <a:lnTo>
                    <a:pt x="0" y="8154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2312892"/>
            <a:ext cx="8115300" cy="592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6"/>
              </a:lnSpc>
            </a:pPr>
            <a:r>
              <a:rPr lang="en-US" sz="6600" b="1" i="1" spc="-204">
                <a:solidFill>
                  <a:srgbClr val="00000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Le persone si aspettano di essere annoiate dalla didattica a distanza: mostriamo loro che non è così!</a:t>
            </a:r>
          </a:p>
          <a:p>
            <a:pPr algn="r">
              <a:lnSpc>
                <a:spcPts val="4664"/>
              </a:lnSpc>
            </a:pPr>
            <a:r>
              <a:rPr lang="en-US" sz="4400" b="1" spc="-136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(Cammy Bean)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19175"/>
            <a:ext cx="16230600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elearning.unifg.it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40916"/>
            <a:ext cx="16230600" cy="952945"/>
            <a:chOff x="0" y="0"/>
            <a:chExt cx="4274726" cy="2509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50981"/>
            </a:xfrm>
            <a:custGeom>
              <a:avLst/>
              <a:gdLst/>
              <a:ahLst/>
              <a:cxnLst/>
              <a:rect l="l" t="t" r="r" b="b"/>
              <a:pathLst>
                <a:path w="4274726" h="250981">
                  <a:moveTo>
                    <a:pt x="0" y="0"/>
                  </a:moveTo>
                  <a:lnTo>
                    <a:pt x="4274726" y="0"/>
                  </a:lnTo>
                  <a:lnTo>
                    <a:pt x="4274726" y="250981"/>
                  </a:lnTo>
                  <a:lnTo>
                    <a:pt x="0" y="250981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74726" cy="260506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4439"/>
                </a:lnSpc>
              </a:pPr>
              <a:r>
                <a:rPr lang="en-US" sz="3699" b="1" spc="-36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MASTER DI I LIVELLO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574836"/>
            <a:ext cx="16230600" cy="718350"/>
            <a:chOff x="0" y="0"/>
            <a:chExt cx="21640800" cy="95780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669643" cy="957801"/>
              <a:chOff x="0" y="0"/>
              <a:chExt cx="2107584" cy="18919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07584" cy="189195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9195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9195"/>
                    </a:lnTo>
                    <a:lnTo>
                      <a:pt x="0" y="189195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107584" cy="246345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Media Education e Didattica Digitale (prima ed.)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971157" y="0"/>
              <a:ext cx="10669643" cy="957801"/>
              <a:chOff x="0" y="0"/>
              <a:chExt cx="2107584" cy="1891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07584" cy="189195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9195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9195"/>
                    </a:lnTo>
                    <a:lnTo>
                      <a:pt x="0" y="189195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2107584" cy="246345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Iscritti: 96 | Personale Unifg: 86 | Percentuale: </a:t>
                </a:r>
                <a:r>
                  <a:rPr lang="en-US" sz="2400" b="1" spc="-24">
                    <a:solidFill>
                      <a:srgbClr val="F6696E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89,6%</a:t>
                </a:r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028700" y="1019175"/>
            <a:ext cx="10156923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Risultati ottenuti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402205"/>
            <a:ext cx="16230600" cy="129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599" spc="-2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Grazie al progetto PRO3, il personale afferente all’Università può iscriversi ai corsi previsti ad un costo agevolato. L’opportunità è stata ampiamente colta, come illustrato nella seguente tabella.</a:t>
            </a:r>
          </a:p>
          <a:p>
            <a:pPr algn="ctr">
              <a:lnSpc>
                <a:spcPts val="3379"/>
              </a:lnSpc>
            </a:pPr>
            <a:endParaRPr lang="en-US" sz="2599" spc="-25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5474161"/>
            <a:ext cx="16230600" cy="714393"/>
            <a:chOff x="0" y="0"/>
            <a:chExt cx="21640800" cy="95252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669643" cy="952525"/>
              <a:chOff x="0" y="0"/>
              <a:chExt cx="2107584" cy="1881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07584" cy="188153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8153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8153"/>
                    </a:lnTo>
                    <a:lnTo>
                      <a:pt x="0" y="188153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2107584" cy="245303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Media Education e Didattica Digitale (seconda ed.)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971157" y="0"/>
              <a:ext cx="10669643" cy="952525"/>
              <a:chOff x="0" y="0"/>
              <a:chExt cx="2107584" cy="18815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07584" cy="188153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8153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8153"/>
                    </a:lnTo>
                    <a:lnTo>
                      <a:pt x="0" y="188153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2107584" cy="245303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Iscritti: 26 | Personale Unifg: 9 | Percentuale: </a:t>
                </a:r>
                <a:r>
                  <a:rPr lang="en-US" sz="2400" b="1" spc="-24">
                    <a:solidFill>
                      <a:srgbClr val="F6696E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34,6%</a:t>
                </a: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28700" y="6369530"/>
            <a:ext cx="16230600" cy="714393"/>
            <a:chOff x="0" y="0"/>
            <a:chExt cx="21640800" cy="95252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0669643" cy="952525"/>
              <a:chOff x="0" y="0"/>
              <a:chExt cx="2107584" cy="18815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107584" cy="188153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8153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8153"/>
                    </a:lnTo>
                    <a:lnTo>
                      <a:pt x="0" y="188153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2107584" cy="245303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Esp. in Servizi e Metodologie di Prom. dell’Inclusione”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0971157" y="0"/>
              <a:ext cx="10669643" cy="952525"/>
              <a:chOff x="0" y="0"/>
              <a:chExt cx="2107584" cy="18815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107584" cy="188153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8153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8153"/>
                    </a:lnTo>
                    <a:lnTo>
                      <a:pt x="0" y="188153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2107584" cy="245303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Iscritti:48 | Personale Unifg: 30 | Percentuale: </a:t>
                </a:r>
                <a:r>
                  <a:rPr lang="en-US" sz="2400" b="1" spc="-24">
                    <a:solidFill>
                      <a:srgbClr val="F6696E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62,5%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28700" y="7264898"/>
            <a:ext cx="16230600" cy="714393"/>
            <a:chOff x="0" y="0"/>
            <a:chExt cx="21640800" cy="952525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0669643" cy="952525"/>
              <a:chOff x="0" y="0"/>
              <a:chExt cx="2107584" cy="18815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107584" cy="188153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8153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8153"/>
                    </a:lnTo>
                    <a:lnTo>
                      <a:pt x="0" y="188153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57150"/>
                <a:ext cx="2107584" cy="245303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Benessere Organizzativo (in fase di erogazione)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0971157" y="0"/>
              <a:ext cx="10669643" cy="952525"/>
              <a:chOff x="0" y="0"/>
              <a:chExt cx="2107584" cy="18815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107584" cy="188153"/>
              </a:xfrm>
              <a:custGeom>
                <a:avLst/>
                <a:gdLst/>
                <a:ahLst/>
                <a:cxnLst/>
                <a:rect l="l" t="t" r="r" b="b"/>
                <a:pathLst>
                  <a:path w="2107584" h="188153">
                    <a:moveTo>
                      <a:pt x="0" y="0"/>
                    </a:moveTo>
                    <a:lnTo>
                      <a:pt x="2107584" y="0"/>
                    </a:lnTo>
                    <a:lnTo>
                      <a:pt x="2107584" y="188153"/>
                    </a:lnTo>
                    <a:lnTo>
                      <a:pt x="0" y="188153"/>
                    </a:lnTo>
                    <a:close/>
                  </a:path>
                </a:pathLst>
              </a:custGeom>
              <a:solidFill>
                <a:srgbClr val="EDEBE6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2107584" cy="245303"/>
              </a:xfrm>
              <a:prstGeom prst="rect">
                <a:avLst/>
              </a:prstGeom>
            </p:spPr>
            <p:txBody>
              <a:bodyPr lIns="101600" tIns="101600" rIns="101600" bIns="1016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 spc="-24">
                    <a:solidFill>
                      <a:srgbClr val="000000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Iscritti: 28 | Personale Unifg: 24 | Percentuale: </a:t>
                </a:r>
                <a:r>
                  <a:rPr lang="en-US" sz="2400" b="1" spc="-24">
                    <a:solidFill>
                      <a:srgbClr val="F6696E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85,7%</a:t>
                </a: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89596"/>
            <a:ext cx="5225555" cy="3616231"/>
            <a:chOff x="0" y="0"/>
            <a:chExt cx="1737079" cy="12021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7079" cy="1202108"/>
            </a:xfrm>
            <a:custGeom>
              <a:avLst/>
              <a:gdLst/>
              <a:ahLst/>
              <a:cxnLst/>
              <a:rect l="l" t="t" r="r" b="b"/>
              <a:pathLst>
                <a:path w="1737079" h="1202108">
                  <a:moveTo>
                    <a:pt x="0" y="0"/>
                  </a:moveTo>
                  <a:lnTo>
                    <a:pt x="1737079" y="0"/>
                  </a:lnTo>
                  <a:lnTo>
                    <a:pt x="1737079" y="1202108"/>
                  </a:lnTo>
                  <a:lnTo>
                    <a:pt x="0" y="1202108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737079" cy="121163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0480" y="4789596"/>
            <a:ext cx="5227041" cy="3616231"/>
            <a:chOff x="0" y="0"/>
            <a:chExt cx="1737573" cy="12021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7573" cy="1202108"/>
            </a:xfrm>
            <a:custGeom>
              <a:avLst/>
              <a:gdLst/>
              <a:ahLst/>
              <a:cxnLst/>
              <a:rect l="l" t="t" r="r" b="b"/>
              <a:pathLst>
                <a:path w="1737573" h="1202108">
                  <a:moveTo>
                    <a:pt x="0" y="0"/>
                  </a:moveTo>
                  <a:lnTo>
                    <a:pt x="1737573" y="0"/>
                  </a:lnTo>
                  <a:lnTo>
                    <a:pt x="1737573" y="1202108"/>
                  </a:lnTo>
                  <a:lnTo>
                    <a:pt x="0" y="1202108"/>
                  </a:lnTo>
                  <a:close/>
                </a:path>
              </a:pathLst>
            </a:custGeom>
            <a:solidFill>
              <a:srgbClr val="F6696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737573" cy="121163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33745" y="4789596"/>
            <a:ext cx="5227041" cy="3616231"/>
            <a:chOff x="0" y="0"/>
            <a:chExt cx="1737573" cy="12021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7573" cy="1202108"/>
            </a:xfrm>
            <a:custGeom>
              <a:avLst/>
              <a:gdLst/>
              <a:ahLst/>
              <a:cxnLst/>
              <a:rect l="l" t="t" r="r" b="b"/>
              <a:pathLst>
                <a:path w="1737573" h="1202108">
                  <a:moveTo>
                    <a:pt x="0" y="0"/>
                  </a:moveTo>
                  <a:lnTo>
                    <a:pt x="1737573" y="0"/>
                  </a:lnTo>
                  <a:lnTo>
                    <a:pt x="1737573" y="1202108"/>
                  </a:lnTo>
                  <a:lnTo>
                    <a:pt x="0" y="1202108"/>
                  </a:lnTo>
                  <a:close/>
                </a:path>
              </a:pathLst>
            </a:custGeom>
            <a:solidFill>
              <a:srgbClr val="62C8D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737573" cy="121163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700620" y="4266188"/>
            <a:ext cx="2308483" cy="1477429"/>
          </a:xfrm>
          <a:custGeom>
            <a:avLst/>
            <a:gdLst/>
            <a:ahLst/>
            <a:cxnLst/>
            <a:rect l="l" t="t" r="r" b="b"/>
            <a:pathLst>
              <a:path w="2308483" h="1477429">
                <a:moveTo>
                  <a:pt x="0" y="0"/>
                </a:moveTo>
                <a:lnTo>
                  <a:pt x="2308484" y="0"/>
                </a:lnTo>
                <a:lnTo>
                  <a:pt x="2308484" y="1477429"/>
                </a:lnTo>
                <a:lnTo>
                  <a:pt x="0" y="1477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528131" y="4389034"/>
            <a:ext cx="1231738" cy="123173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637614" y="4498517"/>
            <a:ext cx="1012771" cy="1012771"/>
          </a:xfrm>
          <a:custGeom>
            <a:avLst/>
            <a:gdLst/>
            <a:ahLst/>
            <a:cxnLst/>
            <a:rect l="l" t="t" r="r" b="b"/>
            <a:pathLst>
              <a:path w="1012771" h="1012771">
                <a:moveTo>
                  <a:pt x="0" y="0"/>
                </a:moveTo>
                <a:lnTo>
                  <a:pt x="1012772" y="0"/>
                </a:lnTo>
                <a:lnTo>
                  <a:pt x="1012772" y="1012771"/>
                </a:lnTo>
                <a:lnTo>
                  <a:pt x="0" y="1012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695503" y="4191000"/>
            <a:ext cx="1893436" cy="1552617"/>
          </a:xfrm>
          <a:custGeom>
            <a:avLst/>
            <a:gdLst/>
            <a:ahLst/>
            <a:cxnLst/>
            <a:rect l="l" t="t" r="r" b="b"/>
            <a:pathLst>
              <a:path w="1893436" h="1552617">
                <a:moveTo>
                  <a:pt x="0" y="0"/>
                </a:moveTo>
                <a:lnTo>
                  <a:pt x="1893435" y="0"/>
                </a:lnTo>
                <a:lnTo>
                  <a:pt x="1893435" y="1552617"/>
                </a:lnTo>
                <a:lnTo>
                  <a:pt x="0" y="1552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019175"/>
            <a:ext cx="16230600" cy="99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Punti di forza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02205"/>
            <a:ext cx="16230600" cy="156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Per valutare l’apprendimento e l’acquisizione delle competenze, </a:t>
            </a: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gli strumenti messi a disposizione dalla piattaforma</a:t>
            </a:r>
            <a:r>
              <a:rPr lang="en-US" sz="24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e-learning sono risultati preziosi per redigere un’analisi dettagliata sul potenziamento delle abilità acquisite. In particolare, grazie alla creazione di statistiche e alla generazione di report sui test di apprendimento, è stato possibile definire un quadro numerico sugli obiettivi di apprendimento raggiunti dai partecipanti.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78403" y="6115092"/>
            <a:ext cx="4909696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Gli strumenti di duplicazione e configuarzione dei corsi consentono l’inserimento e l’organizzazione dei contenuti in modo rapido ed efficiente.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6597" y="6115092"/>
            <a:ext cx="4208943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Erogazione strutturata delle lezioni, con un percorso formativo graduale grazie ai vincoli di superamento delle lezioni e delle verifiche finali.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0122" y="6115092"/>
            <a:ext cx="4911257" cy="19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spc="-2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Efficacia della modalità blended, con tutti i vantaggi concessi dalla piattaforma Moodle in termini di videolezioni, materiale didattico, quiz di valutazione e tutoraggio.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71571"/>
            <a:ext cx="5227041" cy="3402735"/>
            <a:chOff x="0" y="0"/>
            <a:chExt cx="1737573" cy="1131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7573" cy="1131138"/>
            </a:xfrm>
            <a:custGeom>
              <a:avLst/>
              <a:gdLst/>
              <a:ahLst/>
              <a:cxnLst/>
              <a:rect l="l" t="t" r="r" b="b"/>
              <a:pathLst>
                <a:path w="1737573" h="1131138">
                  <a:moveTo>
                    <a:pt x="0" y="0"/>
                  </a:moveTo>
                  <a:lnTo>
                    <a:pt x="1737573" y="0"/>
                  </a:lnTo>
                  <a:lnTo>
                    <a:pt x="1737573" y="1131138"/>
                  </a:lnTo>
                  <a:lnTo>
                    <a:pt x="0" y="1131138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737573" cy="114066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Always be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honest and 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transparent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0480" y="4071571"/>
            <a:ext cx="5227041" cy="3402735"/>
            <a:chOff x="0" y="0"/>
            <a:chExt cx="1737573" cy="1131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7573" cy="1131138"/>
            </a:xfrm>
            <a:custGeom>
              <a:avLst/>
              <a:gdLst/>
              <a:ahLst/>
              <a:cxnLst/>
              <a:rect l="l" t="t" r="r" b="b"/>
              <a:pathLst>
                <a:path w="1737573" h="1131138">
                  <a:moveTo>
                    <a:pt x="0" y="0"/>
                  </a:moveTo>
                  <a:lnTo>
                    <a:pt x="1737573" y="0"/>
                  </a:lnTo>
                  <a:lnTo>
                    <a:pt x="1737573" y="1131138"/>
                  </a:lnTo>
                  <a:lnTo>
                    <a:pt x="0" y="1131138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737573" cy="114066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Be upfront 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about your company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affiliation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33745" y="4071571"/>
            <a:ext cx="5227041" cy="3402735"/>
            <a:chOff x="0" y="0"/>
            <a:chExt cx="1737573" cy="11311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7573" cy="1131138"/>
            </a:xfrm>
            <a:custGeom>
              <a:avLst/>
              <a:gdLst/>
              <a:ahLst/>
              <a:cxnLst/>
              <a:rect l="l" t="t" r="r" b="b"/>
              <a:pathLst>
                <a:path w="1737573" h="1131138">
                  <a:moveTo>
                    <a:pt x="0" y="0"/>
                  </a:moveTo>
                  <a:lnTo>
                    <a:pt x="1737573" y="0"/>
                  </a:lnTo>
                  <a:lnTo>
                    <a:pt x="1737573" y="1131138"/>
                  </a:lnTo>
                  <a:lnTo>
                    <a:pt x="0" y="1131138"/>
                  </a:lnTo>
                  <a:close/>
                </a:path>
              </a:pathLst>
            </a:custGeom>
            <a:solidFill>
              <a:srgbClr val="D3E63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737573" cy="114066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Correct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misinformation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 b="1" spc="-3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swiftly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28131" y="3455702"/>
            <a:ext cx="1231738" cy="123173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26351" y="3455702"/>
            <a:ext cx="1231738" cy="12317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031397" y="3455702"/>
            <a:ext cx="1231738" cy="12317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8640229"/>
            <a:ext cx="759893" cy="759893"/>
            <a:chOff x="0" y="0"/>
            <a:chExt cx="1013191" cy="101319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013191" cy="101319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224140" y="0"/>
                    </a:moveTo>
                    <a:lnTo>
                      <a:pt x="588660" y="0"/>
                    </a:lnTo>
                    <a:cubicBezTo>
                      <a:pt x="648106" y="0"/>
                      <a:pt x="705117" y="23615"/>
                      <a:pt x="747151" y="65649"/>
                    </a:cubicBezTo>
                    <a:cubicBezTo>
                      <a:pt x="789185" y="107683"/>
                      <a:pt x="812800" y="164694"/>
                      <a:pt x="812800" y="224140"/>
                    </a:cubicBezTo>
                    <a:lnTo>
                      <a:pt x="812800" y="588660"/>
                    </a:lnTo>
                    <a:cubicBezTo>
                      <a:pt x="812800" y="648106"/>
                      <a:pt x="789185" y="705117"/>
                      <a:pt x="747151" y="747151"/>
                    </a:cubicBezTo>
                    <a:cubicBezTo>
                      <a:pt x="705117" y="789185"/>
                      <a:pt x="648106" y="812800"/>
                      <a:pt x="588660" y="812800"/>
                    </a:cubicBezTo>
                    <a:lnTo>
                      <a:pt x="224140" y="812800"/>
                    </a:lnTo>
                    <a:cubicBezTo>
                      <a:pt x="164694" y="812800"/>
                      <a:pt x="107683" y="789185"/>
                      <a:pt x="65649" y="747151"/>
                    </a:cubicBezTo>
                    <a:cubicBezTo>
                      <a:pt x="23615" y="705117"/>
                      <a:pt x="0" y="648106"/>
                      <a:pt x="0" y="588660"/>
                    </a:cubicBezTo>
                    <a:lnTo>
                      <a:pt x="0" y="224140"/>
                    </a:lnTo>
                    <a:cubicBezTo>
                      <a:pt x="0" y="164694"/>
                      <a:pt x="23615" y="107683"/>
                      <a:pt x="65649" y="65649"/>
                    </a:cubicBezTo>
                    <a:cubicBezTo>
                      <a:pt x="107683" y="23615"/>
                      <a:pt x="164694" y="0"/>
                      <a:pt x="224140" y="0"/>
                    </a:cubicBezTo>
                    <a:close/>
                  </a:path>
                </a:pathLst>
              </a:custGeom>
              <a:solidFill>
                <a:srgbClr val="194866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56210" y="163330"/>
              <a:ext cx="700771" cy="700771"/>
            </a:xfrm>
            <a:custGeom>
              <a:avLst/>
              <a:gdLst/>
              <a:ahLst/>
              <a:cxnLst/>
              <a:rect l="l" t="t" r="r" b="b"/>
              <a:pathLst>
                <a:path w="700771" h="700771">
                  <a:moveTo>
                    <a:pt x="0" y="0"/>
                  </a:moveTo>
                  <a:lnTo>
                    <a:pt x="700771" y="0"/>
                  </a:lnTo>
                  <a:lnTo>
                    <a:pt x="700771" y="700770"/>
                  </a:lnTo>
                  <a:lnTo>
                    <a:pt x="0" y="70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345544" y="4853861"/>
            <a:ext cx="4621227" cy="2473554"/>
          </a:xfrm>
          <a:custGeom>
            <a:avLst/>
            <a:gdLst/>
            <a:ahLst/>
            <a:cxnLst/>
            <a:rect l="l" t="t" r="r" b="b"/>
            <a:pathLst>
              <a:path w="4621227" h="2473554">
                <a:moveTo>
                  <a:pt x="0" y="0"/>
                </a:moveTo>
                <a:lnTo>
                  <a:pt x="4621227" y="0"/>
                </a:lnTo>
                <a:lnTo>
                  <a:pt x="4621227" y="2473554"/>
                </a:lnTo>
                <a:lnTo>
                  <a:pt x="0" y="2473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780676" y="5028127"/>
            <a:ext cx="4726649" cy="2125023"/>
          </a:xfrm>
          <a:custGeom>
            <a:avLst/>
            <a:gdLst/>
            <a:ahLst/>
            <a:cxnLst/>
            <a:rect l="l" t="t" r="r" b="b"/>
            <a:pathLst>
              <a:path w="4726649" h="2125023">
                <a:moveTo>
                  <a:pt x="0" y="0"/>
                </a:moveTo>
                <a:lnTo>
                  <a:pt x="4726648" y="0"/>
                </a:lnTo>
                <a:lnTo>
                  <a:pt x="4726648" y="2125022"/>
                </a:lnTo>
                <a:lnTo>
                  <a:pt x="0" y="212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365819" y="4908107"/>
            <a:ext cx="4562894" cy="2384112"/>
          </a:xfrm>
          <a:custGeom>
            <a:avLst/>
            <a:gdLst/>
            <a:ahLst/>
            <a:cxnLst/>
            <a:rect l="l" t="t" r="r" b="b"/>
            <a:pathLst>
              <a:path w="4562894" h="2384112">
                <a:moveTo>
                  <a:pt x="0" y="0"/>
                </a:moveTo>
                <a:lnTo>
                  <a:pt x="4562894" y="0"/>
                </a:lnTo>
                <a:lnTo>
                  <a:pt x="4562894" y="2384112"/>
                </a:lnTo>
                <a:lnTo>
                  <a:pt x="0" y="23841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028700" y="1019175"/>
            <a:ext cx="16230600" cy="19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Analisi dei dati</a:t>
            </a:r>
          </a:p>
          <a:p>
            <a:pPr algn="l">
              <a:lnSpc>
                <a:spcPts val="7762"/>
              </a:lnSpc>
            </a:pPr>
            <a:r>
              <a:rPr lang="en-US" sz="6468" b="1" spc="-2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Grafici e report: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02033" y="3633421"/>
            <a:ext cx="88393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b="1" spc="-17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01886" y="3633421"/>
            <a:ext cx="88066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b="1" spc="-17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190045" y="3633421"/>
            <a:ext cx="91444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b="1" spc="-17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MoodleMoot Italia 2024 | Viterbo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r>
                <a:rPr lang="en-US" sz="1599" spc="-4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Ottobre 10, 2024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1008</Words>
  <Application>Microsoft Office PowerPoint</Application>
  <PresentationFormat>Personalizzato</PresentationFormat>
  <Paragraphs>104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Arial</vt:lpstr>
      <vt:lpstr>Public Sans Bold</vt:lpstr>
      <vt:lpstr>Arimo Bold</vt:lpstr>
      <vt:lpstr>Helvetica</vt:lpstr>
      <vt:lpstr>Calibri</vt:lpstr>
      <vt:lpstr>Public Sans</vt:lpstr>
      <vt:lpstr>Public Sans Italics</vt:lpstr>
      <vt:lpstr>Calibri Light</vt:lpstr>
      <vt:lpstr>Public Sans Bold Italics</vt:lpstr>
      <vt:lpstr>Office Theme</vt:lpstr>
      <vt:lpstr>Tema di Office</vt:lpstr>
      <vt:lpstr>Percorsi di formazione online per il personale tecnico-amministrativo: l’esperienza Unifg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MOODLEMOOT 2024_Santangelo</dc:title>
  <cp:lastModifiedBy>Francesco</cp:lastModifiedBy>
  <cp:revision>2</cp:revision>
  <dcterms:created xsi:type="dcterms:W3CDTF">2006-08-16T00:00:00Z</dcterms:created>
  <dcterms:modified xsi:type="dcterms:W3CDTF">2024-10-08T19:25:11Z</dcterms:modified>
  <dc:identifier>DAGSDyu-lfg</dc:identifier>
</cp:coreProperties>
</file>