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5" roundtripDataSignature="AMtx7mjIUaFDW6nvHMN2GP/6JICkO3iY0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customschemas.google.com/relationships/presentationmetadata" Target="metadata"/><Relationship Id="rId14" Type="http://schemas.openxmlformats.org/officeDocument/2006/relationships/slide" Target="slides/slide10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4" name="Google Shape;84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0950bc55a4_0_9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1" name="Google Shape;151;g30950bc55a4_0_9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Circa 1 minuto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07f6fba68b_1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1" name="Google Shape;91;g307f6fba68b_1_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0950bc55a4_0_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1" name="Google Shape;111;g30950bc55a4_0_2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0950bc55a4_0_4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6" name="Google Shape;116;g30950bc55a4_0_4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0950bc55a4_0_6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3" name="Google Shape;123;g30950bc55a4_0_6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Circa 1 minuto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0950bc55a4_0_5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9" name="Google Shape;129;g30950bc55a4_0_5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Circa 1 minuto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0950bc55a4_0_6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4" name="Google Shape;134;g30950bc55a4_0_6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Circa 1 minuto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0950bc55a4_0_8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9" name="Google Shape;139;g30950bc55a4_0_8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Circa 1 minuto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09aacd5543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4" name="Google Shape;144;g309aacd5543_0_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Circa 1 minuto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titolo" showMasterSp="0" type="title">
  <p:cSld name="TITL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" type="body"/>
          </p:nvPr>
        </p:nvSpPr>
        <p:spPr>
          <a:xfrm>
            <a:off x="1524000" y="3602037"/>
            <a:ext cx="9144000" cy="16557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1pPr>
            <a:lvl2pPr indent="-228600" lvl="1" marL="9144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2pPr>
            <a:lvl3pPr indent="-228600" lvl="2" marL="1371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3pPr>
            <a:lvl4pPr indent="-228600" lvl="3" marL="18288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4pPr>
            <a:lvl5pPr indent="-228600" lvl="4" marL="22860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moodlemoot-italia2023-logo-black.png" id="16" name="Google Shape;16;p3"/>
          <p:cNvPicPr preferRelativeResize="0"/>
          <p:nvPr/>
        </p:nvPicPr>
        <p:blipFill rotWithShape="1">
          <a:blip r:embed="rId2">
            <a:alphaModFix/>
          </a:blip>
          <a:srcRect b="0" l="127" r="125" t="0"/>
          <a:stretch/>
        </p:blipFill>
        <p:spPr>
          <a:xfrm>
            <a:off x="9974609" y="160270"/>
            <a:ext cx="2017247" cy="4680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cture 12" id="17" name="Google Shape;17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0143" y="136958"/>
            <a:ext cx="1144933" cy="465607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11862499" y="6573577"/>
            <a:ext cx="258625" cy="2483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9837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9983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9837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9983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9837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9983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9837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9983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9837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9983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9837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9983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9837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9983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9837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9983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9837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9983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" name="Google Shape;19;p3"/>
          <p:cNvSpPr/>
          <p:nvPr/>
        </p:nvSpPr>
        <p:spPr>
          <a:xfrm>
            <a:off x="-10739" y="6770384"/>
            <a:ext cx="2211014" cy="128285"/>
          </a:xfrm>
          <a:prstGeom prst="rect">
            <a:avLst/>
          </a:prstGeom>
          <a:solidFill>
            <a:srgbClr val="F08017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magine che contiene silhouette, notte&#10;&#10;Descrizione generata automaticamente" id="20" name="Google Shape;20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87127" y="5515783"/>
            <a:ext cx="7817746" cy="14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3"/>
          <p:cNvSpPr/>
          <p:nvPr/>
        </p:nvSpPr>
        <p:spPr>
          <a:xfrm>
            <a:off x="9912350" y="6770384"/>
            <a:ext cx="2301889" cy="128285"/>
          </a:xfrm>
          <a:prstGeom prst="rect">
            <a:avLst/>
          </a:prstGeom>
          <a:solidFill>
            <a:srgbClr val="F08017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contenuto" type="tx">
  <p:cSld name="TITLE_AND_BODY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/>
          <p:nvPr>
            <p:ph type="title"/>
          </p:nvPr>
        </p:nvSpPr>
        <p:spPr>
          <a:xfrm>
            <a:off x="838200" y="67285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" type="body"/>
          </p:nvPr>
        </p:nvSpPr>
        <p:spPr>
          <a:xfrm>
            <a:off x="838200" y="2133350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2" type="sldNum"/>
          </p:nvPr>
        </p:nvSpPr>
        <p:spPr>
          <a:xfrm>
            <a:off x="11845682" y="6589445"/>
            <a:ext cx="258625" cy="2483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stazione sezione" showMasterSp="0">
  <p:cSld name="Intestazione sezione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831850" y="4589462"/>
            <a:ext cx="10515600" cy="15001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" name="Google Shape;29;p5"/>
          <p:cNvSpPr/>
          <p:nvPr/>
        </p:nvSpPr>
        <p:spPr>
          <a:xfrm>
            <a:off x="-2" y="6563300"/>
            <a:ext cx="12192003" cy="300595"/>
          </a:xfrm>
          <a:prstGeom prst="rect">
            <a:avLst/>
          </a:prstGeom>
          <a:solidFill>
            <a:srgbClr val="F99737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5"/>
          <p:cNvSpPr txBox="1"/>
          <p:nvPr/>
        </p:nvSpPr>
        <p:spPr>
          <a:xfrm>
            <a:off x="4347850" y="6575101"/>
            <a:ext cx="3496298" cy="2769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</a:pPr>
            <a:r>
              <a:rPr b="0" i="0" lang="en-US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MoodleMoot Italia 2024 - Viterbo</a:t>
            </a:r>
            <a:endParaRPr b="0" i="0" sz="12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moodlemoot-italia2023-logo-black.png" id="31" name="Google Shape;31;p5"/>
          <p:cNvPicPr preferRelativeResize="0"/>
          <p:nvPr/>
        </p:nvPicPr>
        <p:blipFill rotWithShape="1">
          <a:blip r:embed="rId2">
            <a:alphaModFix/>
          </a:blip>
          <a:srcRect b="0" l="127" r="125" t="0"/>
          <a:stretch/>
        </p:blipFill>
        <p:spPr>
          <a:xfrm>
            <a:off x="9974609" y="160270"/>
            <a:ext cx="2017247" cy="4680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cture 11" id="32" name="Google Shape;32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0143" y="136958"/>
            <a:ext cx="1144933" cy="465607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5"/>
          <p:cNvSpPr txBox="1"/>
          <p:nvPr>
            <p:ph idx="12" type="sldNum"/>
          </p:nvPr>
        </p:nvSpPr>
        <p:spPr>
          <a:xfrm>
            <a:off x="11845682" y="6589445"/>
            <a:ext cx="258625" cy="2483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e contenuti" showMasterSp="0">
  <p:cSld name="Due contenuti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/>
          <p:nvPr>
            <p:ph type="title"/>
          </p:nvPr>
        </p:nvSpPr>
        <p:spPr>
          <a:xfrm>
            <a:off x="838200" y="6889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1" type="body"/>
          </p:nvPr>
        </p:nvSpPr>
        <p:spPr>
          <a:xfrm>
            <a:off x="838200" y="214947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6"/>
          <p:cNvSpPr/>
          <p:nvPr/>
        </p:nvSpPr>
        <p:spPr>
          <a:xfrm>
            <a:off x="-2" y="6563300"/>
            <a:ext cx="12192003" cy="300595"/>
          </a:xfrm>
          <a:prstGeom prst="rect">
            <a:avLst/>
          </a:prstGeom>
          <a:solidFill>
            <a:srgbClr val="F99737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6"/>
          <p:cNvSpPr txBox="1"/>
          <p:nvPr/>
        </p:nvSpPr>
        <p:spPr>
          <a:xfrm>
            <a:off x="4347850" y="6575101"/>
            <a:ext cx="3496298" cy="2769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</a:pPr>
            <a:r>
              <a:rPr b="0" i="0" lang="en-US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MoodleMoot Italia 2024 - Viterbo</a:t>
            </a:r>
            <a:endParaRPr b="0" i="0" sz="12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moodlemoot-italia2023-logo-black.png" id="39" name="Google Shape;39;p6"/>
          <p:cNvPicPr preferRelativeResize="0"/>
          <p:nvPr/>
        </p:nvPicPr>
        <p:blipFill rotWithShape="1">
          <a:blip r:embed="rId2">
            <a:alphaModFix/>
          </a:blip>
          <a:srcRect b="0" l="127" r="125" t="0"/>
          <a:stretch/>
        </p:blipFill>
        <p:spPr>
          <a:xfrm>
            <a:off x="9974609" y="160270"/>
            <a:ext cx="2017247" cy="4680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cture 11" id="40" name="Google Shape;40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0143" y="136958"/>
            <a:ext cx="1144933" cy="465607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6"/>
          <p:cNvSpPr txBox="1"/>
          <p:nvPr>
            <p:ph idx="12" type="sldNum"/>
          </p:nvPr>
        </p:nvSpPr>
        <p:spPr>
          <a:xfrm>
            <a:off x="11845682" y="6589445"/>
            <a:ext cx="258625" cy="2483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fronto" showMasterSp="0">
  <p:cSld name="Confronto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/>
          <p:nvPr>
            <p:ph type="title"/>
          </p:nvPr>
        </p:nvSpPr>
        <p:spPr>
          <a:xfrm>
            <a:off x="839787" y="679450"/>
            <a:ext cx="10515601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1" type="body"/>
          </p:nvPr>
        </p:nvSpPr>
        <p:spPr>
          <a:xfrm>
            <a:off x="839787" y="1995488"/>
            <a:ext cx="5157790" cy="233379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b="1" sz="2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b="1" sz="2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b="1" sz="2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b="1" sz="2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7"/>
          <p:cNvSpPr txBox="1"/>
          <p:nvPr>
            <p:ph idx="2" type="body"/>
          </p:nvPr>
        </p:nvSpPr>
        <p:spPr>
          <a:xfrm>
            <a:off x="6172200" y="1995488"/>
            <a:ext cx="5183188" cy="82391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7"/>
          <p:cNvSpPr/>
          <p:nvPr/>
        </p:nvSpPr>
        <p:spPr>
          <a:xfrm>
            <a:off x="-2" y="6563300"/>
            <a:ext cx="12192003" cy="300595"/>
          </a:xfrm>
          <a:prstGeom prst="rect">
            <a:avLst/>
          </a:prstGeom>
          <a:solidFill>
            <a:srgbClr val="F99737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7"/>
          <p:cNvSpPr txBox="1"/>
          <p:nvPr/>
        </p:nvSpPr>
        <p:spPr>
          <a:xfrm>
            <a:off x="4347850" y="6575101"/>
            <a:ext cx="3496298" cy="2769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</a:pPr>
            <a:r>
              <a:rPr b="0" i="0" lang="en-US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MoodleMoot Italia 2024 - Viterbo</a:t>
            </a:r>
            <a:endParaRPr b="0" i="0" sz="12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moodlemoot-italia2023-logo-black.png" id="48" name="Google Shape;48;p7"/>
          <p:cNvPicPr preferRelativeResize="0"/>
          <p:nvPr/>
        </p:nvPicPr>
        <p:blipFill rotWithShape="1">
          <a:blip r:embed="rId2">
            <a:alphaModFix/>
          </a:blip>
          <a:srcRect b="0" l="127" r="125" t="0"/>
          <a:stretch/>
        </p:blipFill>
        <p:spPr>
          <a:xfrm>
            <a:off x="9974609" y="160270"/>
            <a:ext cx="2017247" cy="4680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cture 12" id="49" name="Google Shape;49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0143" y="136958"/>
            <a:ext cx="1144933" cy="465607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7"/>
          <p:cNvSpPr txBox="1"/>
          <p:nvPr>
            <p:ph idx="12" type="sldNum"/>
          </p:nvPr>
        </p:nvSpPr>
        <p:spPr>
          <a:xfrm>
            <a:off x="11845682" y="6589445"/>
            <a:ext cx="258625" cy="2483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titolo" showMasterSp="0">
  <p:cSld name="Solo titolo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"/>
          <p:cNvSpPr txBox="1"/>
          <p:nvPr>
            <p:ph type="title"/>
          </p:nvPr>
        </p:nvSpPr>
        <p:spPr>
          <a:xfrm>
            <a:off x="838200" y="75565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53" name="Google Shape;53;p8"/>
          <p:cNvSpPr/>
          <p:nvPr/>
        </p:nvSpPr>
        <p:spPr>
          <a:xfrm>
            <a:off x="-2" y="6563300"/>
            <a:ext cx="12192003" cy="300595"/>
          </a:xfrm>
          <a:prstGeom prst="rect">
            <a:avLst/>
          </a:prstGeom>
          <a:solidFill>
            <a:srgbClr val="F99737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8"/>
          <p:cNvSpPr txBox="1"/>
          <p:nvPr/>
        </p:nvSpPr>
        <p:spPr>
          <a:xfrm>
            <a:off x="4347850" y="6575101"/>
            <a:ext cx="3496298" cy="2769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</a:pPr>
            <a:r>
              <a:rPr b="0" i="0" lang="en-US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MoodleMoot Italia 2024 - Viterbo</a:t>
            </a:r>
            <a:endParaRPr b="0" i="0" sz="12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moodlemoot-italia2023-logo-black.png" id="55" name="Google Shape;55;p8"/>
          <p:cNvPicPr preferRelativeResize="0"/>
          <p:nvPr/>
        </p:nvPicPr>
        <p:blipFill rotWithShape="1">
          <a:blip r:embed="rId2">
            <a:alphaModFix/>
          </a:blip>
          <a:srcRect b="0" l="127" r="125" t="0"/>
          <a:stretch/>
        </p:blipFill>
        <p:spPr>
          <a:xfrm>
            <a:off x="9974609" y="160270"/>
            <a:ext cx="2017247" cy="4680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cture 10" id="56" name="Google Shape;56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0143" y="136958"/>
            <a:ext cx="1144933" cy="465607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11845682" y="6589445"/>
            <a:ext cx="258625" cy="2483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uota" showMasterSp="0">
  <p:cSld name="Vuota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/>
          <p:nvPr/>
        </p:nvSpPr>
        <p:spPr>
          <a:xfrm>
            <a:off x="-2" y="6563300"/>
            <a:ext cx="12192003" cy="300595"/>
          </a:xfrm>
          <a:prstGeom prst="rect">
            <a:avLst/>
          </a:prstGeom>
          <a:solidFill>
            <a:srgbClr val="F99737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9"/>
          <p:cNvSpPr txBox="1"/>
          <p:nvPr/>
        </p:nvSpPr>
        <p:spPr>
          <a:xfrm>
            <a:off x="4347850" y="6575101"/>
            <a:ext cx="3496298" cy="2769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</a:pPr>
            <a:r>
              <a:rPr b="0" i="0" lang="en-US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MoodleMoot Italia 2024 - Viterbo</a:t>
            </a:r>
            <a:endParaRPr b="0" i="0" sz="12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moodlemoot-italia2023-logo-black.png" id="61" name="Google Shape;61;p9"/>
          <p:cNvPicPr preferRelativeResize="0"/>
          <p:nvPr/>
        </p:nvPicPr>
        <p:blipFill rotWithShape="1">
          <a:blip r:embed="rId2">
            <a:alphaModFix/>
          </a:blip>
          <a:srcRect b="0" l="127" r="125" t="0"/>
          <a:stretch/>
        </p:blipFill>
        <p:spPr>
          <a:xfrm>
            <a:off x="9974609" y="160270"/>
            <a:ext cx="2017247" cy="4680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cture 9" id="62" name="Google Shape;62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0143" y="136958"/>
            <a:ext cx="1144933" cy="465607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9"/>
          <p:cNvSpPr txBox="1"/>
          <p:nvPr>
            <p:ph idx="12" type="sldNum"/>
          </p:nvPr>
        </p:nvSpPr>
        <p:spPr>
          <a:xfrm>
            <a:off x="11845682" y="6589445"/>
            <a:ext cx="258625" cy="2483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to con didascalia" showMasterSp="0">
  <p:cSld name="Contenuto con didascalia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/>
          <p:nvPr>
            <p:ph type="title"/>
          </p:nvPr>
        </p:nvSpPr>
        <p:spPr>
          <a:xfrm>
            <a:off x="839787" y="723900"/>
            <a:ext cx="393224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" type="body"/>
          </p:nvPr>
        </p:nvSpPr>
        <p:spPr>
          <a:xfrm>
            <a:off x="5183187" y="1254125"/>
            <a:ext cx="6172202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1pPr>
            <a:lvl2pPr indent="-4318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2pPr>
            <a:lvl3pPr indent="-4318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3pPr>
            <a:lvl4pPr indent="-4318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4pPr>
            <a:lvl5pPr indent="-4318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2" type="body"/>
          </p:nvPr>
        </p:nvSpPr>
        <p:spPr>
          <a:xfrm>
            <a:off x="839787" y="2324100"/>
            <a:ext cx="393223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8" name="Google Shape;68;p10"/>
          <p:cNvSpPr/>
          <p:nvPr/>
        </p:nvSpPr>
        <p:spPr>
          <a:xfrm>
            <a:off x="-2" y="6563300"/>
            <a:ext cx="12192003" cy="300595"/>
          </a:xfrm>
          <a:prstGeom prst="rect">
            <a:avLst/>
          </a:prstGeom>
          <a:solidFill>
            <a:srgbClr val="F99737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10"/>
          <p:cNvSpPr txBox="1"/>
          <p:nvPr/>
        </p:nvSpPr>
        <p:spPr>
          <a:xfrm>
            <a:off x="4347850" y="6575101"/>
            <a:ext cx="3496298" cy="2769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</a:pPr>
            <a:r>
              <a:rPr b="0" i="0" lang="en-US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MoodleMoot Italia 2024 - Viterbo</a:t>
            </a:r>
            <a:endParaRPr b="0" i="0" sz="12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moodlemoot-italia2023-logo-black.png" id="70" name="Google Shape;70;p10"/>
          <p:cNvPicPr preferRelativeResize="0"/>
          <p:nvPr/>
        </p:nvPicPr>
        <p:blipFill rotWithShape="1">
          <a:blip r:embed="rId2">
            <a:alphaModFix/>
          </a:blip>
          <a:srcRect b="0" l="127" r="125" t="0"/>
          <a:stretch/>
        </p:blipFill>
        <p:spPr>
          <a:xfrm>
            <a:off x="9974609" y="160270"/>
            <a:ext cx="2017247" cy="4680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cture 12" id="71" name="Google Shape;71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0143" y="136958"/>
            <a:ext cx="1144933" cy="465607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11845682" y="6589445"/>
            <a:ext cx="258625" cy="2483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magine con didascalia" showMasterSp="0">
  <p:cSld name="Immagine con didascalia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1"/>
          <p:cNvSpPr txBox="1"/>
          <p:nvPr>
            <p:ph type="title"/>
          </p:nvPr>
        </p:nvSpPr>
        <p:spPr>
          <a:xfrm>
            <a:off x="839787" y="695325"/>
            <a:ext cx="393224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75" name="Google Shape;75;p11"/>
          <p:cNvSpPr/>
          <p:nvPr>
            <p:ph idx="2" type="pic"/>
          </p:nvPr>
        </p:nvSpPr>
        <p:spPr>
          <a:xfrm>
            <a:off x="5183187" y="1225550"/>
            <a:ext cx="6172202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6" name="Google Shape;76;p11"/>
          <p:cNvSpPr txBox="1"/>
          <p:nvPr>
            <p:ph idx="1" type="body"/>
          </p:nvPr>
        </p:nvSpPr>
        <p:spPr>
          <a:xfrm>
            <a:off x="839787" y="2295525"/>
            <a:ext cx="3932240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1"/>
          <p:cNvSpPr/>
          <p:nvPr/>
        </p:nvSpPr>
        <p:spPr>
          <a:xfrm>
            <a:off x="-2" y="6563300"/>
            <a:ext cx="12192003" cy="300595"/>
          </a:xfrm>
          <a:prstGeom prst="rect">
            <a:avLst/>
          </a:prstGeom>
          <a:solidFill>
            <a:srgbClr val="F99737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11"/>
          <p:cNvSpPr txBox="1"/>
          <p:nvPr/>
        </p:nvSpPr>
        <p:spPr>
          <a:xfrm>
            <a:off x="4347850" y="6575101"/>
            <a:ext cx="3496298" cy="2769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</a:pPr>
            <a:r>
              <a:rPr b="0" i="0" lang="en-US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MoodleMoot Italia 2024 - Viterbo</a:t>
            </a:r>
            <a:endParaRPr b="0" i="0" sz="12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moodlemoot-italia2023-logo-black.png" id="79" name="Google Shape;79;p11"/>
          <p:cNvPicPr preferRelativeResize="0"/>
          <p:nvPr/>
        </p:nvPicPr>
        <p:blipFill rotWithShape="1">
          <a:blip r:embed="rId2">
            <a:alphaModFix/>
          </a:blip>
          <a:srcRect b="0" l="127" r="125" t="0"/>
          <a:stretch/>
        </p:blipFill>
        <p:spPr>
          <a:xfrm>
            <a:off x="9974609" y="160270"/>
            <a:ext cx="2017247" cy="4680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cture 17" id="80" name="Google Shape;80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0143" y="136958"/>
            <a:ext cx="1144933" cy="465607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1"/>
          <p:cNvSpPr txBox="1"/>
          <p:nvPr>
            <p:ph idx="12" type="sldNum"/>
          </p:nvPr>
        </p:nvSpPr>
        <p:spPr>
          <a:xfrm>
            <a:off x="11845682" y="6589445"/>
            <a:ext cx="258625" cy="2483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8.xml"/><Relationship Id="rId10" Type="http://schemas.openxmlformats.org/officeDocument/2006/relationships/slideLayout" Target="../slideLayouts/slideLayout7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9.xml"/><Relationship Id="rId1" Type="http://schemas.openxmlformats.org/officeDocument/2006/relationships/image" Target="../media/image5.png"/><Relationship Id="rId2" Type="http://schemas.openxmlformats.org/officeDocument/2006/relationships/image" Target="../media/image4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9" Type="http://schemas.openxmlformats.org/officeDocument/2006/relationships/slideLayout" Target="../slideLayouts/slideLayout6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/>
          <p:nvPr/>
        </p:nvSpPr>
        <p:spPr>
          <a:xfrm>
            <a:off x="-2" y="6563300"/>
            <a:ext cx="12192003" cy="300595"/>
          </a:xfrm>
          <a:prstGeom prst="rect">
            <a:avLst/>
          </a:prstGeom>
          <a:solidFill>
            <a:srgbClr val="F99737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7;p2"/>
          <p:cNvSpPr txBox="1"/>
          <p:nvPr/>
        </p:nvSpPr>
        <p:spPr>
          <a:xfrm>
            <a:off x="4347850" y="6575101"/>
            <a:ext cx="3496298" cy="2769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</a:pPr>
            <a:r>
              <a:rPr b="0" i="0" lang="en-US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MoodleMoot Italia 2024 - Viterbo</a:t>
            </a:r>
            <a:endParaRPr b="0" i="0" sz="12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icture 12" id="8" name="Google Shape;8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0143" y="136958"/>
            <a:ext cx="1144933" cy="46560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9;p2"/>
          <p:cNvSpPr txBox="1"/>
          <p:nvPr>
            <p:ph type="title"/>
          </p:nvPr>
        </p:nvSpPr>
        <p:spPr>
          <a:xfrm>
            <a:off x="838200" y="67285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idx="1" type="body"/>
          </p:nvPr>
        </p:nvSpPr>
        <p:spPr>
          <a:xfrm>
            <a:off x="838200" y="2133350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064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064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064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064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2" type="sldNum"/>
          </p:nvPr>
        </p:nvSpPr>
        <p:spPr>
          <a:xfrm>
            <a:off x="11845682" y="6589445"/>
            <a:ext cx="258625" cy="2483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Immagine che contiene Carattere, testo, Elementi grafici, grafica&#10;&#10;Descrizione generata automaticamente" id="12" name="Google Shape;12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11613" y="128400"/>
            <a:ext cx="2063381" cy="4680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Relationship Id="rId4" Type="http://schemas.openxmlformats.org/officeDocument/2006/relationships/hyperlink" Target="https://www.aium.it/course/view.php?id=868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"/>
          <p:cNvSpPr txBox="1"/>
          <p:nvPr>
            <p:ph idx="4294967295" type="ctr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6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Plugin Moodle made in Italy</a:t>
            </a:r>
            <a:endParaRPr b="0" i="0" sz="6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"/>
          <p:cNvSpPr txBox="1"/>
          <p:nvPr>
            <p:ph idx="4294967295" type="subTitle"/>
          </p:nvPr>
        </p:nvSpPr>
        <p:spPr>
          <a:xfrm>
            <a:off x="1524000" y="3141150"/>
            <a:ext cx="9144000" cy="211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Filippo Carnevali - Università degli Studi di Ferrara</a:t>
            </a:r>
            <a:b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Roberto Pinna - Università del Piemonte Orientale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Giorgio Riva - Università degli Studi di Milano-Bicocca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"/>
          <p:cNvSpPr txBox="1"/>
          <p:nvPr>
            <p:ph idx="12" type="sldNum"/>
          </p:nvPr>
        </p:nvSpPr>
        <p:spPr>
          <a:xfrm>
            <a:off x="11831841" y="6536498"/>
            <a:ext cx="181383" cy="2483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9837"/>
              </a:buClr>
              <a:buSzPts val="1200"/>
              <a:buFont typeface="Calibri"/>
              <a:buNone/>
            </a:pPr>
            <a:fld id="{00000000-1234-1234-1234-123412341234}" type="slidenum">
              <a:rPr lang="en-US">
                <a:solidFill>
                  <a:srgbClr val="F99837"/>
                </a:solidFill>
              </a:rPr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0950bc55a4_0_90"/>
          <p:cNvSpPr txBox="1"/>
          <p:nvPr/>
        </p:nvSpPr>
        <p:spPr>
          <a:xfrm>
            <a:off x="627775" y="1187900"/>
            <a:ext cx="10927500" cy="505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-4572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Calibri"/>
              <a:buChar char="●"/>
            </a:pPr>
            <a:r>
              <a:rPr b="1" i="0" lang="en-US" sz="3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Come la vedete?</a:t>
            </a:r>
            <a:endParaRPr b="1" i="0" sz="3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Calibri"/>
              <a:buChar char="●"/>
            </a:pPr>
            <a:r>
              <a:rPr b="1" i="0" lang="en-US" sz="3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Avete progetti e soluzioni da inserire nel database?</a:t>
            </a:r>
            <a:endParaRPr b="1" i="0" sz="3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Calibri"/>
              <a:buChar char="●"/>
            </a:pPr>
            <a:r>
              <a:rPr b="1" i="0" lang="en-US" sz="3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Come facciamo a dare continuità al progetto? </a:t>
            </a:r>
            <a:endParaRPr b="1" i="0" sz="3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07f6fba68b_1_0"/>
          <p:cNvSpPr txBox="1"/>
          <p:nvPr/>
        </p:nvSpPr>
        <p:spPr>
          <a:xfrm>
            <a:off x="838200" y="67285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Contesto del codice custom per Moodle</a:t>
            </a:r>
            <a:endParaRPr b="1" i="0" sz="4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g307f6fba68b_1_0"/>
          <p:cNvSpPr txBox="1"/>
          <p:nvPr/>
        </p:nvSpPr>
        <p:spPr>
          <a:xfrm>
            <a:off x="5170250" y="2014900"/>
            <a:ext cx="13383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1" i="0" lang="en-US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22</a:t>
            </a:r>
            <a:endParaRPr b="1" i="0" sz="7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g307f6fba68b_1_0"/>
          <p:cNvSpPr txBox="1"/>
          <p:nvPr/>
        </p:nvSpPr>
        <p:spPr>
          <a:xfrm>
            <a:off x="6299924" y="2249850"/>
            <a:ext cx="1202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/61</a:t>
            </a:r>
            <a:endParaRPr b="1" i="0" sz="2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g307f6fba68b_1_0"/>
          <p:cNvSpPr txBox="1"/>
          <p:nvPr/>
        </p:nvSpPr>
        <p:spPr>
          <a:xfrm>
            <a:off x="6271025" y="2698925"/>
            <a:ext cx="6780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-US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atenei</a:t>
            </a:r>
            <a:endParaRPr b="1" i="0" sz="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g307f6fba68b_1_0"/>
          <p:cNvSpPr txBox="1"/>
          <p:nvPr/>
        </p:nvSpPr>
        <p:spPr>
          <a:xfrm>
            <a:off x="8463850" y="2029500"/>
            <a:ext cx="18390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1" i="0" lang="en-US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36</a:t>
            </a:r>
            <a:r>
              <a:rPr b="1" baseline="30000" i="0" lang="en-US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%</a:t>
            </a:r>
            <a:endParaRPr b="0" baseline="3000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g307f6fba68b_1_0"/>
          <p:cNvSpPr txBox="1"/>
          <p:nvPr/>
        </p:nvSpPr>
        <p:spPr>
          <a:xfrm>
            <a:off x="9585050" y="2693875"/>
            <a:ext cx="6780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-US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circa</a:t>
            </a:r>
            <a:endParaRPr b="1" i="0" sz="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g307f6fba68b_1_0"/>
          <p:cNvSpPr txBox="1"/>
          <p:nvPr/>
        </p:nvSpPr>
        <p:spPr>
          <a:xfrm>
            <a:off x="1889150" y="1998550"/>
            <a:ext cx="26094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Campione</a:t>
            </a:r>
            <a:endParaRPr b="0" i="0" sz="4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0" name="Google Shape;100;g307f6fba68b_1_0"/>
          <p:cNvCxnSpPr/>
          <p:nvPr/>
        </p:nvCxnSpPr>
        <p:spPr>
          <a:xfrm>
            <a:off x="3176850" y="3481050"/>
            <a:ext cx="58383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1" name="Google Shape;101;g307f6fba68b_1_0"/>
          <p:cNvSpPr txBox="1"/>
          <p:nvPr/>
        </p:nvSpPr>
        <p:spPr>
          <a:xfrm>
            <a:off x="639500" y="3900450"/>
            <a:ext cx="49398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 fontScale="70000"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Atenei che dichiarano di scrivere o commissionare codice custom correlato a Moodle…</a:t>
            </a:r>
            <a:endParaRPr b="0" i="0" sz="4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g307f6fba68b_1_0"/>
          <p:cNvSpPr txBox="1"/>
          <p:nvPr/>
        </p:nvSpPr>
        <p:spPr>
          <a:xfrm>
            <a:off x="2027663" y="5166175"/>
            <a:ext cx="13383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1" i="0" lang="en-US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22</a:t>
            </a:r>
            <a:endParaRPr b="1" i="0" sz="7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g307f6fba68b_1_0"/>
          <p:cNvSpPr txBox="1"/>
          <p:nvPr/>
        </p:nvSpPr>
        <p:spPr>
          <a:xfrm>
            <a:off x="3157337" y="5401125"/>
            <a:ext cx="1202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/22</a:t>
            </a:r>
            <a:endParaRPr b="1" i="0" sz="2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g307f6fba68b_1_0"/>
          <p:cNvSpPr txBox="1"/>
          <p:nvPr/>
        </p:nvSpPr>
        <p:spPr>
          <a:xfrm>
            <a:off x="3128437" y="5850200"/>
            <a:ext cx="6780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-US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atenei</a:t>
            </a:r>
            <a:endParaRPr b="1" i="0" sz="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g307f6fba68b_1_0"/>
          <p:cNvSpPr txBox="1"/>
          <p:nvPr/>
        </p:nvSpPr>
        <p:spPr>
          <a:xfrm>
            <a:off x="6508550" y="3878275"/>
            <a:ext cx="49398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… e che dichiarano di condividere o collaborare.</a:t>
            </a:r>
            <a:endParaRPr b="0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g307f6fba68b_1_0"/>
          <p:cNvSpPr txBox="1"/>
          <p:nvPr/>
        </p:nvSpPr>
        <p:spPr>
          <a:xfrm>
            <a:off x="8432499" y="5166175"/>
            <a:ext cx="8364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1" i="0" lang="en-US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1" i="0" sz="7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g307f6fba68b_1_0"/>
          <p:cNvSpPr txBox="1"/>
          <p:nvPr/>
        </p:nvSpPr>
        <p:spPr>
          <a:xfrm>
            <a:off x="9060362" y="5401125"/>
            <a:ext cx="1202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/22</a:t>
            </a:r>
            <a:endParaRPr b="1" i="0" sz="2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g307f6fba68b_1_0"/>
          <p:cNvSpPr txBox="1"/>
          <p:nvPr/>
        </p:nvSpPr>
        <p:spPr>
          <a:xfrm>
            <a:off x="9031462" y="5850200"/>
            <a:ext cx="6780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-US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atenei</a:t>
            </a:r>
            <a:endParaRPr b="1" i="0" sz="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0950bc55a4_0_24"/>
          <p:cNvSpPr txBox="1"/>
          <p:nvPr/>
        </p:nvSpPr>
        <p:spPr>
          <a:xfrm>
            <a:off x="758225" y="268227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 fontScale="92500"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b="1" i="0" lang="en-US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C’è margine di fare rete senza diventare manutentori di repository pubbliche o ufficiali?</a:t>
            </a:r>
            <a:endParaRPr b="1" i="0" sz="4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0950bc55a4_0_48"/>
          <p:cNvSpPr txBox="1"/>
          <p:nvPr/>
        </p:nvSpPr>
        <p:spPr>
          <a:xfrm>
            <a:off x="838200" y="921750"/>
            <a:ext cx="10515600" cy="157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«Ma è possibile che passiamo tutti il tempo a reinventare la ruota sugli stessi processi?</a:t>
            </a:r>
            <a:r>
              <a:rPr b="1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»</a:t>
            </a:r>
            <a:br>
              <a:rPr b="1" i="0" lang="en-US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1" sz="3094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9" name="Google Shape;119;g30950bc55a4_0_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200" y="2236900"/>
            <a:ext cx="7399101" cy="41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g30950bc55a4_0_48"/>
          <p:cNvSpPr txBox="1"/>
          <p:nvPr/>
        </p:nvSpPr>
        <p:spPr>
          <a:xfrm>
            <a:off x="8436225" y="2869450"/>
            <a:ext cx="3000000" cy="30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94"/>
              <a:buFont typeface="Arial"/>
              <a:buNone/>
            </a:pPr>
            <a:r>
              <a:rPr b="0" i="1" lang="en-US" sz="299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Folla di utenti Moodle che ha pronunciato coralmente questa frase durante il Moot a Firenze nel 2023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30950bc55a4_0_67"/>
          <p:cNvSpPr txBox="1"/>
          <p:nvPr/>
        </p:nvSpPr>
        <p:spPr>
          <a:xfrm>
            <a:off x="632250" y="2320000"/>
            <a:ext cx="10927500" cy="3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-4572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Calibri"/>
              <a:buChar char="●"/>
            </a:pPr>
            <a:r>
              <a:rPr b="0" i="0" lang="en-US" sz="3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Il tempo è cronicamente poco: “Non ci starei dietro”.</a:t>
            </a:r>
            <a:endParaRPr b="0" i="0" sz="3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Calibri"/>
              <a:buChar char="●"/>
            </a:pPr>
            <a:r>
              <a:rPr b="0" i="0" lang="en-US" sz="3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 soluzioni ci sembrano adatte a gestire solo la nostra situazione ed eccezioni.</a:t>
            </a:r>
            <a:endParaRPr b="0" i="0" sz="3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Calibri"/>
              <a:buChar char="●"/>
            </a:pPr>
            <a:r>
              <a:rPr b="0" i="0" lang="en-US" sz="3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Non voglio che gli altri vedano il mio codice (perchè l’ho scritto male o perchè non so se l’ho scritto bene).</a:t>
            </a:r>
            <a:endParaRPr b="0" i="0" sz="3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g30950bc55a4_0_67"/>
          <p:cNvSpPr txBox="1"/>
          <p:nvPr/>
        </p:nvSpPr>
        <p:spPr>
          <a:xfrm>
            <a:off x="838200" y="921750"/>
            <a:ext cx="10515600" cy="157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Perchè è complesso condividere?</a:t>
            </a:r>
            <a:endParaRPr b="0" i="1" sz="3094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0950bc55a4_0_54"/>
          <p:cNvSpPr txBox="1"/>
          <p:nvPr/>
        </p:nvSpPr>
        <p:spPr>
          <a:xfrm>
            <a:off x="838200" y="276615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 se facessimo una repository informale?</a:t>
            </a:r>
            <a:endParaRPr b="1" i="0" sz="4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0950bc55a4_0_62"/>
          <p:cNvSpPr txBox="1"/>
          <p:nvPr/>
        </p:nvSpPr>
        <p:spPr>
          <a:xfrm>
            <a:off x="632250" y="1064750"/>
            <a:ext cx="10927500" cy="505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1" i="0" lang="en-US" sz="3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Argomentazioni a favore:</a:t>
            </a:r>
            <a:endParaRPr b="1" i="0" sz="3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Calibri"/>
              <a:buChar char="●"/>
            </a:pPr>
            <a:r>
              <a:rPr b="1" i="0" lang="en-US" sz="3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Valorizzare il lavoro della comunità.</a:t>
            </a:r>
            <a:endParaRPr b="1" i="0" sz="3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Calibri"/>
              <a:buChar char="●"/>
            </a:pPr>
            <a:r>
              <a:rPr b="1" i="0" lang="en-US" sz="3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Abbassare la soglia di ingresso per la condivisione.</a:t>
            </a:r>
            <a:br>
              <a:rPr b="1" i="0" lang="en-US" sz="3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3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Cioè nessuna code review, non devi necessariamente condividere il codice o mantenere una repository pubblica</a:t>
            </a:r>
            <a:endParaRPr b="0" i="0" sz="3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085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Calibri"/>
              <a:buChar char="●"/>
            </a:pPr>
            <a:r>
              <a:rPr b="1" i="0" lang="en-US" sz="3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Allargare il concetto di </a:t>
            </a:r>
            <a:r>
              <a:rPr b="1" i="1" lang="en-US" sz="3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soluzione</a:t>
            </a:r>
            <a:r>
              <a:rPr b="1" i="0" lang="en-US" sz="3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b="0" i="0" lang="en-US" sz="3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b="0" i="0" lang="en-US" sz="3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3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Il nostro lavoro non è fatto di soli plugin ma di API, integrazioni, script.</a:t>
            </a:r>
            <a:endParaRPr b="0" i="0" sz="3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085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Calibri"/>
              <a:buChar char="●"/>
            </a:pPr>
            <a:r>
              <a:rPr b="1" i="0" lang="en-US" sz="3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Facilitare la ricerca delle soluzioni e il contatto con altri atenei.</a:t>
            </a:r>
            <a:endParaRPr b="1" i="0" sz="3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0950bc55a4_0_86"/>
          <p:cNvSpPr txBox="1"/>
          <p:nvPr/>
        </p:nvSpPr>
        <p:spPr>
          <a:xfrm>
            <a:off x="627775" y="1187900"/>
            <a:ext cx="10927500" cy="505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1" i="0" lang="en-US" sz="3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Elementi da considerare</a:t>
            </a:r>
            <a:endParaRPr b="1" i="0" sz="3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Calibri"/>
              <a:buChar char="●"/>
            </a:pPr>
            <a:r>
              <a:rPr b="0" i="0" lang="en-US" sz="3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Visibilità al progetto;</a:t>
            </a:r>
            <a:endParaRPr b="0" i="0" sz="3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Calibri"/>
              <a:buChar char="●"/>
            </a:pPr>
            <a:r>
              <a:rPr b="0" i="0" lang="en-US" sz="3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Facilità di contribuzione;</a:t>
            </a:r>
            <a:endParaRPr b="0" i="0" sz="3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Calibri"/>
              <a:buChar char="●"/>
            </a:pPr>
            <a:r>
              <a:rPr b="0" i="0" lang="en-US" sz="3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Facilità di consultazione;</a:t>
            </a:r>
            <a:endParaRPr b="0" i="0" sz="3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Calibri"/>
              <a:buChar char="●"/>
            </a:pPr>
            <a:r>
              <a:rPr b="0" i="0" lang="en-US" sz="3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Strategie per far mantenere aggiornati i dati (Oggi!);</a:t>
            </a:r>
            <a:endParaRPr b="0" i="0" sz="3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Calibri"/>
              <a:buChar char="●"/>
            </a:pPr>
            <a:r>
              <a:rPr b="0" i="0" lang="en-US" sz="3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Capire se funziona la parte di collaborazione.</a:t>
            </a:r>
            <a:endParaRPr b="0" i="0" sz="3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09aacd5543_0_0"/>
          <p:cNvSpPr txBox="1"/>
          <p:nvPr/>
        </p:nvSpPr>
        <p:spPr>
          <a:xfrm>
            <a:off x="627900" y="975625"/>
            <a:ext cx="10936200" cy="103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1" lang="en-US" sz="3800">
                <a:latin typeface="Calibri"/>
                <a:ea typeface="Calibri"/>
                <a:cs typeface="Calibri"/>
                <a:sym typeface="Calibri"/>
              </a:rPr>
              <a:t>Cosa abbiamo messo su ad oggi?</a:t>
            </a:r>
            <a:endParaRPr b="1" sz="3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7" name="Google Shape;147;g309aacd5543_0_0"/>
          <p:cNvPicPr preferRelativeResize="0"/>
          <p:nvPr/>
        </p:nvPicPr>
        <p:blipFill rotWithShape="1">
          <a:blip r:embed="rId3">
            <a:alphaModFix/>
          </a:blip>
          <a:srcRect b="8059" l="7063" r="5949" t="6014"/>
          <a:stretch/>
        </p:blipFill>
        <p:spPr>
          <a:xfrm>
            <a:off x="627900" y="2266725"/>
            <a:ext cx="3728525" cy="368275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g309aacd5543_0_0"/>
          <p:cNvSpPr txBox="1"/>
          <p:nvPr/>
        </p:nvSpPr>
        <p:spPr>
          <a:xfrm>
            <a:off x="4506225" y="3782400"/>
            <a:ext cx="8407500" cy="54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https://www.aium.it/course/view.php?id=868</a:t>
            </a:r>
            <a:r>
              <a:rPr b="1"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i Office">
  <a:themeElements>
    <a:clrScheme name="Tema di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i Office">
  <a:themeElements>
    <a:clrScheme name="Tema di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utente</dc:creator>
</cp:coreProperties>
</file>