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2"/>
  </p:notesMasterIdLst>
  <p:sldIdLst>
    <p:sldId id="304" r:id="rId5"/>
    <p:sldId id="257" r:id="rId6"/>
    <p:sldId id="269" r:id="rId7"/>
    <p:sldId id="258" r:id="rId8"/>
    <p:sldId id="295" r:id="rId9"/>
    <p:sldId id="265" r:id="rId10"/>
    <p:sldId id="273" r:id="rId11"/>
    <p:sldId id="303" r:id="rId12"/>
    <p:sldId id="259" r:id="rId13"/>
    <p:sldId id="296" r:id="rId14"/>
    <p:sldId id="297" r:id="rId15"/>
    <p:sldId id="298" r:id="rId16"/>
    <p:sldId id="293" r:id="rId17"/>
    <p:sldId id="299" r:id="rId18"/>
    <p:sldId id="294" r:id="rId19"/>
    <p:sldId id="260" r:id="rId20"/>
    <p:sldId id="305" r:id="rId21"/>
    <p:sldId id="270" r:id="rId22"/>
    <p:sldId id="282" r:id="rId23"/>
    <p:sldId id="300" r:id="rId24"/>
    <p:sldId id="306" r:id="rId25"/>
    <p:sldId id="307" r:id="rId26"/>
    <p:sldId id="261" r:id="rId27"/>
    <p:sldId id="268" r:id="rId28"/>
    <p:sldId id="302" r:id="rId29"/>
    <p:sldId id="289" r:id="rId30"/>
    <p:sldId id="262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29324" autoAdjust="0"/>
  </p:normalViewPr>
  <p:slideViewPr>
    <p:cSldViewPr snapToGrid="0" snapToObjects="1">
      <p:cViewPr varScale="1">
        <p:scale>
          <a:sx n="16" d="100"/>
          <a:sy n="16" d="100"/>
        </p:scale>
        <p:origin x="1948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lia Palumbo" userId="4629e000-c129-43fe-a615-c3b111f7cd95" providerId="ADAL" clId="{E84B9981-689E-495B-A8AC-4092C7C9BADE}"/>
    <pc:docChg chg="modSld">
      <pc:chgData name="Rosalia Palumbo" userId="4629e000-c129-43fe-a615-c3b111f7cd95" providerId="ADAL" clId="{E84B9981-689E-495B-A8AC-4092C7C9BADE}" dt="2025-12-27T23:01:05.461" v="20" actId="6549"/>
      <pc:docMkLst>
        <pc:docMk/>
      </pc:docMkLst>
      <pc:sldChg chg="modNotesTx">
        <pc:chgData name="Rosalia Palumbo" userId="4629e000-c129-43fe-a615-c3b111f7cd95" providerId="ADAL" clId="{E84B9981-689E-495B-A8AC-4092C7C9BADE}" dt="2025-12-27T23:01:01.584" v="19" actId="6549"/>
        <pc:sldMkLst>
          <pc:docMk/>
          <pc:sldMk cId="0" sldId="258"/>
        </pc:sldMkLst>
      </pc:sldChg>
      <pc:sldChg chg="modNotesTx">
        <pc:chgData name="Rosalia Palumbo" userId="4629e000-c129-43fe-a615-c3b111f7cd95" providerId="ADAL" clId="{E84B9981-689E-495B-A8AC-4092C7C9BADE}" dt="2025-12-27T23:00:44.214" v="17" actId="6549"/>
        <pc:sldMkLst>
          <pc:docMk/>
          <pc:sldMk cId="0" sldId="259"/>
        </pc:sldMkLst>
      </pc:sldChg>
      <pc:sldChg chg="modNotesTx">
        <pc:chgData name="Rosalia Palumbo" userId="4629e000-c129-43fe-a615-c3b111f7cd95" providerId="ADAL" clId="{E84B9981-689E-495B-A8AC-4092C7C9BADE}" dt="2025-12-27T23:00:17.641" v="11" actId="6549"/>
        <pc:sldMkLst>
          <pc:docMk/>
          <pc:sldMk cId="0" sldId="260"/>
        </pc:sldMkLst>
      </pc:sldChg>
      <pc:sldChg chg="modNotesTx">
        <pc:chgData name="Rosalia Palumbo" userId="4629e000-c129-43fe-a615-c3b111f7cd95" providerId="ADAL" clId="{E84B9981-689E-495B-A8AC-4092C7C9BADE}" dt="2025-12-27T22:59:46.644" v="4" actId="6549"/>
        <pc:sldMkLst>
          <pc:docMk/>
          <pc:sldMk cId="0" sldId="261"/>
        </pc:sldMkLst>
      </pc:sldChg>
      <pc:sldChg chg="modNotesTx">
        <pc:chgData name="Rosalia Palumbo" userId="4629e000-c129-43fe-a615-c3b111f7cd95" providerId="ADAL" clId="{E84B9981-689E-495B-A8AC-4092C7C9BADE}" dt="2025-12-27T22:59:33.570" v="1" actId="6549"/>
        <pc:sldMkLst>
          <pc:docMk/>
          <pc:sldMk cId="0" sldId="262"/>
        </pc:sldMkLst>
      </pc:sldChg>
      <pc:sldChg chg="modNotesTx">
        <pc:chgData name="Rosalia Palumbo" userId="4629e000-c129-43fe-a615-c3b111f7cd95" providerId="ADAL" clId="{E84B9981-689E-495B-A8AC-4092C7C9BADE}" dt="2025-12-27T22:59:42.025" v="3" actId="6549"/>
        <pc:sldMkLst>
          <pc:docMk/>
          <pc:sldMk cId="2671542698" sldId="268"/>
        </pc:sldMkLst>
      </pc:sldChg>
      <pc:sldChg chg="modNotesTx">
        <pc:chgData name="Rosalia Palumbo" userId="4629e000-c129-43fe-a615-c3b111f7cd95" providerId="ADAL" clId="{E84B9981-689E-495B-A8AC-4092C7C9BADE}" dt="2025-12-27T23:01:05.461" v="20" actId="6549"/>
        <pc:sldMkLst>
          <pc:docMk/>
          <pc:sldMk cId="0" sldId="269"/>
        </pc:sldMkLst>
      </pc:sldChg>
      <pc:sldChg chg="modNotesTx">
        <pc:chgData name="Rosalia Palumbo" userId="4629e000-c129-43fe-a615-c3b111f7cd95" providerId="ADAL" clId="{E84B9981-689E-495B-A8AC-4092C7C9BADE}" dt="2025-12-27T23:00:09.735" v="9" actId="6549"/>
        <pc:sldMkLst>
          <pc:docMk/>
          <pc:sldMk cId="2609794537" sldId="270"/>
        </pc:sldMkLst>
      </pc:sldChg>
      <pc:sldChg chg="modNotesTx">
        <pc:chgData name="Rosalia Palumbo" userId="4629e000-c129-43fe-a615-c3b111f7cd95" providerId="ADAL" clId="{E84B9981-689E-495B-A8AC-4092C7C9BADE}" dt="2025-12-27T23:00:06.814" v="8" actId="6549"/>
        <pc:sldMkLst>
          <pc:docMk/>
          <pc:sldMk cId="3488253595" sldId="282"/>
        </pc:sldMkLst>
      </pc:sldChg>
      <pc:sldChg chg="modNotesTx">
        <pc:chgData name="Rosalia Palumbo" userId="4629e000-c129-43fe-a615-c3b111f7cd95" providerId="ADAL" clId="{E84B9981-689E-495B-A8AC-4092C7C9BADE}" dt="2025-12-27T22:59:29.665" v="0" actId="6549"/>
        <pc:sldMkLst>
          <pc:docMk/>
          <pc:sldMk cId="1757531011" sldId="289"/>
        </pc:sldMkLst>
      </pc:sldChg>
      <pc:sldChg chg="modNotesTx">
        <pc:chgData name="Rosalia Palumbo" userId="4629e000-c129-43fe-a615-c3b111f7cd95" providerId="ADAL" clId="{E84B9981-689E-495B-A8AC-4092C7C9BADE}" dt="2025-12-27T23:00:26.911" v="13" actId="6549"/>
        <pc:sldMkLst>
          <pc:docMk/>
          <pc:sldMk cId="3304588317" sldId="293"/>
        </pc:sldMkLst>
      </pc:sldChg>
      <pc:sldChg chg="modNotesTx">
        <pc:chgData name="Rosalia Palumbo" userId="4629e000-c129-43fe-a615-c3b111f7cd95" providerId="ADAL" clId="{E84B9981-689E-495B-A8AC-4092C7C9BADE}" dt="2025-12-27T23:00:21.572" v="12" actId="6549"/>
        <pc:sldMkLst>
          <pc:docMk/>
          <pc:sldMk cId="805674515" sldId="294"/>
        </pc:sldMkLst>
      </pc:sldChg>
      <pc:sldChg chg="modNotesTx">
        <pc:chgData name="Rosalia Palumbo" userId="4629e000-c129-43fe-a615-c3b111f7cd95" providerId="ADAL" clId="{E84B9981-689E-495B-A8AC-4092C7C9BADE}" dt="2025-12-27T23:00:38.035" v="16" actId="6549"/>
        <pc:sldMkLst>
          <pc:docMk/>
          <pc:sldMk cId="1351192859" sldId="296"/>
        </pc:sldMkLst>
      </pc:sldChg>
      <pc:sldChg chg="modNotesTx">
        <pc:chgData name="Rosalia Palumbo" userId="4629e000-c129-43fe-a615-c3b111f7cd95" providerId="ADAL" clId="{E84B9981-689E-495B-A8AC-4092C7C9BADE}" dt="2025-12-27T23:00:33.930" v="15" actId="6549"/>
        <pc:sldMkLst>
          <pc:docMk/>
          <pc:sldMk cId="2404274704" sldId="297"/>
        </pc:sldMkLst>
      </pc:sldChg>
      <pc:sldChg chg="modNotesTx">
        <pc:chgData name="Rosalia Palumbo" userId="4629e000-c129-43fe-a615-c3b111f7cd95" providerId="ADAL" clId="{E84B9981-689E-495B-A8AC-4092C7C9BADE}" dt="2025-12-27T23:00:30.379" v="14" actId="6549"/>
        <pc:sldMkLst>
          <pc:docMk/>
          <pc:sldMk cId="3777413489" sldId="298"/>
        </pc:sldMkLst>
      </pc:sldChg>
      <pc:sldChg chg="modNotesTx">
        <pc:chgData name="Rosalia Palumbo" userId="4629e000-c129-43fe-a615-c3b111f7cd95" providerId="ADAL" clId="{E84B9981-689E-495B-A8AC-4092C7C9BADE}" dt="2025-12-27T23:00:01.875" v="7" actId="6549"/>
        <pc:sldMkLst>
          <pc:docMk/>
          <pc:sldMk cId="3342428945" sldId="300"/>
        </pc:sldMkLst>
      </pc:sldChg>
      <pc:sldChg chg="modNotesTx">
        <pc:chgData name="Rosalia Palumbo" userId="4629e000-c129-43fe-a615-c3b111f7cd95" providerId="ADAL" clId="{E84B9981-689E-495B-A8AC-4092C7C9BADE}" dt="2025-12-27T22:59:38.869" v="2" actId="6549"/>
        <pc:sldMkLst>
          <pc:docMk/>
          <pc:sldMk cId="2847465658" sldId="302"/>
        </pc:sldMkLst>
      </pc:sldChg>
      <pc:sldChg chg="modNotesTx">
        <pc:chgData name="Rosalia Palumbo" userId="4629e000-c129-43fe-a615-c3b111f7cd95" providerId="ADAL" clId="{E84B9981-689E-495B-A8AC-4092C7C9BADE}" dt="2025-12-27T23:00:47.850" v="18" actId="6549"/>
        <pc:sldMkLst>
          <pc:docMk/>
          <pc:sldMk cId="281505254" sldId="303"/>
        </pc:sldMkLst>
      </pc:sldChg>
      <pc:sldChg chg="modNotesTx">
        <pc:chgData name="Rosalia Palumbo" userId="4629e000-c129-43fe-a615-c3b111f7cd95" providerId="ADAL" clId="{E84B9981-689E-495B-A8AC-4092C7C9BADE}" dt="2025-12-27T23:00:14.504" v="10" actId="6549"/>
        <pc:sldMkLst>
          <pc:docMk/>
          <pc:sldMk cId="3499182801" sldId="305"/>
        </pc:sldMkLst>
      </pc:sldChg>
      <pc:sldChg chg="modNotesTx">
        <pc:chgData name="Rosalia Palumbo" userId="4629e000-c129-43fe-a615-c3b111f7cd95" providerId="ADAL" clId="{E84B9981-689E-495B-A8AC-4092C7C9BADE}" dt="2025-12-27T22:59:56.382" v="6" actId="6549"/>
        <pc:sldMkLst>
          <pc:docMk/>
          <pc:sldMk cId="2210326697" sldId="306"/>
        </pc:sldMkLst>
      </pc:sldChg>
      <pc:sldChg chg="modNotesTx">
        <pc:chgData name="Rosalia Palumbo" userId="4629e000-c129-43fe-a615-c3b111f7cd95" providerId="ADAL" clId="{E84B9981-689E-495B-A8AC-4092C7C9BADE}" dt="2025-12-27T22:59:50.715" v="5" actId="6549"/>
        <pc:sldMkLst>
          <pc:docMk/>
          <pc:sldMk cId="2199376544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8A343-B947-4D89-8492-5C39CED5A9F6}" type="datetimeFigureOut">
              <a:rPr lang="it-IT" smtClean="0"/>
              <a:t>27/12/2025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88320-983B-4EE8-A3DD-5D76B08CB4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89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981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536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090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210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96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EDD7-14B7-90FB-0D88-1474339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FC48DF-9BC0-5C04-E9D5-52B126FA0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B85EDC-DD92-E021-61F7-8F566FD66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D95FC6-F63B-A7CC-8864-DD07741B3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730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76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523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07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EDD7-14B7-90FB-0D88-1474339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FC48DF-9BC0-5C04-E9D5-52B126FA0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B85EDC-DD92-E021-61F7-8F566FD66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D95FC6-F63B-A7CC-8864-DD07741B3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87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EDD7-14B7-90FB-0D88-1474339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7FC48DF-9BC0-5C04-E9D5-52B126FA0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B85EDC-DD92-E021-61F7-8F566FD66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D95FC6-F63B-A7CC-8864-DD07741B3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63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98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5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636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076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030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800" b="1" dirty="0"/>
          </a:p>
          <a:p>
            <a:endParaRPr lang="it-IT" sz="18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72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82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870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1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30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10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41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88320-983B-4EE8-A3DD-5D76B08CB41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2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6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0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4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6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6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8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0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hyperlink" Target="mailto:Elena.caldirola@unipv.it" TargetMode="External"/><Relationship Id="rId5" Type="http://schemas.openxmlformats.org/officeDocument/2006/relationships/hyperlink" Target="mailto:rosalia.palumbo@unipv.it" TargetMode="External"/><Relationship Id="rId4" Type="http://schemas.openxmlformats.org/officeDocument/2006/relationships/hyperlink" Target="mailto:laura.morano@unipv.i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8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866880" y="5759624"/>
            <a:ext cx="150040" cy="2308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85800" hangingPunct="0"/>
            <a:fld id="{86CB4B4D-7CA3-9044-876B-883B54F8677D}" type="slidenum">
              <a:rPr kern="0">
                <a:latin typeface="Calibri"/>
                <a:ea typeface="Calibri"/>
                <a:cs typeface="Calibri"/>
                <a:sym typeface="Calibri"/>
              </a:rPr>
              <a:pPr defTabSz="685800" hangingPunct="0"/>
              <a:t>1</a:t>
            </a:fld>
            <a:endParaRPr ker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ntro Mare_digitale">
            <a:hlinkClick r:id="" action="ppaction://media"/>
            <a:extLst>
              <a:ext uri="{FF2B5EF4-FFF2-40B4-BE49-F238E27FC236}">
                <a16:creationId xmlns:a16="http://schemas.microsoft.com/office/drawing/2014/main" id="{4DB8B31B-0751-403F-9A51-5C90A554A01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2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22139-1977-4413-B415-C7C7C216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IMMAGINI DEL CORSO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912A0C-8B2E-448A-BA1D-82CF62A07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49"/>
          <a:stretch/>
        </p:blipFill>
        <p:spPr>
          <a:xfrm>
            <a:off x="1605271" y="1202436"/>
            <a:ext cx="6273242" cy="53214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99420F1-B50B-4596-9DF8-401A08D8E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5365"/>
            <a:ext cx="8229600" cy="6587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19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22139-1977-4413-B415-C7C7C216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IMMAGINI DEL CORSO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91B49F-B279-4047-9E79-D5A3ED146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35" y="84141"/>
            <a:ext cx="6510529" cy="6689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27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22139-1977-4413-B415-C7C7C216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IMMAGINI DEL CORSO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B362CA-35FC-44EF-9F09-C0FC6C45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38" y="0"/>
            <a:ext cx="704892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41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51A69-1A2A-4762-852D-7ECD176C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519"/>
            <a:ext cx="8229600" cy="1016864"/>
          </a:xfrm>
        </p:spPr>
        <p:txBody>
          <a:bodyPr/>
          <a:lstStyle/>
          <a:p>
            <a:r>
              <a:rPr lang="it-IT" b="1" dirty="0"/>
              <a:t>Valutazione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2A0A3D-0590-4412-9F4C-D8A795B85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" r="3250"/>
          <a:stretch/>
        </p:blipFill>
        <p:spPr>
          <a:xfrm>
            <a:off x="194641" y="1032223"/>
            <a:ext cx="4434529" cy="25694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F873DA-D44C-470E-9352-495EBD25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584" y="997345"/>
            <a:ext cx="3997775" cy="263922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6BAEC0-E8EF-4709-BDA5-71A1B3615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9" y="3795205"/>
            <a:ext cx="4340292" cy="28699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AE0881-0AD3-41EC-9AFA-2C35004C8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052" y="3970226"/>
            <a:ext cx="4173307" cy="2374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58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AE4A593B-88E2-411A-8B66-172C15C505C4}"/>
              </a:ext>
            </a:extLst>
          </p:cNvPr>
          <p:cNvGrpSpPr/>
          <p:nvPr/>
        </p:nvGrpSpPr>
        <p:grpSpPr>
          <a:xfrm>
            <a:off x="189968" y="916633"/>
            <a:ext cx="6610691" cy="4604560"/>
            <a:chOff x="0" y="1062106"/>
            <a:chExt cx="6610691" cy="460456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77E97C9E-B7B8-40DE-9811-975D441CB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69171"/>
              <a:ext cx="6610690" cy="3797495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EEF1F25-B367-4732-9579-A03C85D0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62106"/>
              <a:ext cx="6610691" cy="4149922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7BB3007-7AD6-4C0D-AC51-257D2413B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341" y="2340847"/>
            <a:ext cx="6610691" cy="427827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475A2BE-9D4D-4097-9C34-25FFFBD7F4FD}"/>
              </a:ext>
            </a:extLst>
          </p:cNvPr>
          <p:cNvSpPr txBox="1">
            <a:spLocks/>
          </p:cNvSpPr>
          <p:nvPr/>
        </p:nvSpPr>
        <p:spPr>
          <a:xfrm>
            <a:off x="457200" y="-1951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Valutazione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7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F8B1F-0A82-4AC4-8F8A-EB10C0D2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Accessibilità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370598-794F-44CE-B939-FAD55C5E5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2" y="1417638"/>
            <a:ext cx="5792322" cy="33795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0C190A1-7562-4F1E-8089-938047A3D85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7622" y="2194560"/>
            <a:ext cx="6009178" cy="452596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6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4. </a:t>
            </a:r>
            <a:r>
              <a:rPr b="1" dirty="0" err="1"/>
              <a:t>Esempi</a:t>
            </a:r>
            <a:r>
              <a:rPr b="1" dirty="0"/>
              <a:t> </a:t>
            </a:r>
            <a:r>
              <a:rPr b="1" dirty="0" err="1"/>
              <a:t>pilota</a:t>
            </a:r>
            <a:r>
              <a:rPr b="1" dirty="0"/>
              <a:t> e </a:t>
            </a:r>
            <a:r>
              <a:rPr b="1" dirty="0" err="1"/>
              <a:t>primi</a:t>
            </a:r>
            <a:r>
              <a:rPr b="1" dirty="0"/>
              <a:t> </a:t>
            </a:r>
            <a:r>
              <a:rPr b="1" dirty="0" err="1"/>
              <a:t>riscontri</a:t>
            </a:r>
            <a:r>
              <a:rPr lang="it-IT" b="1" dirty="0"/>
              <a:t>. 1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25963"/>
          </a:xfrm>
        </p:spPr>
        <p:txBody>
          <a:bodyPr>
            <a:normAutofit fontScale="77500" lnSpcReduction="20000"/>
          </a:bodyPr>
          <a:lstStyle/>
          <a:p>
            <a:r>
              <a:rPr b="1" dirty="0" err="1"/>
              <a:t>Unità</a:t>
            </a:r>
            <a:r>
              <a:rPr b="1" dirty="0"/>
              <a:t> 1</a:t>
            </a:r>
            <a:r>
              <a:rPr dirty="0"/>
              <a:t>: </a:t>
            </a:r>
            <a:r>
              <a:rPr dirty="0" err="1"/>
              <a:t>presentazione</a:t>
            </a:r>
            <a:r>
              <a:rPr dirty="0"/>
              <a:t> </a:t>
            </a:r>
            <a:r>
              <a:rPr dirty="0" err="1"/>
              <a:t>personale</a:t>
            </a:r>
            <a:r>
              <a:rPr dirty="0"/>
              <a:t> – </a:t>
            </a:r>
            <a:r>
              <a:rPr lang="it-IT" dirty="0"/>
              <a:t>5 </a:t>
            </a:r>
            <a:r>
              <a:rPr dirty="0" err="1"/>
              <a:t>videolezioni</a:t>
            </a:r>
            <a:r>
              <a:rPr lang="it-IT" dirty="0"/>
              <a:t> interattive, cartoon, feedback, produzioni scritte, </a:t>
            </a:r>
            <a:r>
              <a:rPr lang="it-IT" dirty="0" err="1"/>
              <a:t>dictation</a:t>
            </a:r>
            <a:r>
              <a:rPr lang="it-IT" dirty="0"/>
              <a:t>, quiz finale;</a:t>
            </a:r>
            <a:endParaRPr dirty="0"/>
          </a:p>
          <a:p>
            <a:r>
              <a:rPr b="1" dirty="0" err="1"/>
              <a:t>Unità</a:t>
            </a:r>
            <a:r>
              <a:rPr b="1" dirty="0"/>
              <a:t> 2</a:t>
            </a:r>
            <a:r>
              <a:rPr dirty="0"/>
              <a:t>: </a:t>
            </a:r>
            <a:r>
              <a:rPr lang="it-IT" dirty="0"/>
              <a:t> la casa, la frutta e la verdura – 5 videolezioni interattive,</a:t>
            </a:r>
            <a:r>
              <a:rPr dirty="0"/>
              <a:t> crossword, </a:t>
            </a:r>
            <a:r>
              <a:rPr lang="it-IT" dirty="0"/>
              <a:t>due cartoon, produzione scritta, quiz finale;</a:t>
            </a:r>
          </a:p>
          <a:p>
            <a:r>
              <a:rPr lang="it-IT" b="1" dirty="0"/>
              <a:t>Unità 3</a:t>
            </a:r>
            <a:r>
              <a:rPr lang="it-IT" dirty="0"/>
              <a:t>: le professioni e al bar –  4 videolezioni interattive, </a:t>
            </a:r>
            <a:r>
              <a:rPr lang="it-IT" dirty="0" err="1"/>
              <a:t>memory</a:t>
            </a:r>
            <a:r>
              <a:rPr lang="it-IT" dirty="0"/>
              <a:t>, ascolto e comprensione di una canzone, cartoon, </a:t>
            </a:r>
            <a:r>
              <a:rPr lang="it-IT" dirty="0" err="1"/>
              <a:t>dictation</a:t>
            </a:r>
            <a:r>
              <a:rPr lang="it-IT" dirty="0"/>
              <a:t>, </a:t>
            </a:r>
            <a:r>
              <a:rPr lang="it-IT" dirty="0" err="1"/>
              <a:t>speak</a:t>
            </a:r>
            <a:r>
              <a:rPr lang="it-IT" dirty="0"/>
              <a:t> the word e quiz finale;</a:t>
            </a:r>
          </a:p>
          <a:p>
            <a:r>
              <a:rPr lang="it-IT" b="1" dirty="0"/>
              <a:t>Unità 4: </a:t>
            </a:r>
            <a:r>
              <a:rPr lang="it-IT" dirty="0"/>
              <a:t>- l’abbigliamento, gli accessori e il corpo umano - 3 videolezioni interattive, parts-image-</a:t>
            </a:r>
            <a:r>
              <a:rPr lang="it-IT" dirty="0" err="1"/>
              <a:t>sequencing</a:t>
            </a:r>
            <a:r>
              <a:rPr lang="it-IT" dirty="0"/>
              <a:t>, </a:t>
            </a:r>
            <a:r>
              <a:rPr lang="it-IT" dirty="0" err="1"/>
              <a:t>personality</a:t>
            </a:r>
            <a:r>
              <a:rPr lang="it-IT" dirty="0"/>
              <a:t> quiz, </a:t>
            </a:r>
            <a:r>
              <a:rPr lang="it-IT" dirty="0" err="1"/>
              <a:t>crossword</a:t>
            </a:r>
            <a:r>
              <a:rPr lang="it-IT" dirty="0"/>
              <a:t>, cartoon, quiz finale;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5E676-F44C-2BBC-C48B-A4E91872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E3D3-5E2E-D515-E898-8CA836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4. </a:t>
            </a:r>
            <a:r>
              <a:rPr b="1" dirty="0" err="1"/>
              <a:t>Esempi</a:t>
            </a:r>
            <a:r>
              <a:rPr b="1" dirty="0"/>
              <a:t> </a:t>
            </a:r>
            <a:r>
              <a:rPr b="1" dirty="0" err="1"/>
              <a:t>pilota</a:t>
            </a:r>
            <a:r>
              <a:rPr b="1" dirty="0"/>
              <a:t> e </a:t>
            </a:r>
            <a:r>
              <a:rPr b="1" dirty="0" err="1"/>
              <a:t>primi</a:t>
            </a:r>
            <a:r>
              <a:rPr b="1" dirty="0"/>
              <a:t> </a:t>
            </a:r>
            <a:r>
              <a:rPr b="1" dirty="0" err="1"/>
              <a:t>riscontri</a:t>
            </a:r>
            <a:r>
              <a:rPr lang="it-IT" b="1" dirty="0"/>
              <a:t>. 2</a:t>
            </a:r>
            <a:endParaRPr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DBFD5-722A-5B04-6BB0-BD3B6469E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b="1" dirty="0" err="1"/>
              <a:t>Unità</a:t>
            </a:r>
            <a:r>
              <a:rPr b="1" dirty="0"/>
              <a:t> </a:t>
            </a:r>
            <a:r>
              <a:rPr lang="it-IT" b="1" dirty="0"/>
              <a:t>5</a:t>
            </a:r>
            <a:r>
              <a:rPr dirty="0"/>
              <a:t>: </a:t>
            </a:r>
            <a:r>
              <a:rPr lang="it-IT" dirty="0"/>
              <a:t>le ore e il tempo atmosferico – 3 videolezioni interattive, cartoon, </a:t>
            </a:r>
            <a:r>
              <a:rPr lang="it-IT" dirty="0" err="1"/>
              <a:t>find</a:t>
            </a:r>
            <a:r>
              <a:rPr lang="it-IT" dirty="0"/>
              <a:t> the words, </a:t>
            </a:r>
            <a:r>
              <a:rPr lang="it-IT" dirty="0" err="1"/>
              <a:t>crossword</a:t>
            </a:r>
            <a:r>
              <a:rPr lang="it-IT" dirty="0"/>
              <a:t> e quiz finale;</a:t>
            </a:r>
          </a:p>
          <a:p>
            <a:r>
              <a:rPr lang="it-IT" b="1" dirty="0"/>
              <a:t>Unità 6</a:t>
            </a:r>
            <a:r>
              <a:rPr lang="it-IT" dirty="0"/>
              <a:t>: La famiglia, le abitudini quotidiane e al ristorante- 4 videolezioni interattive, produzione scritta, due cartoon, parts-image-</a:t>
            </a:r>
            <a:r>
              <a:rPr lang="it-IT" dirty="0" err="1"/>
              <a:t>sequencing</a:t>
            </a:r>
            <a:r>
              <a:rPr lang="it-IT" dirty="0"/>
              <a:t>, </a:t>
            </a:r>
            <a:r>
              <a:rPr lang="it-IT" dirty="0" err="1"/>
              <a:t>find</a:t>
            </a:r>
            <a:r>
              <a:rPr lang="it-IT" dirty="0"/>
              <a:t> the words, quiz finale</a:t>
            </a:r>
          </a:p>
          <a:p>
            <a:r>
              <a:rPr lang="it-IT" b="1" dirty="0"/>
              <a:t>Unità 7</a:t>
            </a:r>
            <a:r>
              <a:rPr lang="it-IT" dirty="0"/>
              <a:t>: lo sport, il tempo libero e i mezzi di trasporto- 5 videolezioni interattive, cartoon, </a:t>
            </a:r>
            <a:r>
              <a:rPr lang="it-IT" dirty="0" err="1"/>
              <a:t>crossword</a:t>
            </a:r>
            <a:r>
              <a:rPr lang="it-IT" dirty="0"/>
              <a:t>, </a:t>
            </a:r>
            <a:r>
              <a:rPr lang="it-IT" dirty="0" err="1"/>
              <a:t>flashcards</a:t>
            </a:r>
            <a:r>
              <a:rPr lang="it-IT" dirty="0"/>
              <a:t>, </a:t>
            </a:r>
            <a:r>
              <a:rPr lang="it-IT" dirty="0" err="1"/>
              <a:t>dialog</a:t>
            </a:r>
            <a:r>
              <a:rPr lang="it-IT" dirty="0"/>
              <a:t> cards e quiz finale</a:t>
            </a:r>
          </a:p>
          <a:p>
            <a:r>
              <a:rPr lang="it-IT" b="1" dirty="0"/>
              <a:t>Unità 8</a:t>
            </a:r>
            <a:r>
              <a:rPr lang="it-IT" dirty="0"/>
              <a:t>: - 3 videolezioni interattive, quiz finale</a:t>
            </a:r>
          </a:p>
          <a:p>
            <a:r>
              <a:rPr lang="it-IT" b="1" dirty="0"/>
              <a:t>Quiz fine corso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182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988D8A1-42CC-40CD-9D9F-C0F2AB528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35" y="1000000"/>
            <a:ext cx="8344329" cy="4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79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12F3CA8-D33B-4E2B-8729-94143D50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92" y="701362"/>
            <a:ext cx="7301215" cy="5455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25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A7F638-7888-40A0-9B1A-43E7017CDB8B}"/>
              </a:ext>
            </a:extLst>
          </p:cNvPr>
          <p:cNvSpPr txBox="1">
            <a:spLocks/>
          </p:cNvSpPr>
          <p:nvPr/>
        </p:nvSpPr>
        <p:spPr>
          <a:xfrm>
            <a:off x="342900" y="338773"/>
            <a:ext cx="8650514" cy="12572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b="1" dirty="0"/>
              <a:t>Mare digitale di italiano L2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52AA0F-5608-4D6D-A8D5-51AC05DFA828}"/>
              </a:ext>
            </a:extLst>
          </p:cNvPr>
          <p:cNvSpPr txBox="1">
            <a:spLocks/>
          </p:cNvSpPr>
          <p:nvPr/>
        </p:nvSpPr>
        <p:spPr>
          <a:xfrm>
            <a:off x="246743" y="1596044"/>
            <a:ext cx="8650514" cy="20564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>
                <a:latin typeface="+mj-lt"/>
              </a:rPr>
              <a:t>La piattaforma </a:t>
            </a:r>
            <a:r>
              <a:rPr lang="it-IT" dirty="0" err="1">
                <a:latin typeface="+mj-lt"/>
              </a:rPr>
              <a:t>Moodle</a:t>
            </a:r>
            <a:r>
              <a:rPr lang="it-IT" dirty="0">
                <a:latin typeface="+mj-lt"/>
              </a:rPr>
              <a:t> e l’onda H5P</a:t>
            </a:r>
          </a:p>
          <a:p>
            <a:pPr marL="0" indent="0" algn="ctr">
              <a:buNone/>
            </a:pPr>
            <a:r>
              <a:rPr lang="it-IT" dirty="0">
                <a:latin typeface="+mj-lt"/>
              </a:rPr>
              <a:t>per un apprendimento con ancore sicure</a:t>
            </a:r>
          </a:p>
          <a:p>
            <a:pPr marL="0" indent="0" algn="ctr">
              <a:buNone/>
            </a:pPr>
            <a:endParaRPr lang="it-IT" dirty="0">
              <a:latin typeface="+mj-lt"/>
            </a:endParaRPr>
          </a:p>
          <a:p>
            <a:pPr marL="0" indent="0" algn="ctr">
              <a:buNone/>
            </a:pPr>
            <a:r>
              <a:rPr lang="it-IT" b="1" dirty="0"/>
              <a:t>Laura Morano, Rosalia Palumbo, Elena Caldirola</a:t>
            </a:r>
            <a:endParaRPr lang="it-IT" dirty="0">
              <a:latin typeface="+mj-lt"/>
            </a:endParaRPr>
          </a:p>
          <a:p>
            <a:pPr marL="0" indent="0" algn="ctr">
              <a:buNone/>
            </a:pPr>
            <a:endParaRPr lang="it-IT" sz="2400" b="1" dirty="0">
              <a:latin typeface="+mj-lt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CFC235DA-02DE-4021-B769-D5036FE24C34}"/>
              </a:ext>
            </a:extLst>
          </p:cNvPr>
          <p:cNvSpPr txBox="1">
            <a:spLocks/>
          </p:cNvSpPr>
          <p:nvPr/>
        </p:nvSpPr>
        <p:spPr>
          <a:xfrm>
            <a:off x="764771" y="3664321"/>
            <a:ext cx="7996844" cy="27054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it-IT" dirty="0"/>
            </a:br>
            <a:r>
              <a:rPr lang="it-IT" b="1" dirty="0"/>
              <a:t>Università degli Studi di Pavia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laura.morano@unipv.it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rosalia.palumbo@unipv.it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elena.caldirola@unipv.it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5FBA4C-6026-4000-929B-0EACD086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9" y="247880"/>
            <a:ext cx="7961282" cy="636224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0115555-C46D-4B44-AFA6-4F46502E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59" y="3190444"/>
            <a:ext cx="8373644" cy="27435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7BD66D-71BB-4EBB-AFE7-69EB563D2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875" y="3190444"/>
            <a:ext cx="3702240" cy="22734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6CDCD80-1352-4F10-9D6C-0ED5D2A79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50365"/>
            <a:ext cx="8965003" cy="2623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4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5E676-F44C-2BBC-C48B-A4E91872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E3D3-5E2E-D515-E898-8CA836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4. </a:t>
            </a:r>
            <a:r>
              <a:rPr b="1" dirty="0" err="1"/>
              <a:t>Esempi</a:t>
            </a:r>
            <a:r>
              <a:rPr b="1" dirty="0"/>
              <a:t> </a:t>
            </a:r>
            <a:r>
              <a:rPr b="1" dirty="0" err="1"/>
              <a:t>pilota</a:t>
            </a:r>
            <a:r>
              <a:rPr b="1" dirty="0"/>
              <a:t> e </a:t>
            </a:r>
            <a:r>
              <a:rPr b="1" dirty="0" err="1"/>
              <a:t>primi</a:t>
            </a:r>
            <a:r>
              <a:rPr b="1" dirty="0"/>
              <a:t> </a:t>
            </a:r>
            <a:r>
              <a:rPr b="1" dirty="0" err="1"/>
              <a:t>riscontri</a:t>
            </a:r>
            <a:r>
              <a:rPr lang="it-IT" b="1" dirty="0"/>
              <a:t>. 3</a:t>
            </a:r>
            <a:endParaRPr b="1" dirty="0"/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6AA888EA-0998-4F4B-B913-653460A95A3C}"/>
              </a:ext>
            </a:extLst>
          </p:cNvPr>
          <p:cNvSpPr/>
          <p:nvPr/>
        </p:nvSpPr>
        <p:spPr>
          <a:xfrm>
            <a:off x="108331" y="1072307"/>
            <a:ext cx="7381301" cy="372370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i="1" dirty="0"/>
          </a:p>
          <a:p>
            <a:pPr algn="ctr"/>
            <a:r>
              <a:rPr lang="it-IT" b="1" i="1" dirty="0"/>
              <a:t>Che cosa ti piace di più del corso? </a:t>
            </a:r>
          </a:p>
          <a:p>
            <a:pPr algn="ctr"/>
            <a:r>
              <a:rPr lang="en-US" dirty="0"/>
              <a:t>“After some time </a:t>
            </a:r>
            <a:r>
              <a:rPr lang="en-US" dirty="0" err="1"/>
              <a:t>i</a:t>
            </a:r>
            <a:r>
              <a:rPr lang="en-US" dirty="0"/>
              <a:t> got engaged in activity which is helping me lot in learning”</a:t>
            </a:r>
          </a:p>
          <a:p>
            <a:pPr algn="ctr"/>
            <a:r>
              <a:rPr lang="en-US" dirty="0"/>
              <a:t>“We quickly learn the most important things in order to make ourselves understood”</a:t>
            </a:r>
          </a:p>
          <a:p>
            <a:pPr algn="ctr"/>
            <a:r>
              <a:rPr lang="en-US" dirty="0"/>
              <a:t>“The fact that it is recorded like a in person class with professor teaching it, also the small </a:t>
            </a:r>
            <a:r>
              <a:rPr lang="en-US" dirty="0" err="1"/>
              <a:t>quizes</a:t>
            </a:r>
            <a:r>
              <a:rPr lang="en-US" dirty="0"/>
              <a:t> during the videos are so practical”</a:t>
            </a:r>
            <a:endParaRPr lang="it-IT" dirty="0"/>
          </a:p>
          <a:p>
            <a:pPr algn="ctr"/>
            <a:r>
              <a:rPr lang="en-US" dirty="0"/>
              <a:t>“ </a:t>
            </a:r>
            <a:r>
              <a:rPr lang="it-IT" dirty="0"/>
              <a:t>interactive </a:t>
            </a:r>
            <a:r>
              <a:rPr lang="it-IT" dirty="0" err="1"/>
              <a:t>tasks</a:t>
            </a:r>
            <a:r>
              <a:rPr lang="en-US" dirty="0"/>
              <a:t> “</a:t>
            </a:r>
            <a:endParaRPr lang="it-IT" dirty="0"/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AFF21E36-B725-40D2-92F4-D6F29DFF9B93}"/>
              </a:ext>
            </a:extLst>
          </p:cNvPr>
          <p:cNvSpPr/>
          <p:nvPr/>
        </p:nvSpPr>
        <p:spPr>
          <a:xfrm>
            <a:off x="1478094" y="3281190"/>
            <a:ext cx="7272969" cy="357681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i="1" dirty="0"/>
          </a:p>
          <a:p>
            <a:pPr algn="ctr"/>
            <a:r>
              <a:rPr lang="it-IT" b="1" i="1" dirty="0"/>
              <a:t>Che cosa ti piace di meno del corso? </a:t>
            </a:r>
          </a:p>
          <a:p>
            <a:pPr algn="ctr"/>
            <a:r>
              <a:rPr lang="en-US" dirty="0"/>
              <a:t>“I think it is a bit too much for this level”</a:t>
            </a:r>
          </a:p>
          <a:p>
            <a:pPr algn="ctr"/>
            <a:r>
              <a:rPr lang="en-US" dirty="0"/>
              <a:t>“Nothing” o </a:t>
            </a:r>
            <a:r>
              <a:rPr lang="en-US" dirty="0" err="1"/>
              <a:t>simili</a:t>
            </a:r>
            <a:r>
              <a:rPr lang="en-US" dirty="0"/>
              <a:t> (8)</a:t>
            </a:r>
          </a:p>
          <a:p>
            <a:pPr algn="ctr"/>
            <a:r>
              <a:rPr lang="en-US" dirty="0"/>
              <a:t>“Absence of ability to move forward the video, as far as I am </a:t>
            </a:r>
            <a:r>
              <a:rPr lang="en-US" dirty="0" err="1"/>
              <a:t>alredy</a:t>
            </a:r>
            <a:r>
              <a:rPr lang="en-US" dirty="0"/>
              <a:t> familiar with some concepts”</a:t>
            </a:r>
            <a:r>
              <a:rPr lang="it-IT" dirty="0"/>
              <a:t> </a:t>
            </a:r>
            <a:r>
              <a:rPr lang="en-US" dirty="0"/>
              <a:t>“</a:t>
            </a:r>
            <a:r>
              <a:rPr lang="it-IT" dirty="0"/>
              <a:t>S</a:t>
            </a:r>
            <a:r>
              <a:rPr lang="en-US" dirty="0" err="1"/>
              <a:t>ometimes</a:t>
            </a:r>
            <a:r>
              <a:rPr lang="en-US" dirty="0"/>
              <a:t> I struggle to understand the grammar rules”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3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5E676-F44C-2BBC-C48B-A4E91872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2E3D3-5E2E-D515-E898-8CA836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4. </a:t>
            </a:r>
            <a:r>
              <a:rPr b="1" dirty="0" err="1"/>
              <a:t>Esempi</a:t>
            </a:r>
            <a:r>
              <a:rPr b="1" dirty="0"/>
              <a:t> </a:t>
            </a:r>
            <a:r>
              <a:rPr b="1" dirty="0" err="1"/>
              <a:t>pilota</a:t>
            </a:r>
            <a:r>
              <a:rPr b="1" dirty="0"/>
              <a:t> e </a:t>
            </a:r>
            <a:r>
              <a:rPr b="1" dirty="0" err="1"/>
              <a:t>primi</a:t>
            </a:r>
            <a:r>
              <a:rPr b="1" dirty="0"/>
              <a:t> </a:t>
            </a:r>
            <a:r>
              <a:rPr b="1" dirty="0" err="1"/>
              <a:t>riscontri</a:t>
            </a:r>
            <a:r>
              <a:rPr lang="it-IT" b="1" dirty="0"/>
              <a:t>. 4</a:t>
            </a:r>
            <a:endParaRPr b="1" dirty="0"/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6AA888EA-0998-4F4B-B913-653460A95A3C}"/>
              </a:ext>
            </a:extLst>
          </p:cNvPr>
          <p:cNvSpPr/>
          <p:nvPr/>
        </p:nvSpPr>
        <p:spPr>
          <a:xfrm>
            <a:off x="108331" y="1072307"/>
            <a:ext cx="7381301" cy="372370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i="1" dirty="0"/>
          </a:p>
          <a:p>
            <a:pPr algn="ctr"/>
            <a:r>
              <a:rPr lang="it-IT" b="1" i="1" dirty="0"/>
              <a:t>Qual è la cosa più difficile per te? </a:t>
            </a:r>
          </a:p>
          <a:p>
            <a:pPr algn="ctr"/>
            <a:r>
              <a:rPr lang="en-US" dirty="0"/>
              <a:t>“managing my time to follow the lessons”</a:t>
            </a:r>
          </a:p>
          <a:p>
            <a:pPr algn="ctr"/>
            <a:r>
              <a:rPr lang="en-US" dirty="0"/>
              <a:t>“Grammar of Italian” “articles” “Capital letters”</a:t>
            </a:r>
          </a:p>
          <a:p>
            <a:pPr algn="ctr"/>
            <a:r>
              <a:rPr lang="en-US" dirty="0"/>
              <a:t>“the amount of work in the course is too much”</a:t>
            </a:r>
            <a:endParaRPr lang="it-IT" dirty="0"/>
          </a:p>
          <a:p>
            <a:pPr algn="ctr"/>
            <a:r>
              <a:rPr lang="en-US" dirty="0"/>
              <a:t> “The hardest thing is to work on the course regularly.  As we don't have physical classes, we need to be even more motivated.”</a:t>
            </a:r>
            <a:endParaRPr lang="it-IT" dirty="0"/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AFF21E36-B725-40D2-92F4-D6F29DFF9B93}"/>
              </a:ext>
            </a:extLst>
          </p:cNvPr>
          <p:cNvSpPr/>
          <p:nvPr/>
        </p:nvSpPr>
        <p:spPr>
          <a:xfrm>
            <a:off x="991518" y="2919470"/>
            <a:ext cx="8229600" cy="380632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 i="1" dirty="0"/>
          </a:p>
          <a:p>
            <a:pPr algn="ctr"/>
            <a:r>
              <a:rPr lang="it-IT" b="1" i="1" dirty="0"/>
              <a:t>Che cosa potremmo migliorare per aiutarti a partecipare di più?</a:t>
            </a:r>
          </a:p>
          <a:p>
            <a:pPr algn="ctr"/>
            <a:r>
              <a:rPr lang="en-US" dirty="0"/>
              <a:t>“The idea of a virtual café is an excellent way to get us more involved.”</a:t>
            </a:r>
          </a:p>
          <a:p>
            <a:pPr algn="ctr"/>
            <a:r>
              <a:rPr lang="en-US" dirty="0"/>
              <a:t>“teacher on the videos explain in Italian, which is hard to understand”</a:t>
            </a:r>
          </a:p>
          <a:p>
            <a:pPr algn="ctr"/>
            <a:r>
              <a:rPr lang="en-US" dirty="0"/>
              <a:t>“I know this is a online course, but a weekly class were we could gather to try and talk </a:t>
            </a:r>
            <a:r>
              <a:rPr lang="en-US" dirty="0" err="1"/>
              <a:t>italian</a:t>
            </a:r>
            <a:r>
              <a:rPr lang="en-US" dirty="0"/>
              <a:t> or recommending easy </a:t>
            </a:r>
            <a:r>
              <a:rPr lang="en-US" dirty="0" err="1"/>
              <a:t>italian</a:t>
            </a:r>
            <a:r>
              <a:rPr lang="en-US" dirty="0"/>
              <a:t> content to watch would be great.”</a:t>
            </a:r>
            <a:endParaRPr lang="it-IT" dirty="0"/>
          </a:p>
          <a:p>
            <a:pPr algn="ctr"/>
            <a:r>
              <a:rPr lang="en-US" dirty="0"/>
              <a:t>“ I already loved it” (6)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3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5. </a:t>
            </a:r>
            <a:r>
              <a:rPr b="1" dirty="0" err="1"/>
              <a:t>Criticità</a:t>
            </a:r>
            <a:r>
              <a:rPr b="1" dirty="0"/>
              <a:t> e </a:t>
            </a:r>
            <a:r>
              <a:rPr b="1" dirty="0" err="1"/>
              <a:t>prospettive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b="1" dirty="0" err="1"/>
              <a:t>Equilibrio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</a:t>
            </a:r>
            <a:r>
              <a:rPr dirty="0" err="1"/>
              <a:t>interattività</a:t>
            </a:r>
            <a:r>
              <a:rPr dirty="0"/>
              <a:t> e </a:t>
            </a:r>
            <a:r>
              <a:rPr dirty="0" err="1"/>
              <a:t>durata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video.</a:t>
            </a:r>
          </a:p>
          <a:p>
            <a:r>
              <a:rPr b="1" dirty="0" err="1"/>
              <a:t>Calibrare</a:t>
            </a:r>
            <a:r>
              <a:rPr b="1" dirty="0"/>
              <a:t> </a:t>
            </a:r>
            <a:r>
              <a:rPr b="1" dirty="0" err="1"/>
              <a:t>difficoltà</a:t>
            </a:r>
            <a:r>
              <a:rPr b="1" dirty="0"/>
              <a:t> e </a:t>
            </a:r>
            <a:r>
              <a:rPr b="1" dirty="0" err="1"/>
              <a:t>numero</a:t>
            </a:r>
            <a:r>
              <a:rPr b="1" dirty="0"/>
              <a:t> di </a:t>
            </a:r>
            <a:r>
              <a:rPr b="1" dirty="0" err="1"/>
              <a:t>attività</a:t>
            </a:r>
            <a:r>
              <a:rPr b="1" dirty="0"/>
              <a:t> </a:t>
            </a:r>
            <a:r>
              <a:rPr dirty="0"/>
              <a:t>in base al </a:t>
            </a:r>
            <a:r>
              <a:rPr dirty="0" err="1"/>
              <a:t>livello</a:t>
            </a:r>
            <a:r>
              <a:rPr dirty="0"/>
              <a:t> </a:t>
            </a:r>
            <a:r>
              <a:rPr dirty="0" err="1"/>
              <a:t>linguistico</a:t>
            </a:r>
            <a:r>
              <a:rPr dirty="0"/>
              <a:t>.</a:t>
            </a:r>
          </a:p>
          <a:p>
            <a:r>
              <a:rPr lang="it-IT" dirty="0"/>
              <a:t>Strategie </a:t>
            </a:r>
            <a:r>
              <a:rPr lang="it-IT" b="1" dirty="0"/>
              <a:t>anti drop-out</a:t>
            </a:r>
          </a:p>
          <a:p>
            <a:r>
              <a:rPr dirty="0" err="1"/>
              <a:t>Prossime</a:t>
            </a:r>
            <a:r>
              <a:rPr dirty="0"/>
              <a:t> </a:t>
            </a:r>
            <a:r>
              <a:rPr dirty="0" err="1"/>
              <a:t>fasi</a:t>
            </a:r>
            <a:r>
              <a:rPr dirty="0"/>
              <a:t>: </a:t>
            </a:r>
            <a:r>
              <a:rPr lang="it-IT" b="1" dirty="0"/>
              <a:t>miglioramento e conclusione</a:t>
            </a:r>
            <a:r>
              <a:rPr b="1" dirty="0"/>
              <a:t> del </a:t>
            </a:r>
            <a:r>
              <a:rPr b="1" dirty="0" err="1"/>
              <a:t>corso</a:t>
            </a:r>
            <a:r>
              <a:rPr b="1" dirty="0"/>
              <a:t> e </a:t>
            </a:r>
            <a:r>
              <a:rPr b="1" dirty="0" err="1"/>
              <a:t>raccolta</a:t>
            </a:r>
            <a:r>
              <a:rPr b="1" dirty="0"/>
              <a:t> di </a:t>
            </a:r>
            <a:r>
              <a:rPr b="1" dirty="0" err="1"/>
              <a:t>dati</a:t>
            </a:r>
            <a:r>
              <a:rPr b="1" dirty="0"/>
              <a:t> </a:t>
            </a:r>
            <a:r>
              <a:rPr b="1" dirty="0" err="1"/>
              <a:t>qualitativi</a:t>
            </a:r>
            <a:r>
              <a:rPr dirty="0"/>
              <a:t>.</a:t>
            </a:r>
          </a:p>
          <a:p>
            <a:r>
              <a:rPr b="1" dirty="0" err="1"/>
              <a:t>Modello</a:t>
            </a:r>
            <a:r>
              <a:rPr b="1" dirty="0"/>
              <a:t> </a:t>
            </a:r>
            <a:r>
              <a:rPr b="1" dirty="0" err="1"/>
              <a:t>replicabile</a:t>
            </a:r>
            <a:r>
              <a:rPr b="1" dirty="0"/>
              <a:t> </a:t>
            </a:r>
            <a:r>
              <a:rPr dirty="0"/>
              <a:t>per </a:t>
            </a:r>
            <a:r>
              <a:rPr dirty="0" err="1"/>
              <a:t>altre</a:t>
            </a:r>
            <a:r>
              <a:rPr dirty="0"/>
              <a:t> lingue e </a:t>
            </a:r>
            <a:r>
              <a:rPr dirty="0" err="1"/>
              <a:t>contesti</a:t>
            </a:r>
            <a:r>
              <a:rPr dirty="0"/>
              <a:t> </a:t>
            </a:r>
            <a:r>
              <a:rPr dirty="0" err="1"/>
              <a:t>formativi</a:t>
            </a:r>
            <a:r>
              <a:rPr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D8E8F9C-7E49-459A-9EB5-E75D53BAA7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30" y="906980"/>
            <a:ext cx="8787539" cy="504403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542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430F3B-17A3-4F85-8DB0-F7855E6F8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28" y="762000"/>
            <a:ext cx="8912143" cy="5189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465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01DD9D-182B-492A-A85C-D76FE937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8" y="900053"/>
            <a:ext cx="8449964" cy="5057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531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38"/>
            <a:ext cx="8229600" cy="967282"/>
          </a:xfrm>
        </p:spPr>
        <p:txBody>
          <a:bodyPr/>
          <a:lstStyle/>
          <a:p>
            <a:r>
              <a:rPr b="1" dirty="0"/>
              <a:t>6. </a:t>
            </a:r>
            <a:r>
              <a:rPr b="1" dirty="0" err="1"/>
              <a:t>Conclusioni</a:t>
            </a:r>
            <a:endParaRPr b="1" dirty="0"/>
          </a:p>
        </p:txBody>
      </p:sp>
      <p:pic>
        <p:nvPicPr>
          <p:cNvPr id="9" name="Mare_digitale -ultima slide">
            <a:hlinkClick r:id="" action="ppaction://media"/>
            <a:extLst>
              <a:ext uri="{FF2B5EF4-FFF2-40B4-BE49-F238E27FC236}">
                <a16:creationId xmlns:a16="http://schemas.microsoft.com/office/drawing/2014/main" id="{9CB6B0FD-837A-40AB-B9E6-774FF4BCCA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69970"/>
            <a:ext cx="9126492" cy="51336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/>
              <a:t>1. </a:t>
            </a:r>
            <a:r>
              <a:rPr b="1" dirty="0" err="1"/>
              <a:t>Introduzione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64809"/>
            <a:ext cx="8763000" cy="3869191"/>
          </a:xfrm>
        </p:spPr>
        <p:txBody>
          <a:bodyPr>
            <a:normAutofit fontScale="92500" lnSpcReduction="10000"/>
          </a:bodyPr>
          <a:lstStyle/>
          <a:p>
            <a:r>
              <a:rPr b="1" dirty="0"/>
              <a:t>Corso online di </a:t>
            </a:r>
            <a:r>
              <a:rPr b="1" dirty="0" err="1"/>
              <a:t>italiano</a:t>
            </a:r>
            <a:r>
              <a:rPr b="1" dirty="0"/>
              <a:t> L2 </a:t>
            </a:r>
            <a:r>
              <a:rPr dirty="0"/>
              <a:t>per </a:t>
            </a:r>
            <a:r>
              <a:rPr dirty="0" err="1"/>
              <a:t>studenti</a:t>
            </a:r>
            <a:r>
              <a:rPr dirty="0"/>
              <a:t> </a:t>
            </a:r>
            <a:r>
              <a:rPr dirty="0" err="1"/>
              <a:t>internazionali</a:t>
            </a:r>
            <a:r>
              <a:rPr dirty="0"/>
              <a:t>.</a:t>
            </a:r>
          </a:p>
          <a:p>
            <a:r>
              <a:rPr lang="it-IT" b="1" dirty="0" err="1"/>
              <a:t>Moodle</a:t>
            </a:r>
            <a:r>
              <a:rPr lang="it-IT" dirty="0"/>
              <a:t> come ambiente esclusivo di apprendimento + </a:t>
            </a:r>
            <a:r>
              <a:rPr lang="it-IT" b="1" dirty="0"/>
              <a:t>H5P</a:t>
            </a:r>
            <a:r>
              <a:rPr lang="it-IT" dirty="0"/>
              <a:t>.</a:t>
            </a:r>
          </a:p>
          <a:p>
            <a:r>
              <a:rPr b="1" dirty="0" err="1"/>
              <a:t>Obiettivo</a:t>
            </a:r>
            <a:r>
              <a:rPr dirty="0"/>
              <a:t>: </a:t>
            </a:r>
            <a:r>
              <a:rPr lang="it-IT" dirty="0"/>
              <a:t>esaltare al meglio le</a:t>
            </a:r>
            <a:r>
              <a:rPr lang="it-IT" b="1" dirty="0"/>
              <a:t> potenzialità </a:t>
            </a:r>
            <a:r>
              <a:rPr lang="it-IT" dirty="0"/>
              <a:t>interattive della </a:t>
            </a:r>
            <a:r>
              <a:rPr lang="it-IT" b="1" dirty="0"/>
              <a:t>didattica asincrona</a:t>
            </a:r>
            <a:r>
              <a:rPr dirty="0"/>
              <a:t>.</a:t>
            </a:r>
          </a:p>
          <a:p>
            <a:r>
              <a:rPr dirty="0" err="1"/>
              <a:t>Metafora</a:t>
            </a:r>
            <a:r>
              <a:rPr dirty="0"/>
              <a:t> del </a:t>
            </a:r>
            <a:r>
              <a:rPr b="1" dirty="0"/>
              <a:t>mare </a:t>
            </a:r>
            <a:r>
              <a:rPr b="1" dirty="0" err="1"/>
              <a:t>digitale</a:t>
            </a:r>
            <a:r>
              <a:rPr dirty="0"/>
              <a:t>: </a:t>
            </a:r>
            <a:r>
              <a:rPr dirty="0" err="1"/>
              <a:t>navigazione</a:t>
            </a:r>
            <a:r>
              <a:rPr dirty="0"/>
              <a:t> con </a:t>
            </a:r>
            <a:r>
              <a:rPr dirty="0" err="1"/>
              <a:t>ancore</a:t>
            </a:r>
            <a:r>
              <a:rPr dirty="0"/>
              <a:t> </a:t>
            </a:r>
            <a:r>
              <a:rPr dirty="0" err="1"/>
              <a:t>sicure</a:t>
            </a:r>
            <a:r>
              <a:rPr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185738"/>
            <a:ext cx="8128000" cy="944562"/>
          </a:xfrm>
        </p:spPr>
        <p:txBody>
          <a:bodyPr/>
          <a:lstStyle/>
          <a:p>
            <a:r>
              <a:rPr b="1" dirty="0"/>
              <a:t>2. </a:t>
            </a:r>
            <a:r>
              <a:rPr b="1" dirty="0" err="1"/>
              <a:t>Progettazione</a:t>
            </a:r>
            <a:r>
              <a:rPr b="1" dirty="0"/>
              <a:t> </a:t>
            </a:r>
            <a:r>
              <a:rPr b="1" dirty="0" err="1"/>
              <a:t>didattica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941433"/>
          </a:xfrm>
        </p:spPr>
        <p:txBody>
          <a:bodyPr>
            <a:normAutofit fontScale="92500" lnSpcReduction="20000"/>
          </a:bodyPr>
          <a:lstStyle/>
          <a:p>
            <a:r>
              <a:rPr b="1" dirty="0"/>
              <a:t>8 </a:t>
            </a:r>
            <a:r>
              <a:rPr b="1" dirty="0" err="1"/>
              <a:t>unità</a:t>
            </a:r>
            <a:r>
              <a:rPr b="1" dirty="0"/>
              <a:t> </a:t>
            </a:r>
            <a:r>
              <a:rPr b="1" dirty="0" err="1"/>
              <a:t>didattiche</a:t>
            </a:r>
            <a:r>
              <a:rPr dirty="0"/>
              <a:t>, </a:t>
            </a:r>
            <a:r>
              <a:rPr lang="it-IT" b="1" dirty="0"/>
              <a:t>32 </a:t>
            </a:r>
            <a:r>
              <a:rPr b="1" dirty="0" err="1"/>
              <a:t>videolezioni</a:t>
            </a:r>
            <a:r>
              <a:rPr b="1" dirty="0"/>
              <a:t> </a:t>
            </a:r>
            <a:r>
              <a:rPr dirty="0"/>
              <a:t>(12–23 </a:t>
            </a:r>
            <a:r>
              <a:rPr dirty="0" err="1"/>
              <a:t>minuti</a:t>
            </a:r>
            <a:r>
              <a:rPr dirty="0"/>
              <a:t>).</a:t>
            </a:r>
          </a:p>
          <a:p>
            <a:r>
              <a:rPr lang="it-IT" b="1" dirty="0"/>
              <a:t>4-11 e-</a:t>
            </a:r>
            <a:r>
              <a:rPr lang="it-IT" b="1" dirty="0" err="1"/>
              <a:t>tivities</a:t>
            </a:r>
            <a:r>
              <a:rPr lang="it-IT" b="1" dirty="0"/>
              <a:t>  </a:t>
            </a:r>
            <a:r>
              <a:rPr lang="it-IT" dirty="0"/>
              <a:t>per videolezione, oltre ad altre </a:t>
            </a:r>
            <a:r>
              <a:rPr lang="it-IT" b="1" dirty="0"/>
              <a:t>50 attività</a:t>
            </a:r>
            <a:r>
              <a:rPr b="1" dirty="0"/>
              <a:t> </a:t>
            </a:r>
            <a:r>
              <a:rPr b="1" dirty="0" err="1"/>
              <a:t>asincrone</a:t>
            </a:r>
            <a:r>
              <a:rPr lang="it-IT" dirty="0"/>
              <a:t> distribuite nelle varie unità</a:t>
            </a:r>
            <a:r>
              <a:rPr dirty="0"/>
              <a:t>.</a:t>
            </a:r>
          </a:p>
          <a:p>
            <a:r>
              <a:rPr b="1" dirty="0" err="1"/>
              <a:t>Videolezioni</a:t>
            </a:r>
            <a:r>
              <a:rPr b="1" dirty="0"/>
              <a:t> H5P</a:t>
            </a:r>
            <a:r>
              <a:rPr dirty="0"/>
              <a:t>: multiple choice, drag &amp; drop, cloze, match</a:t>
            </a:r>
            <a:r>
              <a:rPr lang="it-IT" dirty="0"/>
              <a:t>, text</a:t>
            </a:r>
            <a:endParaRPr dirty="0"/>
          </a:p>
          <a:p>
            <a:r>
              <a:rPr b="1" dirty="0"/>
              <a:t>Cartoon</a:t>
            </a:r>
            <a:r>
              <a:rPr dirty="0"/>
              <a:t> </a:t>
            </a:r>
            <a:r>
              <a:rPr dirty="0" err="1"/>
              <a:t>riassuntivi</a:t>
            </a:r>
            <a:r>
              <a:rPr dirty="0"/>
              <a:t> per </a:t>
            </a:r>
            <a:r>
              <a:rPr dirty="0" err="1"/>
              <a:t>consolidamento</a:t>
            </a:r>
            <a:r>
              <a:rPr dirty="0"/>
              <a:t> e </a:t>
            </a:r>
            <a:r>
              <a:rPr dirty="0" err="1"/>
              <a:t>motivazione</a:t>
            </a:r>
            <a:r>
              <a:rPr dirty="0"/>
              <a:t>.</a:t>
            </a:r>
            <a:r>
              <a:rPr lang="it-IT" dirty="0"/>
              <a:t> </a:t>
            </a:r>
          </a:p>
          <a:p>
            <a:r>
              <a:rPr lang="it-IT" dirty="0"/>
              <a:t>Principi: </a:t>
            </a:r>
            <a:r>
              <a:rPr lang="it-IT" b="1" dirty="0"/>
              <a:t>micro-learning</a:t>
            </a:r>
            <a:r>
              <a:rPr lang="it-IT" dirty="0"/>
              <a:t>, coinvolgimento attivo, </a:t>
            </a:r>
            <a:r>
              <a:rPr lang="it-IT" b="1" dirty="0"/>
              <a:t>ridondanza funzionale</a:t>
            </a:r>
            <a:r>
              <a:rPr lang="it-IT" dirty="0"/>
              <a:t>, </a:t>
            </a:r>
            <a:r>
              <a:rPr lang="it-IT" b="1" dirty="0"/>
              <a:t>autovalutazione</a:t>
            </a:r>
            <a:r>
              <a:rPr lang="it-IT" dirty="0"/>
              <a:t>, </a:t>
            </a:r>
            <a:r>
              <a:rPr lang="it-IT" b="1" dirty="0"/>
              <a:t>verifica  immediata</a:t>
            </a:r>
          </a:p>
          <a:p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8FD6C8-8AFA-47BA-B414-7A0027E0C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0" y="1000000"/>
            <a:ext cx="8350679" cy="4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65DB30-D500-4957-A323-66B864FDF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6" y="1015876"/>
            <a:ext cx="8331628" cy="4826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38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ED6250D-2E12-46D9-9199-76F5EACD1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86" y="930146"/>
            <a:ext cx="8306227" cy="4997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21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E9FAF59-AE60-4F78-9A66-7084D830FBEE}"/>
              </a:ext>
            </a:extLst>
          </p:cNvPr>
          <p:cNvSpPr txBox="1">
            <a:spLocks/>
          </p:cNvSpPr>
          <p:nvPr/>
        </p:nvSpPr>
        <p:spPr>
          <a:xfrm>
            <a:off x="457200" y="225211"/>
            <a:ext cx="8229600" cy="61504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/>
              <a:t>Esempi - Cartoon</a:t>
            </a:r>
          </a:p>
        </p:txBody>
      </p:sp>
      <p:pic>
        <p:nvPicPr>
          <p:cNvPr id="5" name="4. Che lavoro fai def">
            <a:hlinkClick r:id="" action="ppaction://media"/>
            <a:extLst>
              <a:ext uri="{FF2B5EF4-FFF2-40B4-BE49-F238E27FC236}">
                <a16:creationId xmlns:a16="http://schemas.microsoft.com/office/drawing/2014/main" id="{6419C064-34D3-4022-8DF6-BA4126E3B9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3. </a:t>
            </a:r>
            <a:r>
              <a:rPr b="1" dirty="0" err="1"/>
              <a:t>Progettazione</a:t>
            </a:r>
            <a:r>
              <a:rPr b="1" dirty="0"/>
              <a:t> </a:t>
            </a:r>
            <a:r>
              <a:rPr b="1" dirty="0" err="1"/>
              <a:t>tecnica</a:t>
            </a:r>
            <a:r>
              <a:rPr b="1" dirty="0"/>
              <a:t> e </a:t>
            </a:r>
            <a:r>
              <a:rPr b="1" dirty="0" err="1"/>
              <a:t>integrazione</a:t>
            </a:r>
            <a:r>
              <a:rPr b="1" dirty="0"/>
              <a:t> Moodle–H5P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167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b="1" dirty="0"/>
              <a:t>Moodle</a:t>
            </a:r>
            <a:r>
              <a:rPr dirty="0"/>
              <a:t> = </a:t>
            </a:r>
            <a:r>
              <a:rPr dirty="0" err="1"/>
              <a:t>struttura</a:t>
            </a:r>
            <a:r>
              <a:rPr dirty="0"/>
              <a:t> </a:t>
            </a:r>
            <a:r>
              <a:rPr dirty="0" err="1"/>
              <a:t>portante</a:t>
            </a:r>
            <a:r>
              <a:rPr dirty="0"/>
              <a:t>, </a:t>
            </a:r>
            <a:r>
              <a:rPr lang="it-IT" dirty="0"/>
              <a:t>organizzazione dei</a:t>
            </a:r>
            <a:r>
              <a:rPr dirty="0"/>
              <a:t> moduli</a:t>
            </a:r>
            <a:r>
              <a:rPr lang="it-IT" dirty="0"/>
              <a:t>, vincoli</a:t>
            </a:r>
            <a:r>
              <a:rPr dirty="0"/>
              <a:t> e </a:t>
            </a:r>
            <a:r>
              <a:rPr dirty="0" err="1"/>
              <a:t>tracciamento</a:t>
            </a:r>
            <a:r>
              <a:rPr dirty="0"/>
              <a:t>.</a:t>
            </a:r>
          </a:p>
          <a:p>
            <a:r>
              <a:rPr b="1" dirty="0"/>
              <a:t>H5P</a:t>
            </a:r>
            <a:r>
              <a:rPr dirty="0"/>
              <a:t> = </a:t>
            </a:r>
            <a:r>
              <a:rPr dirty="0" err="1"/>
              <a:t>interattività</a:t>
            </a:r>
            <a:r>
              <a:rPr dirty="0"/>
              <a:t> e feedback </a:t>
            </a:r>
            <a:r>
              <a:rPr dirty="0" err="1"/>
              <a:t>immediato</a:t>
            </a:r>
            <a:r>
              <a:rPr dirty="0"/>
              <a:t>.</a:t>
            </a:r>
          </a:p>
          <a:p>
            <a:r>
              <a:rPr b="1" dirty="0" err="1"/>
              <a:t>Attività</a:t>
            </a:r>
            <a:r>
              <a:rPr dirty="0"/>
              <a:t>: Question Set, Crosswords, Dictation, Fill in the Blanks</a:t>
            </a:r>
            <a:r>
              <a:rPr lang="it-IT" dirty="0"/>
              <a:t>, </a:t>
            </a:r>
            <a:r>
              <a:rPr lang="it-IT" dirty="0" err="1"/>
              <a:t>Dialog</a:t>
            </a:r>
            <a:r>
              <a:rPr lang="it-IT" dirty="0"/>
              <a:t> cards, </a:t>
            </a:r>
            <a:r>
              <a:rPr lang="it-IT" dirty="0" err="1"/>
              <a:t>Find</a:t>
            </a:r>
            <a:r>
              <a:rPr lang="it-IT" dirty="0"/>
              <a:t> the words, </a:t>
            </a:r>
            <a:r>
              <a:rPr lang="it-IT" dirty="0" err="1"/>
              <a:t>Flashcards</a:t>
            </a:r>
            <a:r>
              <a:rPr lang="it-IT" dirty="0"/>
              <a:t>, etc.</a:t>
            </a:r>
            <a:endParaRPr dirty="0"/>
          </a:p>
          <a:p>
            <a:r>
              <a:rPr b="1" dirty="0" err="1"/>
              <a:t>Integrazione</a:t>
            </a:r>
            <a:r>
              <a:rPr b="1" dirty="0"/>
              <a:t> con </a:t>
            </a:r>
            <a:r>
              <a:rPr b="1" dirty="0" err="1"/>
              <a:t>risorse</a:t>
            </a:r>
            <a:r>
              <a:rPr b="1" dirty="0"/>
              <a:t> Moodle </a:t>
            </a:r>
            <a:r>
              <a:rPr dirty="0"/>
              <a:t>(Quiz, Essay, Glossary).</a:t>
            </a:r>
          </a:p>
          <a:p>
            <a:r>
              <a:rPr b="1" dirty="0" err="1"/>
              <a:t>Valutazione</a:t>
            </a:r>
            <a:r>
              <a:rPr b="1" dirty="0"/>
              <a:t> </a:t>
            </a:r>
            <a:r>
              <a:rPr b="1" dirty="0" err="1"/>
              <a:t>formativa</a:t>
            </a:r>
            <a:r>
              <a:rPr b="1" dirty="0"/>
              <a:t> </a:t>
            </a:r>
            <a:r>
              <a:rPr b="1" dirty="0" err="1"/>
              <a:t>immediata</a:t>
            </a:r>
            <a:r>
              <a:rPr b="1" dirty="0"/>
              <a:t> </a:t>
            </a:r>
            <a:r>
              <a:rPr dirty="0"/>
              <a:t>e </a:t>
            </a:r>
            <a:r>
              <a:rPr dirty="0" err="1"/>
              <a:t>coerenza</a:t>
            </a:r>
            <a:r>
              <a:rPr dirty="0"/>
              <a:t> </a:t>
            </a:r>
            <a:r>
              <a:rPr dirty="0" err="1"/>
              <a:t>grafica</a:t>
            </a:r>
            <a:r>
              <a:rPr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XT4TIiy3"/>
  <p:tag name="ARTICULATE_DESIGN_ID_TEMAMAREDIGITALE" val="oRJpaIIP"/>
  <p:tag name="ARTICULATE_SLIDE_THUMBNAIL_REFRESH" val="1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MAREDIGITAL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MAREDIGITALE" id="{9F14DC58-1A19-499F-BFE9-A28059FFBAE7}" vid="{5E730394-9F21-49DB-BB58-032CEE89928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6E45BA93204847A0BBE3178E35D0EF" ma:contentTypeVersion="37" ma:contentTypeDescription="Creare un nuovo documento." ma:contentTypeScope="" ma:versionID="f400b694a1340134d04e5389776b2d74">
  <xsd:schema xmlns:xsd="http://www.w3.org/2001/XMLSchema" xmlns:xs="http://www.w3.org/2001/XMLSchema" xmlns:p="http://schemas.microsoft.com/office/2006/metadata/properties" xmlns:ns3="b7efdc1b-91e0-481c-a426-df962e634f56" xmlns:ns4="14f8763d-262e-46ad-8ffd-5933556f656c" targetNamespace="http://schemas.microsoft.com/office/2006/metadata/properties" ma:root="true" ma:fieldsID="5f5609c1df22f19dc9602fed0b8b9b5e" ns3:_="" ns4:_="">
    <xsd:import namespace="b7efdc1b-91e0-481c-a426-df962e634f56"/>
    <xsd:import namespace="14f8763d-262e-46ad-8ffd-5933556f656c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c1b-91e0-481c-a426-df962e634f56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IsNotebookLocked" ma:index="25" nillable="true" ma:displayName="Is Notebook Locked" ma:internalName="IsNotebookLocked">
      <xsd:simpleType>
        <xsd:restriction base="dms:Boolean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3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41" nillable="true" ma:displayName="_activity" ma:hidden="true" ma:internalName="_activity">
      <xsd:simpleType>
        <xsd:restriction base="dms:Note"/>
      </xsd:simpleType>
    </xsd:element>
    <xsd:element name="MediaServiceSystemTags" ma:index="4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8763d-262e-46ad-8ffd-5933556f656c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b7efdc1b-91e0-481c-a426-df962e634f56" xsi:nil="true"/>
    <AppVersion xmlns="b7efdc1b-91e0-481c-a426-df962e634f56" xsi:nil="true"/>
    <Templates xmlns="b7efdc1b-91e0-481c-a426-df962e634f56" xsi:nil="true"/>
    <Self_Registration_Enabled xmlns="b7efdc1b-91e0-481c-a426-df962e634f56" xsi:nil="true"/>
    <FolderType xmlns="b7efdc1b-91e0-481c-a426-df962e634f56" xsi:nil="true"/>
    <Students xmlns="b7efdc1b-91e0-481c-a426-df962e634f56">
      <UserInfo>
        <DisplayName/>
        <AccountId xsi:nil="true"/>
        <AccountType/>
      </UserInfo>
    </Students>
    <Student_Groups xmlns="b7efdc1b-91e0-481c-a426-df962e634f56">
      <UserInfo>
        <DisplayName/>
        <AccountId xsi:nil="true"/>
        <AccountType/>
      </UserInfo>
    </Student_Groups>
    <Math_Settings xmlns="b7efdc1b-91e0-481c-a426-df962e634f56" xsi:nil="true"/>
    <Invited_Students xmlns="b7efdc1b-91e0-481c-a426-df962e634f56" xsi:nil="true"/>
    <IsNotebookLocked xmlns="b7efdc1b-91e0-481c-a426-df962e634f56" xsi:nil="true"/>
    <_activity xmlns="b7efdc1b-91e0-481c-a426-df962e634f56" xsi:nil="true"/>
    <Has_Teacher_Only_SectionGroup xmlns="b7efdc1b-91e0-481c-a426-df962e634f56" xsi:nil="true"/>
    <Teachers xmlns="b7efdc1b-91e0-481c-a426-df962e634f56">
      <UserInfo>
        <DisplayName/>
        <AccountId xsi:nil="true"/>
        <AccountType/>
      </UserInfo>
    </Teachers>
    <TeamsChannelId xmlns="b7efdc1b-91e0-481c-a426-df962e634f56" xsi:nil="true"/>
    <Invited_Teachers xmlns="b7efdc1b-91e0-481c-a426-df962e634f56" xsi:nil="true"/>
    <CultureName xmlns="b7efdc1b-91e0-481c-a426-df962e634f56" xsi:nil="true"/>
    <Owner xmlns="b7efdc1b-91e0-481c-a426-df962e634f56">
      <UserInfo>
        <DisplayName/>
        <AccountId xsi:nil="true"/>
        <AccountType/>
      </UserInfo>
    </Owner>
    <DefaultSectionNames xmlns="b7efdc1b-91e0-481c-a426-df962e634f56" xsi:nil="true"/>
    <Is_Collaboration_Space_Locked xmlns="b7efdc1b-91e0-481c-a426-df962e634f56" xsi:nil="true"/>
  </documentManagement>
</p:properties>
</file>

<file path=customXml/itemProps1.xml><?xml version="1.0" encoding="utf-8"?>
<ds:datastoreItem xmlns:ds="http://schemas.openxmlformats.org/officeDocument/2006/customXml" ds:itemID="{C747B15C-B3EF-4656-8127-020978AFF5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ABBB95-C594-4485-BBEF-EF1E9034B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fdc1b-91e0-481c-a426-df962e634f56"/>
    <ds:schemaRef ds:uri="14f8763d-262e-46ad-8ffd-5933556f65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994236-EFE1-429F-81E7-AB5FF6CF185F}">
  <ds:schemaRefs>
    <ds:schemaRef ds:uri="http://schemas.microsoft.com/office/2006/documentManagement/types"/>
    <ds:schemaRef ds:uri="b7efdc1b-91e0-481c-a426-df962e634f56"/>
    <ds:schemaRef ds:uri="14f8763d-262e-46ad-8ffd-5933556f656c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23622</TotalTime>
  <Words>861</Words>
  <Application>Microsoft Office PowerPoint</Application>
  <PresentationFormat>Presentazione su schermo (4:3)</PresentationFormat>
  <Paragraphs>102</Paragraphs>
  <Slides>27</Slides>
  <Notes>24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0" baseType="lpstr">
      <vt:lpstr>Arial</vt:lpstr>
      <vt:lpstr>Calibri</vt:lpstr>
      <vt:lpstr>TemaMAREDIGITALE</vt:lpstr>
      <vt:lpstr>Presentazione standard di PowerPoint</vt:lpstr>
      <vt:lpstr>Presentazione standard di PowerPoint</vt:lpstr>
      <vt:lpstr>1. Introduzione</vt:lpstr>
      <vt:lpstr>2. Progettazione didattica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3. Progettazione tecnica e integrazione Moodle–H5P</vt:lpstr>
      <vt:lpstr>IMMAGINI DEL CORSO</vt:lpstr>
      <vt:lpstr>IMMAGINI DEL CORSO</vt:lpstr>
      <vt:lpstr>IMMAGINI DEL CORSO</vt:lpstr>
      <vt:lpstr>Valutazione</vt:lpstr>
      <vt:lpstr>Presentazione standard di PowerPoint</vt:lpstr>
      <vt:lpstr>Accessibilità</vt:lpstr>
      <vt:lpstr>4. Esempi pilota e primi riscontri. 1</vt:lpstr>
      <vt:lpstr>4. Esempi pilota e primi riscontri. 2</vt:lpstr>
      <vt:lpstr>Presentazione standard di PowerPoint</vt:lpstr>
      <vt:lpstr>Presentazione standard di PowerPoint</vt:lpstr>
      <vt:lpstr>Presentazione standard di PowerPoint</vt:lpstr>
      <vt:lpstr>4. Esempi pilota e primi riscontri. 3</vt:lpstr>
      <vt:lpstr>4. Esempi pilota e primi riscontri. 4</vt:lpstr>
      <vt:lpstr>5. Criticità e prospettive</vt:lpstr>
      <vt:lpstr>Presentazione standard di PowerPoint</vt:lpstr>
      <vt:lpstr>Presentazione standard di PowerPoint</vt:lpstr>
      <vt:lpstr>Presentazione standard di PowerPoint</vt:lpstr>
      <vt:lpstr>6. Conclusioni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Utente</dc:creator>
  <cp:keywords/>
  <dc:description>generated using python-pptx</dc:description>
  <cp:lastModifiedBy>Rosalia Palumbo</cp:lastModifiedBy>
  <cp:revision>191</cp:revision>
  <dcterms:created xsi:type="dcterms:W3CDTF">2013-01-27T09:14:16Z</dcterms:created>
  <dcterms:modified xsi:type="dcterms:W3CDTF">2025-12-27T23:01:12Z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D528287B-2DF6-41D3-87C4-3F7B61C1B361</vt:lpwstr>
  </property>
  <property fmtid="{D5CDD505-2E9C-101B-9397-08002B2CF9AE}" pid="3" name="ArticulatePath">
    <vt:lpwstr>https://unipvit-my.sharepoint.com/personal/rosalia_palumbo_unipv_it/Documents/Documenti/MOODLE/MoodleMoot Ferrara 2025/Mare_digitale_sfondo_unico</vt:lpwstr>
  </property>
  <property fmtid="{D5CDD505-2E9C-101B-9397-08002B2CF9AE}" pid="4" name="ContentTypeId">
    <vt:lpwstr>0x010100F36E45BA93204847A0BBE3178E35D0EF</vt:lpwstr>
  </property>
</Properties>
</file>