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0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447" autoAdjust="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87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6B22CCC-CBD7-0215-0C1C-E55118D2A8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E74D960-FB03-CDFA-994E-0B277BE9D43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E7567-690C-4225-863A-7E33828BA540}" type="datetimeFigureOut">
              <a:rPr lang="it-IT" smtClean="0"/>
              <a:t>15/12/2025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5EBB27F-0238-361A-F5EC-AFBDBEAF47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AD4A486-2DC6-5119-7403-DBDC0CBA6A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87845-E4A9-44FE-ADD6-B21E73009E9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533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830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2353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1494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2531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5011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8443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92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Text"/>
          <p:cNvSpPr txBox="1">
            <a:spLocks noGrp="1"/>
          </p:cNvSpPr>
          <p:nvPr>
            <p:ph type="title"/>
          </p:nvPr>
        </p:nvSpPr>
        <p:spPr>
          <a:xfrm>
            <a:off x="1524000" y="599851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079526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9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62499" y="6573577"/>
            <a:ext cx="258625" cy="24830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99837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sp>
        <p:nvSpPr>
          <p:cNvPr id="21" name="Rectangle"/>
          <p:cNvSpPr/>
          <p:nvPr/>
        </p:nvSpPr>
        <p:spPr>
          <a:xfrm>
            <a:off x="-10739" y="6777537"/>
            <a:ext cx="2467612" cy="106015"/>
          </a:xfrm>
          <a:prstGeom prst="rect">
            <a:avLst/>
          </a:prstGeom>
          <a:solidFill>
            <a:srgbClr val="F080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 dirty="0"/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E03EBBF8-E7D0-022E-3945-DCA9FC3C3B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1613" y="136958"/>
            <a:ext cx="2080198" cy="472274"/>
          </a:xfrm>
          <a:prstGeom prst="rect">
            <a:avLst/>
          </a:prstGeom>
        </p:spPr>
      </p:pic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2EFAAA95-8841-FBA7-27B8-3088B997987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4035" y="1520662"/>
            <a:ext cx="8070706" cy="11414866"/>
          </a:xfrm>
          <a:prstGeom prst="rect">
            <a:avLst/>
          </a:prstGeom>
        </p:spPr>
      </p:pic>
      <p:sp>
        <p:nvSpPr>
          <p:cNvPr id="8" name="Rectangle">
            <a:extLst>
              <a:ext uri="{FF2B5EF4-FFF2-40B4-BE49-F238E27FC236}">
                <a16:creationId xmlns:a16="http://schemas.microsoft.com/office/drawing/2014/main" id="{40360B66-B286-3245-CEE5-39920D6593E3}"/>
              </a:ext>
            </a:extLst>
          </p:cNvPr>
          <p:cNvSpPr/>
          <p:nvPr userDrawn="1"/>
        </p:nvSpPr>
        <p:spPr>
          <a:xfrm>
            <a:off x="9625804" y="6774015"/>
            <a:ext cx="2566196" cy="106015"/>
          </a:xfrm>
          <a:prstGeom prst="rect">
            <a:avLst/>
          </a:prstGeom>
          <a:solidFill>
            <a:srgbClr val="F080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pic>
        <p:nvPicPr>
          <p:cNvPr id="43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2E1FC0F8-8F96-4F25-FBB2-7F5C1222FA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1613" y="136958"/>
            <a:ext cx="2080198" cy="472274"/>
          </a:xfrm>
          <a:prstGeom prst="rect">
            <a:avLst/>
          </a:prstGeom>
        </p:spPr>
      </p:pic>
      <p:sp>
        <p:nvSpPr>
          <p:cNvPr id="5" name="MoodleMoot Italia 2022  - Urbino">
            <a:extLst>
              <a:ext uri="{FF2B5EF4-FFF2-40B4-BE49-F238E27FC236}">
                <a16:creationId xmlns:a16="http://schemas.microsoft.com/office/drawing/2014/main" id="{B0BC30F3-9615-A77F-C907-FCD6D31F147E}"/>
              </a:ext>
            </a:extLst>
          </p:cNvPr>
          <p:cNvSpPr txBox="1"/>
          <p:nvPr userDrawn="1"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202</a:t>
            </a:r>
            <a:r>
              <a:rPr lang="it-IT" dirty="0"/>
              <a:t>5</a:t>
            </a:r>
            <a:r>
              <a:rPr dirty="0"/>
              <a:t> - </a:t>
            </a:r>
            <a:r>
              <a:rPr lang="it-IT" dirty="0"/>
              <a:t>Ferrara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itle Text"/>
          <p:cNvSpPr txBox="1">
            <a:spLocks noGrp="1"/>
          </p:cNvSpPr>
          <p:nvPr>
            <p:ph type="title"/>
          </p:nvPr>
        </p:nvSpPr>
        <p:spPr>
          <a:xfrm>
            <a:off x="838200" y="68897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214947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pic>
        <p:nvPicPr>
          <p:cNvPr id="56" name="Picture 11" descr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A0142231-9B64-D58E-5DC0-E7921BB6398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1613" y="136958"/>
            <a:ext cx="2080198" cy="472274"/>
          </a:xfrm>
          <a:prstGeom prst="rect">
            <a:avLst/>
          </a:prstGeom>
        </p:spPr>
      </p:pic>
      <p:sp>
        <p:nvSpPr>
          <p:cNvPr id="4" name="MoodleMoot Italia 2022  - Urbino">
            <a:extLst>
              <a:ext uri="{FF2B5EF4-FFF2-40B4-BE49-F238E27FC236}">
                <a16:creationId xmlns:a16="http://schemas.microsoft.com/office/drawing/2014/main" id="{62E01F0C-B0DF-B562-D20D-95479EA2AC0B}"/>
              </a:ext>
            </a:extLst>
          </p:cNvPr>
          <p:cNvSpPr txBox="1"/>
          <p:nvPr userDrawn="1"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202</a:t>
            </a:r>
            <a:r>
              <a:rPr lang="it-IT" dirty="0"/>
              <a:t>5</a:t>
            </a:r>
            <a:r>
              <a:rPr dirty="0"/>
              <a:t> - </a:t>
            </a:r>
            <a:r>
              <a:rPr lang="it-IT" dirty="0"/>
              <a:t>Ferrara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839787" y="679450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995488"/>
            <a:ext cx="5157790" cy="2333797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0">
              <a:buSzTx/>
              <a:buFontTx/>
              <a:buNone/>
              <a:defRPr sz="2400" b="1"/>
            </a:lvl2pPr>
            <a:lvl3pPr marL="0" indent="0">
              <a:buSzTx/>
              <a:buFontTx/>
              <a:buNone/>
              <a:defRPr sz="2400" b="1"/>
            </a:lvl3pPr>
            <a:lvl4pPr marL="0" indent="0">
              <a:buSzTx/>
              <a:buFontTx/>
              <a:buNone/>
              <a:defRPr sz="2400" b="1"/>
            </a:lvl4pPr>
            <a:lvl5pPr marL="0" indent="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egnaposto testo 4"/>
          <p:cNvSpPr>
            <a:spLocks noGrp="1"/>
          </p:cNvSpPr>
          <p:nvPr>
            <p:ph type="body" sz="quarter" idx="21"/>
          </p:nvPr>
        </p:nvSpPr>
        <p:spPr>
          <a:xfrm>
            <a:off x="6172200" y="1995488"/>
            <a:ext cx="5183188" cy="82391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67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pic>
        <p:nvPicPr>
          <p:cNvPr id="70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CF440BF9-54D0-7B90-AA62-7DC4CA4D330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1613" y="136958"/>
            <a:ext cx="2080198" cy="472274"/>
          </a:xfrm>
          <a:prstGeom prst="rect">
            <a:avLst/>
          </a:prstGeom>
        </p:spPr>
      </p:pic>
      <p:sp>
        <p:nvSpPr>
          <p:cNvPr id="4" name="MoodleMoot Italia 2022  - Urbino">
            <a:extLst>
              <a:ext uri="{FF2B5EF4-FFF2-40B4-BE49-F238E27FC236}">
                <a16:creationId xmlns:a16="http://schemas.microsoft.com/office/drawing/2014/main" id="{29EF03C0-FA53-4618-F03A-B1EC91DC280C}"/>
              </a:ext>
            </a:extLst>
          </p:cNvPr>
          <p:cNvSpPr txBox="1"/>
          <p:nvPr userDrawn="1"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202</a:t>
            </a:r>
            <a:r>
              <a:rPr lang="it-IT" dirty="0"/>
              <a:t>5</a:t>
            </a:r>
            <a:r>
              <a:rPr dirty="0"/>
              <a:t> - </a:t>
            </a:r>
            <a:r>
              <a:rPr lang="it-IT" dirty="0"/>
              <a:t>Ferrara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xfrm>
            <a:off x="838200" y="755650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pic>
        <p:nvPicPr>
          <p:cNvPr id="82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8FE0AB51-FCE6-5BF3-4CCB-819BDDB020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1613" y="136958"/>
            <a:ext cx="2080198" cy="472274"/>
          </a:xfrm>
          <a:prstGeom prst="rect">
            <a:avLst/>
          </a:prstGeom>
        </p:spPr>
      </p:pic>
      <p:sp>
        <p:nvSpPr>
          <p:cNvPr id="4" name="MoodleMoot Italia 2022  - Urbino">
            <a:extLst>
              <a:ext uri="{FF2B5EF4-FFF2-40B4-BE49-F238E27FC236}">
                <a16:creationId xmlns:a16="http://schemas.microsoft.com/office/drawing/2014/main" id="{9F2EF8CC-E6E8-B937-EF79-844AFCFB3D7B}"/>
              </a:ext>
            </a:extLst>
          </p:cNvPr>
          <p:cNvSpPr txBox="1"/>
          <p:nvPr userDrawn="1"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202</a:t>
            </a:r>
            <a:r>
              <a:rPr lang="it-IT" dirty="0"/>
              <a:t>5</a:t>
            </a:r>
            <a:r>
              <a:rPr dirty="0"/>
              <a:t> - </a:t>
            </a:r>
            <a:r>
              <a:rPr lang="it-IT" dirty="0"/>
              <a:t>Ferrara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pic>
        <p:nvPicPr>
          <p:cNvPr id="93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70BD76BA-F439-21D0-7E6E-33A2AD84BD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1613" y="136958"/>
            <a:ext cx="2080198" cy="472274"/>
          </a:xfrm>
          <a:prstGeom prst="rect">
            <a:avLst/>
          </a:prstGeom>
        </p:spPr>
      </p:pic>
      <p:sp>
        <p:nvSpPr>
          <p:cNvPr id="4" name="MoodleMoot Italia 2022  - Urbino">
            <a:extLst>
              <a:ext uri="{FF2B5EF4-FFF2-40B4-BE49-F238E27FC236}">
                <a16:creationId xmlns:a16="http://schemas.microsoft.com/office/drawing/2014/main" id="{C9A46069-9FDE-1B7F-7E72-BD9A205D99C8}"/>
              </a:ext>
            </a:extLst>
          </p:cNvPr>
          <p:cNvSpPr txBox="1"/>
          <p:nvPr userDrawn="1"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202</a:t>
            </a:r>
            <a:r>
              <a:rPr lang="it-IT" dirty="0"/>
              <a:t>5</a:t>
            </a:r>
            <a:r>
              <a:rPr dirty="0"/>
              <a:t> - </a:t>
            </a:r>
            <a:r>
              <a:rPr lang="it-IT" dirty="0"/>
              <a:t>Ferrara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839787" y="7239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12541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egnaposto testo 3"/>
          <p:cNvSpPr>
            <a:spLocks noGrp="1"/>
          </p:cNvSpPr>
          <p:nvPr>
            <p:ph type="body" sz="quarter" idx="21"/>
          </p:nvPr>
        </p:nvSpPr>
        <p:spPr>
          <a:xfrm>
            <a:off x="839787" y="2324100"/>
            <a:ext cx="3932238" cy="3811588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4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pic>
        <p:nvPicPr>
          <p:cNvPr id="107" name="Picture 12" descr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66A0AE2B-E689-5867-D202-D6C456EF40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1613" y="136958"/>
            <a:ext cx="2080198" cy="472274"/>
          </a:xfrm>
          <a:prstGeom prst="rect">
            <a:avLst/>
          </a:prstGeom>
        </p:spPr>
      </p:pic>
      <p:sp>
        <p:nvSpPr>
          <p:cNvPr id="4" name="MoodleMoot Italia 2022  - Urbino">
            <a:extLst>
              <a:ext uri="{FF2B5EF4-FFF2-40B4-BE49-F238E27FC236}">
                <a16:creationId xmlns:a16="http://schemas.microsoft.com/office/drawing/2014/main" id="{51DECE2B-E754-CA82-13FC-08B2FF3190EB}"/>
              </a:ext>
            </a:extLst>
          </p:cNvPr>
          <p:cNvSpPr txBox="1"/>
          <p:nvPr userDrawn="1"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202</a:t>
            </a:r>
            <a:r>
              <a:rPr lang="it-IT" dirty="0"/>
              <a:t>5</a:t>
            </a:r>
            <a:r>
              <a:rPr dirty="0"/>
              <a:t> - </a:t>
            </a:r>
            <a:r>
              <a:rPr lang="it-IT" dirty="0"/>
              <a:t>Ferrara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tle Text"/>
          <p:cNvSpPr txBox="1">
            <a:spLocks noGrp="1"/>
          </p:cNvSpPr>
          <p:nvPr>
            <p:ph type="title"/>
          </p:nvPr>
        </p:nvSpPr>
        <p:spPr>
          <a:xfrm>
            <a:off x="839787" y="695325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16" name="Segnaposto immagine 2"/>
          <p:cNvSpPr>
            <a:spLocks noGrp="1"/>
          </p:cNvSpPr>
          <p:nvPr>
            <p:ph type="pic" sz="half" idx="21"/>
          </p:nvPr>
        </p:nvSpPr>
        <p:spPr>
          <a:xfrm>
            <a:off x="5183187" y="1225550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295525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pic>
        <p:nvPicPr>
          <p:cNvPr id="121" name="Picture 17" descr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id="{52B1C1C1-1A61-AF96-DF9D-D8C07EB0156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11613" y="136958"/>
            <a:ext cx="2080198" cy="472274"/>
          </a:xfrm>
          <a:prstGeom prst="rect">
            <a:avLst/>
          </a:prstGeom>
        </p:spPr>
      </p:pic>
      <p:sp>
        <p:nvSpPr>
          <p:cNvPr id="4" name="MoodleMoot Italia 2022  - Urbino">
            <a:extLst>
              <a:ext uri="{FF2B5EF4-FFF2-40B4-BE49-F238E27FC236}">
                <a16:creationId xmlns:a16="http://schemas.microsoft.com/office/drawing/2014/main" id="{B30115CC-D187-3620-E15A-6091D77087E1}"/>
              </a:ext>
            </a:extLst>
          </p:cNvPr>
          <p:cNvSpPr txBox="1"/>
          <p:nvPr userDrawn="1"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202</a:t>
            </a:r>
            <a:r>
              <a:rPr lang="it-IT" dirty="0"/>
              <a:t>5</a:t>
            </a:r>
            <a:r>
              <a:rPr dirty="0"/>
              <a:t> - </a:t>
            </a:r>
            <a:r>
              <a:rPr lang="it-IT" dirty="0"/>
              <a:t>Ferrara</a:t>
            </a:r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2" y="6563300"/>
            <a:ext cx="12192003" cy="300595"/>
          </a:xfrm>
          <a:prstGeom prst="rect">
            <a:avLst/>
          </a:prstGeom>
          <a:solidFill>
            <a:srgbClr val="F9973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 sz="1200"/>
            </a:pPr>
            <a:endParaRPr/>
          </a:p>
        </p:txBody>
      </p:sp>
      <p:sp>
        <p:nvSpPr>
          <p:cNvPr id="3" name="MoodleMoot Italia 2022  - Urbino"/>
          <p:cNvSpPr txBox="1"/>
          <p:nvPr/>
        </p:nvSpPr>
        <p:spPr>
          <a:xfrm>
            <a:off x="4347850" y="6575101"/>
            <a:ext cx="3496298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dirty="0"/>
              <a:t>MoodleMoot Italia 202</a:t>
            </a:r>
            <a:r>
              <a:rPr lang="it-IT" dirty="0"/>
              <a:t>5</a:t>
            </a:r>
            <a:r>
              <a:rPr dirty="0"/>
              <a:t> - </a:t>
            </a:r>
            <a:r>
              <a:rPr lang="it-IT" dirty="0"/>
              <a:t>Ferrara</a:t>
            </a:r>
            <a:endParaRPr dirty="0"/>
          </a:p>
        </p:txBody>
      </p:sp>
      <p:pic>
        <p:nvPicPr>
          <p:cNvPr id="4" name="Picture 12" descr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0143" y="136958"/>
            <a:ext cx="1144933" cy="465607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838200" y="672850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133350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45682" y="6589445"/>
            <a:ext cx="258625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41A36417-C7D7-26C6-1EFB-9C2343B8EDC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11613" y="136958"/>
            <a:ext cx="2080198" cy="4722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AI applicata alla didattica delle lingue</a:t>
            </a:r>
          </a:p>
        </p:txBody>
      </p:sp>
      <p:sp>
        <p:nvSpPr>
          <p:cNvPr id="132" name="Sottotitol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Filippo Caburlotto</a:t>
            </a:r>
            <a:br>
              <a:rPr dirty="0"/>
            </a:br>
            <a:r>
              <a:rPr lang="it-IT" dirty="0"/>
              <a:t>Centro Linguistico di Ateneo – Università Ca’ Foscari Venezia</a:t>
            </a:r>
            <a:br>
              <a:rPr dirty="0"/>
            </a:br>
            <a:r>
              <a:rPr lang="it-IT" dirty="0"/>
              <a:t>filippo.caburlotto@unive.it</a:t>
            </a:r>
            <a:endParaRPr dirty="0"/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Il contesto</a:t>
            </a:r>
          </a:p>
        </p:txBody>
      </p:sp>
      <p:sp>
        <p:nvSpPr>
          <p:cNvPr id="132" name="Sottotitol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Centro Linguistico che nel 2027 festeggerà 50 anni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11 lingue (arabo, cinese, coreano, francese, giapponese, inglese, italiano, LIS, russo, spagnolo, tedesco)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Circa 2000 studenti all’anno (in aumento)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Pubblico eterogeneo</a:t>
            </a:r>
            <a:endParaRPr dirty="0"/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729595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AI Roadmap</a:t>
            </a:r>
          </a:p>
        </p:txBody>
      </p:sp>
      <p:sp>
        <p:nvSpPr>
          <p:cNvPr id="132" name="Sottotitol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marzo-giugno 2025</a:t>
            </a:r>
            <a:r>
              <a:rPr lang="it-IT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introduzione di </a:t>
            </a:r>
            <a:r>
              <a:rPr lang="it-IT" sz="1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Gliglish</a:t>
            </a:r>
            <a:r>
              <a:rPr lang="it-IT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- 26 corsi, 9 lingue (arabo, cinese, coreano, francese, giapponese, inglese, russo, spagnolo e tedesco), circa 450 studenti. 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it-IT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settembre 2025-gennaio 2026</a:t>
            </a:r>
            <a:r>
              <a:rPr lang="it-IT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introduzione di </a:t>
            </a:r>
            <a:r>
              <a:rPr lang="it-IT" sz="1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Poodll</a:t>
            </a:r>
            <a:r>
              <a:rPr lang="it-IT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- 32 corsi, 9 lingue (arabo, coreano, giapponese, francese, inglese, italiano, russo, spagnolo, tedesco). Ad oggi son stati prodotti 331 learning </a:t>
            </a:r>
            <a:r>
              <a:rPr lang="it-IT" sz="1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object</a:t>
            </a:r>
            <a:r>
              <a:rPr lang="it-IT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per 9 lingue e differenti livelli.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it-IT" sz="18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marzo 2026</a:t>
            </a:r>
            <a:r>
              <a:rPr lang="it-IT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utilizzo </a:t>
            </a:r>
            <a:r>
              <a:rPr lang="it-IT" sz="1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Poodll</a:t>
            </a:r>
            <a:r>
              <a:rPr lang="it-IT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nei corsi di italiano per DS - circa 400 studenti di livelli fra l'A1 e il B1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it-IT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marzo-giugno 2026 </a:t>
            </a:r>
            <a:r>
              <a:rPr lang="it-IT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combinazione delle due soluzioni fin qui testate (</a:t>
            </a:r>
            <a:r>
              <a:rPr lang="it-IT" sz="1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Poodll+Gliglish</a:t>
            </a:r>
            <a:r>
              <a:rPr lang="it-IT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) nella sessione primaverile dei corsi CLA (si ipotizzano 9 lingue ed un numero di iscritti di circa 450/500 persone)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it-IT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settembre 2026</a:t>
            </a:r>
            <a:r>
              <a:rPr lang="it-IT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inserimento di </a:t>
            </a:r>
            <a:r>
              <a:rPr lang="it-IT" sz="1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Poodll</a:t>
            </a:r>
            <a:r>
              <a:rPr lang="it-IT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nei test di piazzamento dei Degree </a:t>
            </a:r>
            <a:r>
              <a:rPr lang="it-IT" sz="18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Seeker</a:t>
            </a:r>
            <a:endParaRPr lang="it-IT" sz="1800" b="0" i="0" u="none" strike="noStrike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it-IT" dirty="0"/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it-IT" sz="1800" b="1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settembre 2026-gennaio 2027</a:t>
            </a:r>
            <a:r>
              <a:rPr lang="it-IT" sz="18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introduzione di sistemi AI per la correzione automatica delle produzioni scritte. Nello stesso periodo è previsto un primo utilizzo di un sistema di AI dedicato alla LIS</a:t>
            </a:r>
            <a:endParaRPr dirty="0"/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09017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err="1"/>
              <a:t>Poodll</a:t>
            </a:r>
            <a:endParaRPr lang="it-IT" dirty="0"/>
          </a:p>
        </p:txBody>
      </p:sp>
      <p:sp>
        <p:nvSpPr>
          <p:cNvPr id="132" name="Sottotitolo 2"/>
          <p:cNvSpPr txBox="1">
            <a:spLocks noGrp="1"/>
          </p:cNvSpPr>
          <p:nvPr>
            <p:ph type="body" idx="1"/>
          </p:nvPr>
        </p:nvSpPr>
        <p:spPr>
          <a:xfrm>
            <a:off x="838200" y="2069341"/>
            <a:ext cx="5809488" cy="4017679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it-IT" b="0" dirty="0">
                <a:effectLst/>
              </a:rPr>
              <a:t>Solo, sistema di interazione vocale su temi precostituiti</a:t>
            </a: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it-IT" b="0" dirty="0" err="1">
                <a:effectLst/>
              </a:rPr>
              <a:t>ReadAloud</a:t>
            </a:r>
            <a:r>
              <a:rPr lang="it-IT" b="0" dirty="0">
                <a:effectLst/>
              </a:rPr>
              <a:t>, valutazione e correzione pronuncia</a:t>
            </a: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it-IT" b="0" dirty="0" err="1">
                <a:effectLst/>
              </a:rPr>
              <a:t>Wordcards</a:t>
            </a:r>
            <a:r>
              <a:rPr lang="it-IT" b="0" dirty="0">
                <a:effectLst/>
              </a:rPr>
              <a:t>, rinforzare il lessico (e non solo)</a:t>
            </a:r>
          </a:p>
          <a:p>
            <a:pPr mar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it-IT" b="0" dirty="0">
              <a:effectLst/>
            </a:endParaRP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it-IT" b="0" dirty="0" err="1">
                <a:effectLst/>
              </a:rPr>
              <a:t>Minilesson</a:t>
            </a:r>
            <a:r>
              <a:rPr lang="it-IT" b="0" dirty="0">
                <a:effectLst/>
              </a:rPr>
              <a:t>, sistema per creare piccole unità didattiche incentrato sulla produzione orale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</a:pPr>
            <a:endParaRPr lang="it-IT" b="0" dirty="0">
              <a:effectLst/>
            </a:endParaRP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4</a:t>
            </a:fld>
            <a:endParaRPr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D4636AD1-4C5A-4E8C-9D64-2F575222E2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80" y="990435"/>
            <a:ext cx="3238952" cy="509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006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 err="1"/>
              <a:t>Poodll</a:t>
            </a:r>
            <a:endParaRPr lang="it-IT" dirty="0"/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ADB9B2F-BF6F-4F21-9A7F-147D406F1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257" y="1051560"/>
            <a:ext cx="6383457" cy="543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3987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o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it-IT" dirty="0"/>
              <a:t>AI primi feedback e conclusioni</a:t>
            </a:r>
          </a:p>
        </p:txBody>
      </p:sp>
      <p:sp>
        <p:nvSpPr>
          <p:cNvPr id="132" name="Sottotitolo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spcBef>
                <a:spcPts val="0"/>
              </a:spcBef>
            </a:pPr>
            <a:r>
              <a:rPr lang="it-IT" sz="2600" dirty="0"/>
              <a:t>Particolare apprezzamento nei questionari rivolti ai discenti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it-IT" sz="2600" dirty="0"/>
          </a:p>
          <a:p>
            <a:pPr algn="just">
              <a:lnSpc>
                <a:spcPct val="80000"/>
              </a:lnSpc>
              <a:spcBef>
                <a:spcPts val="0"/>
              </a:spcBef>
            </a:pPr>
            <a:r>
              <a:rPr lang="it-IT" sz="2600" dirty="0"/>
              <a:t>Miglioramento produzione orale (in media +2% su punteggio finale)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it-IT" sz="2600" dirty="0"/>
          </a:p>
          <a:p>
            <a:pPr algn="just">
              <a:lnSpc>
                <a:spcPct val="80000"/>
              </a:lnSpc>
              <a:spcBef>
                <a:spcPts val="0"/>
              </a:spcBef>
            </a:pPr>
            <a:r>
              <a:rPr lang="it-IT" sz="2600" dirty="0"/>
              <a:t>Motivazione dei docenti (formati)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None/>
            </a:pPr>
            <a:endParaRPr lang="it-IT" sz="2600" dirty="0"/>
          </a:p>
          <a:p>
            <a:pPr algn="just">
              <a:lnSpc>
                <a:spcPct val="80000"/>
              </a:lnSpc>
              <a:spcBef>
                <a:spcPts val="0"/>
              </a:spcBef>
            </a:pPr>
            <a:r>
              <a:rPr lang="it-IT" sz="2600" dirty="0"/>
              <a:t>Integrazione dell’AI in percorsi strutturati, siano essi in autoformazione o eterodiretti, in cui l’utilizzo del servizio è destinato ad una data attività e all’acquisizione di determinate competenze, secondo un ordine ed una progressione didattica volta al raggiungimento di specifici e ben delineati obiettivi.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13178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olo 1"/>
          <p:cNvSpPr txBox="1">
            <a:spLocks noGrp="1"/>
          </p:cNvSpPr>
          <p:nvPr>
            <p:ph type="title"/>
          </p:nvPr>
        </p:nvSpPr>
        <p:spPr>
          <a:xfrm>
            <a:off x="838200" y="1907290"/>
            <a:ext cx="10515600" cy="13255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it-IT" dirty="0"/>
              <a:t>Grazie!</a:t>
            </a:r>
          </a:p>
        </p:txBody>
      </p:sp>
      <p:sp>
        <p:nvSpPr>
          <p:cNvPr id="132" name="Sottotitolo 2"/>
          <p:cNvSpPr txBox="1">
            <a:spLocks noGrp="1"/>
          </p:cNvSpPr>
          <p:nvPr>
            <p:ph type="body" idx="1"/>
          </p:nvPr>
        </p:nvSpPr>
        <p:spPr>
          <a:xfrm>
            <a:off x="838200" y="4693670"/>
            <a:ext cx="10515600" cy="111277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it-IT" sz="2400" dirty="0"/>
              <a:t>Filippo Caburlotto</a:t>
            </a:r>
            <a:br>
              <a:rPr lang="it-IT" sz="2400" dirty="0"/>
            </a:br>
            <a:r>
              <a:rPr lang="it-IT" sz="2400" dirty="0"/>
              <a:t>Centro Linguistico di Ateneo – Università Ca’ Foscari Venezia</a:t>
            </a:r>
            <a:br>
              <a:rPr lang="it-IT" sz="2400" dirty="0"/>
            </a:br>
            <a:r>
              <a:rPr lang="it-IT" sz="2400" dirty="0"/>
              <a:t>filippo.caburlotto@unive.it</a:t>
            </a:r>
          </a:p>
        </p:txBody>
      </p:sp>
      <p:sp>
        <p:nvSpPr>
          <p:cNvPr id="1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210557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400</Words>
  <Application>Microsoft Office PowerPoint</Application>
  <PresentationFormat>Widescreen</PresentationFormat>
  <Paragraphs>48</Paragraphs>
  <Slides>7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Aptos Display</vt:lpstr>
      <vt:lpstr>Arial</vt:lpstr>
      <vt:lpstr>Calibri</vt:lpstr>
      <vt:lpstr>Calibri Light</vt:lpstr>
      <vt:lpstr>Tema di Office</vt:lpstr>
      <vt:lpstr>AI applicata alla didattica delle lingue</vt:lpstr>
      <vt:lpstr>Il contesto</vt:lpstr>
      <vt:lpstr>AI Roadmap</vt:lpstr>
      <vt:lpstr>Poodll</vt:lpstr>
      <vt:lpstr>Poodll</vt:lpstr>
      <vt:lpstr>AI primi feedback e conclusioni</vt:lpstr>
      <vt:lpstr>Grazie!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applicata alla didattica delle lingue</dc:title>
  <dc:creator>utente</dc:creator>
  <cp:lastModifiedBy>CABURLOTTO Filippo</cp:lastModifiedBy>
  <cp:revision>12</cp:revision>
  <dcterms:modified xsi:type="dcterms:W3CDTF">2025-12-15T14:08:49Z</dcterms:modified>
</cp:coreProperties>
</file>