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256" r:id="rId3"/>
    <p:sldId id="296" r:id="rId4"/>
    <p:sldId id="261" r:id="rId5"/>
    <p:sldId id="301" r:id="rId6"/>
    <p:sldId id="302" r:id="rId7"/>
    <p:sldId id="297" r:id="rId8"/>
    <p:sldId id="263" r:id="rId9"/>
    <p:sldId id="257" r:id="rId10"/>
    <p:sldId id="266" r:id="rId11"/>
    <p:sldId id="267" r:id="rId12"/>
    <p:sldId id="268" r:id="rId13"/>
    <p:sldId id="270" r:id="rId14"/>
    <p:sldId id="272" r:id="rId15"/>
    <p:sldId id="276" r:id="rId16"/>
    <p:sldId id="277" r:id="rId17"/>
    <p:sldId id="281" r:id="rId18"/>
    <p:sldId id="279" r:id="rId19"/>
    <p:sldId id="280" r:id="rId20"/>
    <p:sldId id="282" r:id="rId21"/>
    <p:sldId id="283" r:id="rId22"/>
    <p:sldId id="284" r:id="rId23"/>
    <p:sldId id="285" r:id="rId24"/>
    <p:sldId id="287" r:id="rId25"/>
    <p:sldId id="289" r:id="rId26"/>
    <p:sldId id="290" r:id="rId27"/>
    <p:sldId id="300" r:id="rId28"/>
    <p:sldId id="291" r:id="rId29"/>
    <p:sldId id="293" r:id="rId30"/>
    <p:sldId id="294" r:id="rId31"/>
    <p:sldId id="295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315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6B22CCC-CBD7-0215-0C1C-E55118D2A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E74D960-FB03-CDFA-994E-0B277BE9D4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7567-690C-4225-863A-7E33828BA540}" type="datetimeFigureOut">
              <a:rPr lang="it-IT" smtClean="0"/>
              <a:t>16/12/2025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EBB27F-0238-361A-F5EC-AFBDBEAF47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D4A486-2DC6-5119-7403-DBDC0CBA6A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87845-E4A9-44FE-ADD6-B21E73009E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533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099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75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83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13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01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497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Infografiche, Grafici, diagrammi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143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it-IT" dirty="0"/>
              <a:t>Videolezioni (5 min)</a:t>
            </a:r>
          </a:p>
          <a:p>
            <a:pPr fontAlgn="base"/>
            <a:r>
              <a:rPr lang="it-IT" dirty="0"/>
              <a:t>Sottotitoli, trascrizione non scaricabile</a:t>
            </a:r>
          </a:p>
          <a:p>
            <a:pPr fontAlgn="base"/>
            <a:r>
              <a:rPr lang="it-IT" dirty="0"/>
              <a:t>Slide PPT (no testo, no alt text, note in spagnolo)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4854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immagine a bassa risoluzione: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03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524000" y="599851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079526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62499" y="6573577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837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" name="Rectangle"/>
          <p:cNvSpPr/>
          <p:nvPr/>
        </p:nvSpPr>
        <p:spPr>
          <a:xfrm>
            <a:off x="-10739" y="6777537"/>
            <a:ext cx="2467612" cy="106015"/>
          </a:xfrm>
          <a:prstGeom prst="rect">
            <a:avLst/>
          </a:prstGeom>
          <a:solidFill>
            <a:srgbClr val="F080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03EBBF8-E7D0-022E-3945-DCA9FC3C3B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2EFAAA95-8841-FBA7-27B8-3088B9979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4035" y="1520662"/>
            <a:ext cx="8070706" cy="11414866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40360B66-B286-3245-CEE5-39920D6593E3}"/>
              </a:ext>
            </a:extLst>
          </p:cNvPr>
          <p:cNvSpPr/>
          <p:nvPr userDrawn="1"/>
        </p:nvSpPr>
        <p:spPr>
          <a:xfrm>
            <a:off x="9625804" y="6774015"/>
            <a:ext cx="2566196" cy="106015"/>
          </a:xfrm>
          <a:prstGeom prst="rect">
            <a:avLst/>
          </a:prstGeom>
          <a:solidFill>
            <a:srgbClr val="F080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4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2E1FC0F8-8F96-4F25-FBB2-7F5C1222F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5" name="MoodleMoot Italia 2022  - Urbino">
            <a:extLst>
              <a:ext uri="{FF2B5EF4-FFF2-40B4-BE49-F238E27FC236}">
                <a16:creationId xmlns:a16="http://schemas.microsoft.com/office/drawing/2014/main" id="{B0BC30F3-9615-A77F-C907-FCD6D31F147E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14947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5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0142231-9B64-D58E-5DC0-E7921BB63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62E01F0C-B0DF-B562-D20D-95479EA2AC0B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679450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995488"/>
            <a:ext cx="5157790" cy="233379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6172200" y="1995488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7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CF440BF9-54D0-7B90-AA62-7DC4CA4D3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29EF03C0-FA53-4618-F03A-B1EC91DC280C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8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FE0AB51-FCE6-5BF3-4CCB-819BDDB02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9F2EF8CC-E6E8-B937-EF79-844AFCFB3D7B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9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0BD76BA-F439-21D0-7E6E-33A2AD84B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C9A46069-9FDE-1B7F-7E72-BD9A205D99C8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sp>
        <p:nvSpPr>
          <p:cNvPr id="3" name="MoodleMoot Italia 2022  - Urbino"/>
          <p:cNvSpPr txBox="1"/>
          <p:nvPr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  <p:pic>
        <p:nvPicPr>
          <p:cNvPr id="4" name="Picture 12" descr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133350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5682" y="6589445"/>
            <a:ext cx="258625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41A36417-C7D7-26C6-1EFB-9C2343B8ED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rossella@webable.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7231F-10DC-F310-2A5B-51137656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91650"/>
            <a:ext cx="9144000" cy="2387601"/>
          </a:xfrm>
        </p:spPr>
        <p:txBody>
          <a:bodyPr>
            <a:normAutofit/>
          </a:bodyPr>
          <a:lstStyle/>
          <a:p>
            <a:r>
              <a:rPr lang="it-IT" sz="4800" dirty="0"/>
              <a:t>Progettare MOOC accessibili:</a:t>
            </a:r>
            <a:br>
              <a:rPr lang="it-IT" sz="4800" dirty="0"/>
            </a:br>
            <a:r>
              <a:rPr lang="it-IT" sz="3600" dirty="0"/>
              <a:t>osservazioni ed esperienze </a:t>
            </a:r>
            <a:br>
              <a:rPr lang="it-IT" sz="3600" dirty="0"/>
            </a:br>
            <a:r>
              <a:rPr lang="it-IT" sz="3600" dirty="0"/>
              <a:t>dai Digital </a:t>
            </a:r>
            <a:r>
              <a:rPr lang="it-IT" sz="3600" dirty="0" err="1"/>
              <a:t>Education</a:t>
            </a:r>
            <a:r>
              <a:rPr lang="it-IT" sz="3600" dirty="0"/>
              <a:t> Hubs italiani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2E872A-47EB-1B07-DB12-2C19A483026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24000" y="3349690"/>
            <a:ext cx="9144000" cy="1385600"/>
          </a:xfrm>
        </p:spPr>
        <p:txBody>
          <a:bodyPr>
            <a:normAutofit/>
          </a:bodyPr>
          <a:lstStyle/>
          <a:p>
            <a:r>
              <a:rPr lang="en-US" sz="2800" dirty="0"/>
              <a:t>Rossella Welzel</a:t>
            </a:r>
            <a:br>
              <a:rPr lang="en-US" sz="2800" dirty="0"/>
            </a:br>
            <a:r>
              <a:rPr lang="en-US" sz="2800" dirty="0" err="1"/>
              <a:t>Webable</a:t>
            </a:r>
            <a:r>
              <a:rPr lang="en-US" sz="2800" dirty="0"/>
              <a:t> SAS, Brickfield Education Labs reseller</a:t>
            </a:r>
            <a:br>
              <a:rPr lang="en-US" sz="2800" dirty="0"/>
            </a:br>
            <a:r>
              <a:rPr lang="en-US" sz="2800" dirty="0"/>
              <a:t>rossella@webable.it</a:t>
            </a:r>
          </a:p>
        </p:txBody>
      </p:sp>
    </p:spTree>
    <p:extLst>
      <p:ext uri="{BB962C8B-B14F-4D97-AF65-F5344CB8AC3E}">
        <p14:creationId xmlns:p14="http://schemas.microsoft.com/office/powerpoint/2010/main" val="420912839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4D516-53C0-63C0-2284-BBC3E2E6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872231"/>
          </a:xfrm>
        </p:spPr>
        <p:txBody>
          <a:bodyPr/>
          <a:lstStyle/>
          <a:p>
            <a:r>
              <a:rPr lang="it-IT" dirty="0"/>
              <a:t>Trascrizione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CA5A7D-0CEF-44EB-6627-F3181130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7224" y="2133350"/>
            <a:ext cx="2547258" cy="4351338"/>
          </a:xfrm>
        </p:spPr>
        <p:txBody>
          <a:bodyPr>
            <a:normAutofit/>
          </a:bodyPr>
          <a:lstStyle/>
          <a:p>
            <a:pPr fontAlgn="base"/>
            <a:r>
              <a:rPr lang="it-IT" sz="2000" dirty="0">
                <a:latin typeface="+mn-lt"/>
              </a:rPr>
              <a:t>File di testo</a:t>
            </a:r>
            <a:br>
              <a:rPr lang="it-IT" sz="2000" dirty="0">
                <a:latin typeface="+mn-lt"/>
              </a:rPr>
            </a:br>
            <a:r>
              <a:rPr lang="it-IT" sz="2000" dirty="0">
                <a:latin typeface="+mn-lt"/>
              </a:rPr>
              <a:t>da scaricare</a:t>
            </a:r>
          </a:p>
          <a:p>
            <a:pPr fontAlgn="base"/>
            <a:r>
              <a:rPr lang="it-IT" sz="2000" dirty="0">
                <a:latin typeface="+mn-lt"/>
              </a:rPr>
              <a:t>Contrasto colore</a:t>
            </a:r>
          </a:p>
          <a:p>
            <a:pPr fontAlgn="base"/>
            <a:r>
              <a:rPr lang="it-IT" sz="2000" dirty="0">
                <a:latin typeface="+mn-lt"/>
              </a:rPr>
              <a:t>Blocco di testo</a:t>
            </a:r>
          </a:p>
          <a:p>
            <a:pPr fontAlgn="base"/>
            <a:r>
              <a:rPr lang="it-IT" sz="2000" dirty="0">
                <a:latin typeface="+mn-lt"/>
              </a:rPr>
              <a:t>Allineamento</a:t>
            </a:r>
          </a:p>
          <a:p>
            <a:pPr marL="0" indent="0">
              <a:buNone/>
            </a:pPr>
            <a:endParaRPr lang="it-IT" sz="2000" dirty="0">
              <a:latin typeface="+mn-lt"/>
            </a:endParaRPr>
          </a:p>
        </p:txBody>
      </p:sp>
      <p:pic>
        <p:nvPicPr>
          <p:cNvPr id="3074" name="Picture 2" descr="Trascrizione dell'audio del video in formato Word, da scaricare.">
            <a:extLst>
              <a:ext uri="{FF2B5EF4-FFF2-40B4-BE49-F238E27FC236}">
                <a16:creationId xmlns:a16="http://schemas.microsoft.com/office/drawing/2014/main" id="{1DFD1349-897D-6D51-D090-BCDE92FF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081"/>
            <a:ext cx="9349273" cy="50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7458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8F9E8-BD0B-8262-0D0F-3C50BD7C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Schede PDF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AF2EBB-5A7B-CD7A-0D9B-4AD2F957E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3085" y="2124020"/>
            <a:ext cx="2023188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Tabella</a:t>
            </a:r>
          </a:p>
          <a:p>
            <a:r>
              <a:rPr lang="it-IT" sz="2400" dirty="0">
                <a:latin typeface="+mn-lt"/>
              </a:rPr>
              <a:t>Lettura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a schermo</a:t>
            </a:r>
          </a:p>
          <a:p>
            <a:r>
              <a:rPr lang="it-IT" sz="2400" dirty="0">
                <a:latin typeface="+mn-lt"/>
              </a:rPr>
              <a:t>Zoom</a:t>
            </a:r>
          </a:p>
        </p:txBody>
      </p:sp>
      <p:pic>
        <p:nvPicPr>
          <p:cNvPr id="5122" name="Picture 2" descr="File PDF organizzato in una tabella, utile per la stampa, meno efficace per lettura a schermo.">
            <a:extLst>
              <a:ext uri="{FF2B5EF4-FFF2-40B4-BE49-F238E27FC236}">
                <a16:creationId xmlns:a16="http://schemas.microsoft.com/office/drawing/2014/main" id="{FD0B4C18-E2A3-1F02-E2AB-A28BE322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8" y="1998413"/>
            <a:ext cx="9358604" cy="423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306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F09D5-2BAF-193F-C556-E58E738E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1"/>
            <a:ext cx="10515600" cy="913354"/>
          </a:xfrm>
        </p:spPr>
        <p:txBody>
          <a:bodyPr/>
          <a:lstStyle/>
          <a:p>
            <a:r>
              <a:rPr lang="it-IT" dirty="0"/>
              <a:t>PDF: ideale per la stampa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D602D5-869B-D6B7-AD4C-D6E4CC038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2376" y="2133350"/>
            <a:ext cx="2049624" cy="4351338"/>
          </a:xfrm>
        </p:spPr>
        <p:txBody>
          <a:bodyPr/>
          <a:lstStyle/>
          <a:p>
            <a:r>
              <a:rPr lang="it-IT" dirty="0"/>
              <a:t>zoom 500%</a:t>
            </a:r>
          </a:p>
          <a:p>
            <a:r>
              <a:rPr lang="it-IT" dirty="0"/>
              <a:t>testo </a:t>
            </a:r>
            <a:br>
              <a:rPr lang="it-IT" dirty="0"/>
            </a:br>
            <a:r>
              <a:rPr lang="it-IT" dirty="0"/>
              <a:t>non si adatta </a:t>
            </a:r>
            <a:br>
              <a:rPr lang="it-IT" dirty="0"/>
            </a:br>
            <a:r>
              <a:rPr lang="it-IT" dirty="0"/>
              <a:t>ai margini</a:t>
            </a:r>
          </a:p>
        </p:txBody>
      </p:sp>
      <p:pic>
        <p:nvPicPr>
          <p:cNvPr id="6146" name="Picture 2" descr="Scheda PDF con zoom al 500%: l'utente deve scorrere lateralmente il testo, che non si ridispone all'interno dei margini.">
            <a:extLst>
              <a:ext uri="{FF2B5EF4-FFF2-40B4-BE49-F238E27FC236}">
                <a16:creationId xmlns:a16="http://schemas.microsoft.com/office/drawing/2014/main" id="{2283C2E7-55A6-EC56-92A0-9CE01701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9396"/>
            <a:ext cx="9088017" cy="51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624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1DD49-BFA3-B011-BCFE-8FC413C8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728765"/>
          </a:xfrm>
        </p:spPr>
        <p:txBody>
          <a:bodyPr/>
          <a:lstStyle/>
          <a:p>
            <a:r>
              <a:rPr lang="it-IT" dirty="0"/>
              <a:t>Infografica JPG: immagine di testo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DABEB6-2D75-0550-C1E9-EC8A93C74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1508" y="2133350"/>
            <a:ext cx="2043642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Screen reader</a:t>
            </a:r>
          </a:p>
          <a:p>
            <a:r>
              <a:rPr lang="it-IT" sz="2400" dirty="0">
                <a:latin typeface="+mn-lt"/>
              </a:rPr>
              <a:t>Colori</a:t>
            </a:r>
          </a:p>
          <a:p>
            <a:r>
              <a:rPr lang="it-IT" sz="2400" dirty="0">
                <a:latin typeface="+mn-lt"/>
              </a:rPr>
              <a:t>Zoom</a:t>
            </a:r>
          </a:p>
          <a:p>
            <a:r>
              <a:rPr lang="it-IT" sz="2400" dirty="0">
                <a:latin typeface="+mn-lt"/>
              </a:rPr>
              <a:t>Alt Text sintetico: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scopo didattico</a:t>
            </a:r>
          </a:p>
        </p:txBody>
      </p:sp>
      <p:pic>
        <p:nvPicPr>
          <p:cNvPr id="6148" name="Picture 4" descr="Infografica in formato immagine JPG, che non è leggibile tramite screen reader.">
            <a:extLst>
              <a:ext uri="{FF2B5EF4-FFF2-40B4-BE49-F238E27FC236}">
                <a16:creationId xmlns:a16="http://schemas.microsoft.com/office/drawing/2014/main" id="{6E249885-C4C1-48E4-E767-ACCE7ED1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1" y="1401615"/>
            <a:ext cx="9181322" cy="51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97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3A018-7474-8529-D859-885D73F8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ALMA: Insegnare con l’AI</a:t>
            </a:r>
            <a:br>
              <a:rPr lang="it-IT" dirty="0"/>
            </a:br>
            <a:r>
              <a:rPr lang="it-IT" dirty="0"/>
              <a:t>Univ. Napoli Federico II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961EB-F78F-D82E-394E-DE01B409C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Schermata di Alma, Corso: Insegnare con l'AI, dell'Univ. di Napoli Federico II.">
            <a:extLst>
              <a:ext uri="{FF2B5EF4-FFF2-40B4-BE49-F238E27FC236}">
                <a16:creationId xmlns:a16="http://schemas.microsoft.com/office/drawing/2014/main" id="{6F63E272-FC5D-F0B8-7BDB-0E2681E4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582"/>
            <a:ext cx="121920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966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92184-39F1-D90A-7DEC-57CFAF16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745403"/>
          </a:xfrm>
        </p:spPr>
        <p:txBody>
          <a:bodyPr/>
          <a:lstStyle/>
          <a:p>
            <a:r>
              <a:rPr lang="it-IT" dirty="0"/>
              <a:t>Presentazione orale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2A6753-7789-1BB3-3028-E0ED317F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0048" y="2133350"/>
            <a:ext cx="4051798" cy="4351338"/>
          </a:xfrm>
        </p:spPr>
        <p:txBody>
          <a:bodyPr>
            <a:normAutofit/>
          </a:bodyPr>
          <a:lstStyle/>
          <a:p>
            <a:r>
              <a:rPr lang="it-IT" dirty="0">
                <a:latin typeface="+mn-lt"/>
              </a:rPr>
              <a:t>descrivere</a:t>
            </a:r>
            <a:br>
              <a:rPr lang="it-IT" dirty="0">
                <a:latin typeface="+mn-lt"/>
              </a:rPr>
            </a:br>
            <a:r>
              <a:rPr lang="it-IT" dirty="0">
                <a:latin typeface="+mn-lt"/>
              </a:rPr>
              <a:t>le immagini</a:t>
            </a:r>
          </a:p>
          <a:p>
            <a:endParaRPr lang="it-IT" dirty="0">
              <a:latin typeface="+mn-lt"/>
            </a:endParaRPr>
          </a:p>
        </p:txBody>
      </p:sp>
      <p:pic>
        <p:nvPicPr>
          <p:cNvPr id="3074" name="Picture 2" descr="Schermata di una videolezione, con immagini di testo e formule matematiche, cha appaiono a schermo, ma non vengono descritte dal docente.">
            <a:extLst>
              <a:ext uri="{FF2B5EF4-FFF2-40B4-BE49-F238E27FC236}">
                <a16:creationId xmlns:a16="http://schemas.microsoft.com/office/drawing/2014/main" id="{FE2228BB-1211-7DB8-19D3-FF3D8B79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3" y="1418253"/>
            <a:ext cx="5809981" cy="50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3E3BDF16-50E1-CB6C-8DA1-652AF6FC4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471924">
            <a:off x="2222800" y="5668566"/>
            <a:ext cx="553698" cy="592001"/>
          </a:xfrm>
          <a:prstGeom prst="down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430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24DD0-7E1A-CA3F-65EC-0F881E23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1"/>
            <a:ext cx="10515600" cy="1122938"/>
          </a:xfrm>
        </p:spPr>
        <p:txBody>
          <a:bodyPr/>
          <a:lstStyle/>
          <a:p>
            <a:r>
              <a:rPr lang="it-IT" dirty="0"/>
              <a:t>File PowerPoint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8CC113-028B-F20A-6EE5-6D2FCE7AF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6596" y="2198665"/>
            <a:ext cx="2545702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immagini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senza Alt text,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o generico;</a:t>
            </a:r>
          </a:p>
          <a:p>
            <a:r>
              <a:rPr lang="it-IT" sz="2400" dirty="0">
                <a:latin typeface="+mn-lt"/>
              </a:rPr>
              <a:t>testo solo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nelle Note,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in spagnolo.</a:t>
            </a:r>
            <a:br>
              <a:rPr lang="it-IT" sz="2400" dirty="0">
                <a:latin typeface="+mn-lt"/>
              </a:rPr>
            </a:br>
            <a:endParaRPr lang="it-IT" sz="2400" dirty="0">
              <a:latin typeface="+mn-lt"/>
            </a:endParaRPr>
          </a:p>
        </p:txBody>
      </p:sp>
      <p:pic>
        <p:nvPicPr>
          <p:cNvPr id="4098" name="Picture 2" descr="Schermata del file PowerPoint, che dimostra che contiene soprattutto immagini, senza testo descrittivo, e  pochissime informazioni testuali, solo nelle note.">
            <a:extLst>
              <a:ext uri="{FF2B5EF4-FFF2-40B4-BE49-F238E27FC236}">
                <a16:creationId xmlns:a16="http://schemas.microsoft.com/office/drawing/2014/main" id="{144C038B-E315-8A3A-46A4-D378CC6C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818700"/>
            <a:ext cx="8649478" cy="4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87D34CC-15D5-1B27-9282-169B83719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847284">
            <a:off x="1165524" y="5392341"/>
            <a:ext cx="553698" cy="592001"/>
          </a:xfrm>
          <a:prstGeom prst="down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1791B096-4590-9A86-F918-033D2F12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414195">
            <a:off x="7366298" y="3132998"/>
            <a:ext cx="553698" cy="592001"/>
          </a:xfrm>
          <a:prstGeom prst="down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6850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92958-69FA-78BD-13A0-E44B80E7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00" y="672850"/>
            <a:ext cx="10799600" cy="1325563"/>
          </a:xfrm>
        </p:spPr>
        <p:txBody>
          <a:bodyPr/>
          <a:lstStyle/>
          <a:p>
            <a:r>
              <a:rPr lang="it-IT" dirty="0"/>
              <a:t>Immagine: Mappa concettuale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63F84B-5CC8-54C6-B5FD-27994857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4687" y="2649414"/>
            <a:ext cx="2647117" cy="3835273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Risoluzione</a:t>
            </a:r>
          </a:p>
          <a:p>
            <a:r>
              <a:rPr lang="it-IT" sz="2400" dirty="0">
                <a:latin typeface="+mn-lt"/>
              </a:rPr>
              <a:t>zoom 175% sgranata</a:t>
            </a:r>
          </a:p>
          <a:p>
            <a:r>
              <a:rPr lang="it-IT" sz="2400" dirty="0">
                <a:latin typeface="+mn-lt"/>
              </a:rPr>
              <a:t>zoom 500%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illeggibile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5330888-DB98-0521-7B24-F955C0738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4200" y="1774478"/>
            <a:ext cx="8857807" cy="4604201"/>
            <a:chOff x="554200" y="1774478"/>
            <a:chExt cx="8857807" cy="4604201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1176FA7-38A4-AA3F-7458-A189697E4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00" y="1774478"/>
              <a:ext cx="8561808" cy="460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ccia in giù 3">
              <a:extLst>
                <a:ext uri="{FF2B5EF4-FFF2-40B4-BE49-F238E27FC236}">
                  <a16:creationId xmlns:a16="http://schemas.microsoft.com/office/drawing/2014/main" id="{45274CE9-CB2B-7425-19C6-5D8C9A1EB2FF}"/>
                </a:ext>
              </a:extLst>
            </p:cNvPr>
            <p:cNvSpPr/>
            <p:nvPr/>
          </p:nvSpPr>
          <p:spPr>
            <a:xfrm rot="4813920">
              <a:off x="8839158" y="4170003"/>
              <a:ext cx="553698" cy="592001"/>
            </a:xfrm>
            <a:prstGeom prst="downArrow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normalizeH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9018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FDA9C-FEF7-F651-7F2C-C0304B72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771"/>
            <a:ext cx="10515600" cy="914400"/>
          </a:xfrm>
        </p:spPr>
        <p:txBody>
          <a:bodyPr/>
          <a:lstStyle/>
          <a:p>
            <a:r>
              <a:rPr lang="it-IT" dirty="0"/>
              <a:t>Link descrittivi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012D77-597E-9AAF-20D3-E6F2D0DA7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94506" y="1893010"/>
            <a:ext cx="2497494" cy="459167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destinazione</a:t>
            </a:r>
          </a:p>
          <a:p>
            <a:r>
              <a:rPr lang="it-IT" sz="2400" dirty="0">
                <a:latin typeface="+mn-lt"/>
              </a:rPr>
              <a:t>univoci</a:t>
            </a:r>
          </a:p>
          <a:p>
            <a:r>
              <a:rPr lang="it-IT" sz="2400" dirty="0">
                <a:latin typeface="+mn-lt"/>
              </a:rPr>
              <a:t>evita testi generici</a:t>
            </a:r>
          </a:p>
          <a:p>
            <a:r>
              <a:rPr lang="it-IT" sz="2400" dirty="0">
                <a:latin typeface="+mn-lt"/>
              </a:rPr>
              <a:t>evita URL</a:t>
            </a:r>
          </a:p>
          <a:p>
            <a:r>
              <a:rPr lang="it-IT" sz="2400" dirty="0">
                <a:latin typeface="+mn-lt"/>
              </a:rPr>
              <a:t>standard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AE15AAD-7144-EB1B-2C57-E482E02A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298" y="1893010"/>
            <a:ext cx="9451910" cy="4348124"/>
            <a:chOff x="121298" y="1893010"/>
            <a:chExt cx="9451910" cy="4348124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E3E7940F-2975-BD0A-D293-9D1D7AB7C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98" y="1893010"/>
              <a:ext cx="9451910" cy="43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5D17A137-DEA6-EF81-6081-365AC8E201E5}"/>
                </a:ext>
              </a:extLst>
            </p:cNvPr>
            <p:cNvSpPr/>
            <p:nvPr/>
          </p:nvSpPr>
          <p:spPr>
            <a:xfrm>
              <a:off x="4357396" y="4711959"/>
              <a:ext cx="391886" cy="25192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E638EDA-D694-18CB-859D-7C40E817DF96}"/>
                </a:ext>
              </a:extLst>
            </p:cNvPr>
            <p:cNvSpPr/>
            <p:nvPr/>
          </p:nvSpPr>
          <p:spPr>
            <a:xfrm>
              <a:off x="2855167" y="5042496"/>
              <a:ext cx="3816222" cy="382555"/>
            </a:xfrm>
            <a:prstGeom prst="rect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normalizeH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2929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4CC77-9297-7A2B-B648-8AC7662D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175310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Artificial</a:t>
            </a:r>
            <a:r>
              <a:rPr lang="it-IT" dirty="0"/>
              <a:t> intelligence </a:t>
            </a:r>
            <a:r>
              <a:rPr lang="it-IT" dirty="0" err="1"/>
              <a:t>fundamentals</a:t>
            </a:r>
            <a:r>
              <a:rPr lang="it-IT" dirty="0"/>
              <a:t>: a </a:t>
            </a:r>
            <a:r>
              <a:rPr lang="it-IT" dirty="0" err="1"/>
              <a:t>managerial</a:t>
            </a:r>
            <a:r>
              <a:rPr lang="it-IT" dirty="0"/>
              <a:t> </a:t>
            </a:r>
            <a:r>
              <a:rPr lang="it-IT" dirty="0" err="1"/>
              <a:t>perspective</a:t>
            </a:r>
            <a:br>
              <a:rPr lang="it-IT" dirty="0"/>
            </a:br>
            <a:r>
              <a:rPr lang="it-IT" dirty="0" err="1"/>
              <a:t>Edvance</a:t>
            </a:r>
            <a:r>
              <a:rPr lang="it-IT" dirty="0"/>
              <a:t>: Univ. Bocconi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ED538C-AC72-B35B-F655-4C1AD927A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20" name="Picture 4" descr="Schermata di Edvance, Corso: AI fundamentals: a managerial perspective, dell'Università Bocconi.">
            <a:extLst>
              <a:ext uri="{FF2B5EF4-FFF2-40B4-BE49-F238E27FC236}">
                <a16:creationId xmlns:a16="http://schemas.microsoft.com/office/drawing/2014/main" id="{C84B8240-BBD5-B6B4-23C8-F005B9C4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2850"/>
            <a:ext cx="10412963" cy="59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874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Chi sono</a:t>
            </a:r>
            <a:endParaRPr dirty="0"/>
          </a:p>
        </p:txBody>
      </p:sp>
      <p:sp>
        <p:nvSpPr>
          <p:cNvPr id="132" name="Sottotitolo 2"/>
          <p:cNvSpPr txBox="1">
            <a:spLocks noGrp="1"/>
          </p:cNvSpPr>
          <p:nvPr>
            <p:ph type="body" idx="1"/>
          </p:nvPr>
        </p:nvSpPr>
        <p:spPr>
          <a:xfrm>
            <a:off x="3810000" y="2133350"/>
            <a:ext cx="75438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it-IT" sz="2400" dirty="0">
                <a:latin typeface="+mn-lt"/>
              </a:rPr>
              <a:t>Accessibilità Digitale dal 2018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Formazione e consulenza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Collaboro con università e centri e-learning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Lifelong learning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Interessi personali: accessibilità, </a:t>
            </a:r>
            <a:r>
              <a:rPr lang="it-IT" sz="2400" dirty="0" err="1">
                <a:latin typeface="+mn-lt"/>
              </a:rPr>
              <a:t>digital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education</a:t>
            </a:r>
            <a:r>
              <a:rPr lang="it-IT" sz="2400" dirty="0">
                <a:latin typeface="+mn-lt"/>
              </a:rPr>
              <a:t>, AI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36F609-8958-3114-B34F-20D24FDA1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98" y="1998413"/>
            <a:ext cx="2456356" cy="24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5A78C-5CBD-B792-EF55-25365DC6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Sottotitoli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E85D0C-9D20-C6A4-6861-8F1D0FFD6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9903" y="2133350"/>
            <a:ext cx="2640562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in inglese</a:t>
            </a:r>
          </a:p>
          <a:p>
            <a:r>
              <a:rPr lang="it-IT" sz="2400" dirty="0">
                <a:latin typeface="+mn-lt"/>
              </a:rPr>
              <a:t>Personalizzabili</a:t>
            </a:r>
          </a:p>
          <a:p>
            <a:endParaRPr lang="it-IT" sz="2400" dirty="0">
              <a:latin typeface="+mn-lt"/>
            </a:endParaRPr>
          </a:p>
        </p:txBody>
      </p:sp>
      <p:pic>
        <p:nvPicPr>
          <p:cNvPr id="10246" name="Picture 6" descr="Schermata di una videolezione, in cui all'utente viene offerta la possibilità di personalizzare l'aspetto dei sottotitoli: dimensioni e tipo di carattere, colore.">
            <a:extLst>
              <a:ext uri="{FF2B5EF4-FFF2-40B4-BE49-F238E27FC236}">
                <a16:creationId xmlns:a16="http://schemas.microsoft.com/office/drawing/2014/main" id="{90193EFD-AE8E-174C-E9B9-ACF79FDF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3" y="1765934"/>
            <a:ext cx="8479744" cy="47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1705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09C09-971F-0133-037F-7370F69D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Trascrizione: file da scaricare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9BCBE7-2DB6-4915-9819-A90D106C3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7853" y="2133350"/>
            <a:ext cx="2621901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File PDF leggibile</a:t>
            </a:r>
          </a:p>
          <a:p>
            <a:r>
              <a:rPr lang="it-IT" sz="2400" dirty="0">
                <a:latin typeface="+mn-lt"/>
              </a:rPr>
              <a:t>parole divise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in sillabe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1B54FB0-22FF-4DE9-396F-B11B3E47D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7014" y="1833811"/>
            <a:ext cx="8806542" cy="4351339"/>
            <a:chOff x="567014" y="1833811"/>
            <a:chExt cx="8806542" cy="4351339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4ADA91D8-85DD-0004-0E0F-D3A54DB8A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14" y="1833811"/>
              <a:ext cx="8806542" cy="435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7257D41-BDCB-5461-323A-B0BFDD168CFD}"/>
                </a:ext>
              </a:extLst>
            </p:cNvPr>
            <p:cNvSpPr/>
            <p:nvPr/>
          </p:nvSpPr>
          <p:spPr>
            <a:xfrm>
              <a:off x="6522099" y="5042496"/>
              <a:ext cx="914400" cy="382555"/>
            </a:xfrm>
            <a:prstGeom prst="rect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1" i="0" u="none" strike="noStrike" normalizeH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494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0B5251-69C0-C5D5-5DAE-9B6D04F1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730" y="672851"/>
            <a:ext cx="10049069" cy="1034652"/>
          </a:xfrm>
        </p:spPr>
        <p:txBody>
          <a:bodyPr/>
          <a:lstStyle/>
          <a:p>
            <a:r>
              <a:rPr lang="it-IT" dirty="0"/>
              <a:t>Impaginazione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693DAB-5E29-8E85-556F-7D19E858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731" y="2014823"/>
            <a:ext cx="4274976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organizzazione logica</a:t>
            </a:r>
          </a:p>
          <a:p>
            <a:r>
              <a:rPr lang="it-IT" sz="2400" dirty="0">
                <a:latin typeface="+mn-lt"/>
              </a:rPr>
              <a:t>paragrafi brevi</a:t>
            </a:r>
          </a:p>
          <a:p>
            <a:r>
              <a:rPr lang="it-IT" sz="2400" dirty="0">
                <a:latin typeface="+mn-lt"/>
              </a:rPr>
              <a:t>Intestazioni, TAG</a:t>
            </a:r>
          </a:p>
          <a:p>
            <a:r>
              <a:rPr lang="it-IT" sz="2400" dirty="0">
                <a:latin typeface="+mn-lt"/>
              </a:rPr>
              <a:t>spazi bianchi</a:t>
            </a:r>
          </a:p>
          <a:p>
            <a:r>
              <a:rPr lang="it-IT" sz="2400" dirty="0">
                <a:latin typeface="+mn-lt"/>
              </a:rPr>
              <a:t>font sans serif</a:t>
            </a:r>
          </a:p>
        </p:txBody>
      </p:sp>
      <p:pic>
        <p:nvPicPr>
          <p:cNvPr id="12290" name="Picture 2" descr="Anteprima del file PDF da scaricare, che appare come un blocco di testo, senza struttura semantica.">
            <a:extLst>
              <a:ext uri="{FF2B5EF4-FFF2-40B4-BE49-F238E27FC236}">
                <a16:creationId xmlns:a16="http://schemas.microsoft.com/office/drawing/2014/main" id="{B171A92D-5989-1197-7DDC-AE003F0CE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11" y="577601"/>
            <a:ext cx="4233778" cy="600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154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BCFA91-61E5-A1DB-9EEF-1CBDEEB3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876031"/>
          </a:xfrm>
        </p:spPr>
        <p:txBody>
          <a:bodyPr/>
          <a:lstStyle/>
          <a:p>
            <a:r>
              <a:rPr lang="it-IT" dirty="0"/>
              <a:t>Presentazioni in PDF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B98292-6274-A4AA-E289-FCD2DB71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7415" y="1707502"/>
            <a:ext cx="2684585" cy="4777186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Disposizione orizzontale</a:t>
            </a:r>
          </a:p>
          <a:p>
            <a:r>
              <a:rPr lang="it-IT" sz="2400" dirty="0">
                <a:latin typeface="+mn-lt"/>
              </a:rPr>
              <a:t>Font</a:t>
            </a:r>
          </a:p>
          <a:p>
            <a:r>
              <a:rPr lang="it-IT" sz="2400" dirty="0">
                <a:latin typeface="+mn-lt"/>
              </a:rPr>
              <a:t>Colori</a:t>
            </a:r>
          </a:p>
          <a:p>
            <a:r>
              <a:rPr lang="it-IT" sz="2400" dirty="0">
                <a:latin typeface="+mn-lt"/>
              </a:rPr>
              <a:t>Testi brevi</a:t>
            </a:r>
          </a:p>
          <a:p>
            <a:endParaRPr lang="it-IT" sz="2400" dirty="0">
              <a:latin typeface="+mn-lt"/>
            </a:endParaRPr>
          </a:p>
          <a:p>
            <a:endParaRPr lang="it-IT" sz="2400" dirty="0">
              <a:latin typeface="+mn-lt"/>
            </a:endParaRPr>
          </a:p>
        </p:txBody>
      </p:sp>
      <p:pic>
        <p:nvPicPr>
          <p:cNvPr id="13314" name="Picture 2" descr="Anteprima delle slide da scaricare, in formato PDF, con impostazione di pagina orizzontale, che impone agli utenti di scorrere il testo in orizzontale quando ingrandiscono la pagina.">
            <a:extLst>
              <a:ext uri="{FF2B5EF4-FFF2-40B4-BE49-F238E27FC236}">
                <a16:creationId xmlns:a16="http://schemas.microsoft.com/office/drawing/2014/main" id="{73FF2826-5A36-C720-D8EF-2F2B05CE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4" y="1548881"/>
            <a:ext cx="9226820" cy="504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8524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13349A-32DC-4012-66FE-6BEB8F3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367"/>
            <a:ext cx="10515600" cy="1325563"/>
          </a:xfrm>
        </p:spPr>
        <p:txBody>
          <a:bodyPr/>
          <a:lstStyle/>
          <a:p>
            <a:r>
              <a:rPr lang="it-IT" dirty="0"/>
              <a:t>Tecnologie Educative</a:t>
            </a:r>
            <a:br>
              <a:rPr lang="it-IT" dirty="0"/>
            </a:br>
            <a:r>
              <a:rPr lang="it-IT" dirty="0"/>
              <a:t>ALMA: Univ. Firenze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C5C3FE-800E-D039-4E84-AC6099A0F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93910"/>
            <a:ext cx="10515600" cy="3890778"/>
          </a:xfrm>
        </p:spPr>
        <p:txBody>
          <a:bodyPr/>
          <a:lstStyle/>
          <a:p>
            <a:endParaRPr lang="it-IT"/>
          </a:p>
        </p:txBody>
      </p:sp>
      <p:pic>
        <p:nvPicPr>
          <p:cNvPr id="15362" name="Picture 2" descr="Schermata di Alma, Corso: Tecnologie educative, dell'Università di Firenze.">
            <a:extLst>
              <a:ext uri="{FF2B5EF4-FFF2-40B4-BE49-F238E27FC236}">
                <a16:creationId xmlns:a16="http://schemas.microsoft.com/office/drawing/2014/main" id="{9A196ED6-C0AC-5DF6-A979-8D7A9B0A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1" y="1026367"/>
            <a:ext cx="11932558" cy="533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533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E4A3F-BD46-A7FE-206D-48E51B63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 Text e Didascalie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501584-CF03-3C8A-902E-C6B4928F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8496" y="1998413"/>
            <a:ext cx="2843504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Alt Text: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nascosto,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contenuto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e scopo didattico</a:t>
            </a:r>
          </a:p>
          <a:p>
            <a:r>
              <a:rPr lang="it-IT" sz="2400" dirty="0">
                <a:latin typeface="+mn-lt"/>
              </a:rPr>
              <a:t>Didascalia: contesto</a:t>
            </a:r>
          </a:p>
        </p:txBody>
      </p:sp>
      <p:pic>
        <p:nvPicPr>
          <p:cNvPr id="16386" name="Picture 2" descr="Schermata di una pagina Moodle del corso, con un blocco di testo e un'immagine a cui non è stata associato il testo alternativo, ma è presente una didascalia.">
            <a:extLst>
              <a:ext uri="{FF2B5EF4-FFF2-40B4-BE49-F238E27FC236}">
                <a16:creationId xmlns:a16="http://schemas.microsoft.com/office/drawing/2014/main" id="{87D34F92-BFC9-0E0E-699F-9B95C803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8" y="1797348"/>
            <a:ext cx="8668138" cy="46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0658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6DE8F-775A-5E36-1693-0DD868B2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Soluzione: offrire alternative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FB240D-FF8A-3CC0-3D29-78A283042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n-lt"/>
              </a:rPr>
              <a:t>Contenuti in </a:t>
            </a:r>
            <a:r>
              <a:rPr lang="it-IT" sz="2400" b="1" dirty="0">
                <a:latin typeface="+mn-lt"/>
              </a:rPr>
              <a:t>formati alternativi:</a:t>
            </a:r>
            <a:endParaRPr lang="it-IT" sz="2400" dirty="0">
              <a:latin typeface="+mn-lt"/>
            </a:endParaRPr>
          </a:p>
          <a:p>
            <a:r>
              <a:rPr lang="it-IT" sz="2400" dirty="0">
                <a:latin typeface="+mn-lt"/>
              </a:rPr>
              <a:t>Videolezioni: sottotitoli + trascrizione</a:t>
            </a:r>
          </a:p>
          <a:p>
            <a:r>
              <a:rPr lang="it-IT" sz="2400" dirty="0">
                <a:latin typeface="+mn-lt"/>
              </a:rPr>
              <a:t>Testo equivalente: pagina HTML</a:t>
            </a:r>
          </a:p>
          <a:p>
            <a:r>
              <a:rPr lang="it-IT" sz="2400" dirty="0">
                <a:latin typeface="+mn-lt"/>
              </a:rPr>
              <a:t>File da scaricare, accessibili</a:t>
            </a:r>
          </a:p>
          <a:p>
            <a:pPr marL="0" indent="0">
              <a:buNone/>
            </a:pPr>
            <a:r>
              <a:rPr lang="it-IT" sz="2400" dirty="0">
                <a:latin typeface="+mn-lt"/>
              </a:rPr>
              <a:t>Per tutti: </a:t>
            </a:r>
          </a:p>
          <a:p>
            <a:r>
              <a:rPr lang="it-IT" sz="2400" dirty="0">
                <a:latin typeface="+mn-lt"/>
              </a:rPr>
              <a:t>diverse condizioni, situazioni e preferenze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it-IT" dirty="0">
                <a:latin typeface="+mn-lt"/>
              </a:rPr>
              <a:t>Accessibilità = flessibilità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56161A-506D-A29C-59B2-52096A9C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 r="33399"/>
          <a:stretch>
            <a:fillRect/>
          </a:stretch>
        </p:blipFill>
        <p:spPr bwMode="auto">
          <a:xfrm>
            <a:off x="9214337" y="1998413"/>
            <a:ext cx="2365433" cy="32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334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C4CF5-31EE-198A-52BA-90EE0745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pagine HTML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1A6BD9-95BC-5CD0-71DB-3ABA9593F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it-IT" sz="2400" dirty="0">
                <a:latin typeface="+mn-lt"/>
              </a:rPr>
              <a:t>Personalizzabile:</a:t>
            </a:r>
          </a:p>
          <a:p>
            <a:pPr fontAlgn="base"/>
            <a:r>
              <a:rPr lang="it-IT" sz="2400" dirty="0">
                <a:latin typeface="+mn-lt"/>
              </a:rPr>
              <a:t>dimensione, font</a:t>
            </a:r>
          </a:p>
          <a:p>
            <a:pPr fontAlgn="base"/>
            <a:r>
              <a:rPr lang="it-IT" sz="2400" dirty="0">
                <a:latin typeface="+mn-lt"/>
              </a:rPr>
              <a:t>colore e sfondo</a:t>
            </a:r>
          </a:p>
          <a:p>
            <a:pPr fontAlgn="base"/>
            <a:r>
              <a:rPr lang="it-IT" sz="2400" dirty="0">
                <a:latin typeface="+mn-lt"/>
              </a:rPr>
              <a:t>Lettura immersiva</a:t>
            </a:r>
          </a:p>
          <a:p>
            <a:pPr marL="0" indent="0">
              <a:buNone/>
              <a:defRPr sz="2000"/>
            </a:pPr>
            <a:r>
              <a:rPr lang="it-IT" sz="2400" dirty="0">
                <a:latin typeface="+mn-lt"/>
              </a:rPr>
              <a:t>Sintesi vocale:</a:t>
            </a:r>
          </a:p>
          <a:p>
            <a:pPr fontAlgn="base"/>
            <a:r>
              <a:rPr lang="it-IT" sz="2400" dirty="0">
                <a:latin typeface="+mn-lt"/>
              </a:rPr>
              <a:t>screen reader</a:t>
            </a:r>
          </a:p>
          <a:p>
            <a:pPr fontAlgn="base"/>
            <a:r>
              <a:rPr lang="it-IT" sz="2400" dirty="0">
                <a:latin typeface="+mn-lt"/>
              </a:rPr>
              <a:t>Browser</a:t>
            </a:r>
          </a:p>
          <a:p>
            <a:pPr marL="0" indent="0" fontAlgn="base">
              <a:buNone/>
            </a:pPr>
            <a:r>
              <a:rPr lang="it-IT" sz="2400" dirty="0">
                <a:latin typeface="+mn-lt"/>
              </a:rPr>
              <a:t>Traduzione automatica</a:t>
            </a:r>
          </a:p>
          <a:p>
            <a:pPr marL="0" indent="0" algn="ctr">
              <a:lnSpc>
                <a:spcPct val="250000"/>
              </a:lnSpc>
              <a:buNone/>
              <a:defRPr sz="2000"/>
            </a:pPr>
            <a:r>
              <a:rPr lang="it-IT" sz="3000" dirty="0">
                <a:latin typeface="+mn-lt"/>
              </a:rPr>
              <a:t>Pagine e Libri </a:t>
            </a:r>
            <a:r>
              <a:rPr lang="it-IT" sz="3000" dirty="0" err="1">
                <a:latin typeface="+mn-lt"/>
              </a:rPr>
              <a:t>Moodle</a:t>
            </a:r>
            <a:r>
              <a:rPr lang="it-IT" sz="3000" dirty="0">
                <a:latin typeface="+mn-lt"/>
              </a:rPr>
              <a:t>!</a:t>
            </a:r>
          </a:p>
          <a:p>
            <a:endParaRPr lang="it-IT" dirty="0">
              <a:latin typeface="+mn-lt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1C38EB2-6D1C-4706-0903-B4EF1FC5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81500" y="4219575"/>
            <a:ext cx="3371850" cy="847725"/>
            <a:chOff x="4381500" y="4219575"/>
            <a:chExt cx="3371850" cy="84772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785C2B8-FC43-0610-3849-A0A9E4685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596" t="18266" r="18563" b="11110"/>
            <a:stretch>
              <a:fillRect/>
            </a:stretch>
          </p:blipFill>
          <p:spPr>
            <a:xfrm>
              <a:off x="4381500" y="4219575"/>
              <a:ext cx="1533525" cy="847725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8E49D54-CCE4-DE7F-9EF5-3669A993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25" t="14822" r="29625" b="16195"/>
            <a:stretch>
              <a:fillRect/>
            </a:stretch>
          </p:blipFill>
          <p:spPr>
            <a:xfrm>
              <a:off x="6219825" y="4219575"/>
              <a:ext cx="1533525" cy="84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0970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3CAD-BE99-593C-2DFF-949A2CBD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Funzionalità Browser: altri strumenti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E0EBD1-5CBD-D545-A3E7-61DA026B4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 descr="Schermata del corso su Moodle, con menu del Browser Google Chrome che permette di attivare la modalità di Lettura immersiva.">
            <a:extLst>
              <a:ext uri="{FF2B5EF4-FFF2-40B4-BE49-F238E27FC236}">
                <a16:creationId xmlns:a16="http://schemas.microsoft.com/office/drawing/2014/main" id="{5A782D35-C8B3-26AD-4F65-D1C0F21D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9" y="1672102"/>
            <a:ext cx="11075437" cy="4933971"/>
          </a:xfrm>
          <a:prstGeom prst="rect">
            <a:avLst/>
          </a:prstGeom>
        </p:spPr>
      </p:pic>
      <p:sp>
        <p:nvSpPr>
          <p:cNvPr id="7" name="Freccia in giù 6">
            <a:extLst>
              <a:ext uri="{FF2B5EF4-FFF2-40B4-BE49-F238E27FC236}">
                <a16:creationId xmlns:a16="http://schemas.microsoft.com/office/drawing/2014/main" id="{971E3A86-C141-929C-370D-CABA37E8D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60887">
            <a:off x="8650991" y="4712616"/>
            <a:ext cx="553698" cy="592001"/>
          </a:xfrm>
          <a:prstGeom prst="down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28464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2322F3-B6EF-C0D2-2414-27CC99402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837355"/>
          </a:xfrm>
        </p:spPr>
        <p:txBody>
          <a:bodyPr/>
          <a:lstStyle/>
          <a:p>
            <a:r>
              <a:rPr lang="it-IT" dirty="0"/>
              <a:t>Lettura immersiva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F53C29-776A-D3C4-539C-8D387F41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5845" y="2133350"/>
            <a:ext cx="2516155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Sfondo</a:t>
            </a:r>
          </a:p>
          <a:p>
            <a:r>
              <a:rPr lang="it-IT" sz="2400" dirty="0">
                <a:latin typeface="+mn-lt"/>
              </a:rPr>
              <a:t>Font</a:t>
            </a:r>
          </a:p>
          <a:p>
            <a:r>
              <a:rPr lang="it-IT" sz="2400" dirty="0">
                <a:latin typeface="+mn-lt"/>
              </a:rPr>
              <a:t>Dimensione</a:t>
            </a:r>
          </a:p>
        </p:txBody>
      </p:sp>
      <p:pic>
        <p:nvPicPr>
          <p:cNvPr id="5" name="Immagine 4" descr="Schermata di una pagina Moodle, visualizzata in Modalità Lettura immersiva. L'utente può personalizzare l'aspetto grafico, come il colore dello sfondo e le dimensioni del testo.">
            <a:extLst>
              <a:ext uri="{FF2B5EF4-FFF2-40B4-BE49-F238E27FC236}">
                <a16:creationId xmlns:a16="http://schemas.microsoft.com/office/drawing/2014/main" id="{581BCDBB-0FA8-C11D-2108-8144C82B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1" y="1510205"/>
            <a:ext cx="9100996" cy="50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23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51A3F-E0C4-F88F-0FAE-08173D6E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dove nasce questo intervento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B7FCC4-649D-5B63-2C50-2E1D994BC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r>
              <a:rPr lang="it-IT" sz="2400" dirty="0">
                <a:latin typeface="+mn-lt"/>
              </a:rPr>
              <a:t>Mi sono iscritta a MOOC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appunti per migliorare accessibilità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suggerimenti agli ideatori dei corsi</a:t>
            </a:r>
          </a:p>
          <a:p>
            <a:pPr marL="0" indent="0" algn="ctr">
              <a:lnSpc>
                <a:spcPct val="250000"/>
              </a:lnSpc>
              <a:buNone/>
              <a:defRPr sz="2000"/>
            </a:pPr>
            <a:r>
              <a:rPr lang="it-IT" sz="2400" dirty="0">
                <a:latin typeface="+mn-lt"/>
              </a:rPr>
              <a:t>Accorgimenti pratici, per tutti i corsi </a:t>
            </a:r>
            <a:r>
              <a:rPr lang="it-IT" sz="2400" dirty="0" err="1">
                <a:latin typeface="+mn-lt"/>
              </a:rPr>
              <a:t>Moodle</a:t>
            </a:r>
            <a:endParaRPr lang="it-IT" sz="2400" dirty="0">
              <a:latin typeface="+mn-lt"/>
            </a:endParaRPr>
          </a:p>
          <a:p>
            <a:endParaRPr lang="it-IT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936B2DA7-0CD0-FA0A-707F-BB695ABBF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512247" y="3848105"/>
            <a:ext cx="553698" cy="592001"/>
          </a:xfrm>
          <a:prstGeom prst="downArrow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9B71725-AE4B-7231-AD50-0A5A922E7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05" y="3669322"/>
            <a:ext cx="949569" cy="9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0631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A9BB3-B7E6-3DC4-EFF7-8551FDFA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826729"/>
          </a:xfrm>
        </p:spPr>
        <p:txBody>
          <a:bodyPr/>
          <a:lstStyle/>
          <a:p>
            <a:r>
              <a:rPr lang="it-IT" dirty="0"/>
              <a:t>Traduzione automatica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7F4AD7-FEAA-370C-4657-4EF6DF462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1036" y="2133350"/>
            <a:ext cx="1959429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Google </a:t>
            </a:r>
            <a:r>
              <a:rPr lang="it-IT" sz="2400" dirty="0" err="1">
                <a:latin typeface="+mn-lt"/>
              </a:rPr>
              <a:t>Translate</a:t>
            </a:r>
            <a:endParaRPr lang="it-IT" sz="2400" dirty="0">
              <a:latin typeface="+mn-lt"/>
            </a:endParaRPr>
          </a:p>
        </p:txBody>
      </p:sp>
      <p:pic>
        <p:nvPicPr>
          <p:cNvPr id="9" name="Immagine 8" descr="Schermata di una pagina Moodle, visualizzata in Modalità Lettura immersiva e tradotta automaticamente in cinese, grazie a Google Translate.">
            <a:extLst>
              <a:ext uri="{FF2B5EF4-FFF2-40B4-BE49-F238E27FC236}">
                <a16:creationId xmlns:a16="http://schemas.microsoft.com/office/drawing/2014/main" id="{9CBD9830-6437-F77F-6B75-E76885D2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1058"/>
            <a:ext cx="10091858" cy="44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76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57135-B1B9-4171-F1E5-810FD180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2790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Domande?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1540FA-1942-2C58-46BC-02175E7D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24538"/>
            <a:ext cx="10515600" cy="202442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latin typeface="+mn-lt"/>
              </a:rPr>
              <a:t>Rossella Welzel</a:t>
            </a:r>
          </a:p>
          <a:p>
            <a:pPr marL="0" indent="0" algn="ctr">
              <a:buNone/>
            </a:pPr>
            <a:r>
              <a:rPr lang="it-IT" u="sng" dirty="0">
                <a:latin typeface="+mn-lt"/>
                <a:hlinkClick r:id="rId2"/>
              </a:rPr>
              <a:t>rossella@webable.it</a:t>
            </a:r>
            <a:endParaRPr lang="it-IT" dirty="0">
              <a:latin typeface="+mn-lt"/>
            </a:endParaRPr>
          </a:p>
          <a:p>
            <a:pPr marL="0" indent="0" algn="ctr">
              <a:buNone/>
            </a:pPr>
            <a:r>
              <a:rPr lang="it-IT" dirty="0">
                <a:latin typeface="+mn-lt"/>
              </a:rPr>
              <a:t>www.webable</a:t>
            </a:r>
            <a:r>
              <a:rPr lang="it-IT">
                <a:latin typeface="+mn-lt"/>
              </a:rPr>
              <a:t>.it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5363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E4597-E783-0A0F-FF9A-88DCB91C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123"/>
            <a:ext cx="5074298" cy="1325563"/>
          </a:xfrm>
        </p:spPr>
        <p:txBody>
          <a:bodyPr/>
          <a:lstStyle/>
          <a:p>
            <a:r>
              <a:rPr lang="it-IT" dirty="0"/>
              <a:t>MOOC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769838-7A9C-26F4-0C0A-8B6B421E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53950"/>
            <a:ext cx="5761892" cy="4030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+mn-lt"/>
              </a:rPr>
              <a:t>Massive Open Online Courses:</a:t>
            </a:r>
          </a:p>
          <a:p>
            <a:r>
              <a:rPr lang="it-IT" dirty="0">
                <a:latin typeface="+mn-lt"/>
              </a:rPr>
              <a:t>Online</a:t>
            </a:r>
          </a:p>
          <a:p>
            <a:r>
              <a:rPr lang="it-IT" dirty="0">
                <a:latin typeface="+mn-lt"/>
              </a:rPr>
              <a:t>Gratis</a:t>
            </a:r>
          </a:p>
          <a:p>
            <a:r>
              <a:rPr lang="it-IT" dirty="0">
                <a:latin typeface="+mn-lt"/>
              </a:rPr>
              <a:t>Aperti a tutti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it-IT" dirty="0">
                <a:latin typeface="+mn-lt"/>
              </a:rPr>
              <a:t>Automaticamente accessibili?</a:t>
            </a:r>
          </a:p>
          <a:p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9D0046-2AF2-9D5E-6F7A-8807897B9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305" y="2453950"/>
            <a:ext cx="4537495" cy="32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00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4160F-8B59-2D98-BF79-00D3E1FD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911" y="672850"/>
            <a:ext cx="5738327" cy="1325563"/>
          </a:xfrm>
        </p:spPr>
        <p:txBody>
          <a:bodyPr>
            <a:normAutofit/>
          </a:bodyPr>
          <a:lstStyle/>
          <a:p>
            <a:r>
              <a:rPr lang="it-IT" dirty="0"/>
              <a:t>Accessibile = adatto </a:t>
            </a:r>
            <a:br>
              <a:rPr lang="it-IT" dirty="0"/>
            </a:br>
            <a:r>
              <a:rPr lang="it-IT" dirty="0"/>
              <a:t>a diverse esigenze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703928-3205-7786-78ED-78A26CFDE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2913" y="2267339"/>
            <a:ext cx="5074298" cy="4260642"/>
          </a:xfrm>
        </p:spPr>
        <p:txBody>
          <a:bodyPr>
            <a:noAutofit/>
          </a:bodyPr>
          <a:lstStyle/>
          <a:p>
            <a:pPr marL="0" indent="0">
              <a:buNone/>
              <a:defRPr sz="2000"/>
            </a:pPr>
            <a:r>
              <a:rPr lang="it-IT" sz="2400" dirty="0">
                <a:latin typeface="+mn-lt"/>
              </a:rPr>
              <a:t>Difficoltà di lettura: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Dislessia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Età, lingua</a:t>
            </a:r>
          </a:p>
          <a:p>
            <a:pPr>
              <a:spcAft>
                <a:spcPts val="1200"/>
              </a:spcAft>
              <a:defRPr sz="2000"/>
            </a:pPr>
            <a:r>
              <a:rPr lang="it-IT" sz="2000" dirty="0">
                <a:latin typeface="+mn-lt"/>
              </a:rPr>
              <a:t>Disabilità permanenti e temporanee</a:t>
            </a:r>
            <a:endParaRPr lang="it-IT" sz="2400" dirty="0">
              <a:latin typeface="+mn-lt"/>
            </a:endParaRPr>
          </a:p>
          <a:p>
            <a:pPr marL="0" indent="0">
              <a:buNone/>
              <a:defRPr sz="2000"/>
            </a:pPr>
            <a:r>
              <a:rPr lang="it-IT" sz="2400" dirty="0">
                <a:latin typeface="+mn-lt"/>
              </a:rPr>
              <a:t>Luoghi di studio: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Rumore / silenzio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Illuminazione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Viaggio</a:t>
            </a:r>
            <a:endParaRPr lang="it-IT" sz="2400" dirty="0">
              <a:latin typeface="+mn-lt"/>
            </a:endParaRPr>
          </a:p>
        </p:txBody>
      </p:sp>
      <p:pic>
        <p:nvPicPr>
          <p:cNvPr id="4" name="Immagine 3" descr="Diverse tipologie di utenti dei Mooc: persone di età diverse, studenti, professionisti, che accedono dall'ufficio, biblioteca, locale pubblico, parco, e anche in viaggio sul treno.">
            <a:extLst>
              <a:ext uri="{FF2B5EF4-FFF2-40B4-BE49-F238E27FC236}">
                <a16:creationId xmlns:a16="http://schemas.microsoft.com/office/drawing/2014/main" id="{82E9E423-B019-C334-D7A4-0670340A6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2" y="885508"/>
            <a:ext cx="5074298" cy="50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389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AC98B4-1326-B53B-F7A5-D1088937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Preferenze utente: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D3B58D-8E27-5E08-0ED9-176164423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 sz="2000"/>
            </a:pPr>
            <a:r>
              <a:rPr lang="it-IT" sz="2000" dirty="0">
                <a:latin typeface="+mn-lt"/>
              </a:rPr>
              <a:t>Lettura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Audio podcast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Video tutorial</a:t>
            </a:r>
          </a:p>
          <a:p>
            <a:pPr>
              <a:lnSpc>
                <a:spcPct val="100000"/>
              </a:lnSpc>
              <a:spcAft>
                <a:spcPts val="1000"/>
              </a:spcAft>
              <a:defRPr sz="2000"/>
            </a:pPr>
            <a:r>
              <a:rPr lang="it-IT" sz="2000" dirty="0">
                <a:latin typeface="+mn-lt"/>
              </a:rPr>
              <a:t>Schemi grafici</a:t>
            </a:r>
          </a:p>
          <a:p>
            <a:pPr marL="0" indent="0">
              <a:buNone/>
              <a:defRPr sz="2000"/>
            </a:pPr>
            <a:r>
              <a:rPr lang="it-IT" sz="2000" dirty="0">
                <a:latin typeface="+mn-lt"/>
              </a:rPr>
              <a:t>Dispositivi: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Computer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Tablet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Smartphone</a:t>
            </a:r>
          </a:p>
          <a:p>
            <a:pPr>
              <a:defRPr sz="2000"/>
            </a:pPr>
            <a:r>
              <a:rPr lang="it-IT" sz="2000" dirty="0">
                <a:latin typeface="+mn-lt"/>
              </a:rPr>
              <a:t>Tecnologie assistive</a:t>
            </a:r>
          </a:p>
          <a:p>
            <a:endParaRPr lang="it-IT" sz="2000" dirty="0">
              <a:latin typeface="+mn-lt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723D9EA-AB73-211F-EBEC-9286F074D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14192" y="2567354"/>
            <a:ext cx="5533292" cy="1963615"/>
            <a:chOff x="5114192" y="2567354"/>
            <a:chExt cx="5533292" cy="1963615"/>
          </a:xfrm>
        </p:grpSpPr>
        <p:pic>
          <p:nvPicPr>
            <p:cNvPr id="2050" name="Picture 2" descr="Reading book - Free people icons">
              <a:extLst>
                <a:ext uri="{FF2B5EF4-FFF2-40B4-BE49-F238E27FC236}">
                  <a16:creationId xmlns:a16="http://schemas.microsoft.com/office/drawing/2014/main" id="{90110D35-08EC-A354-CEFF-374CB14C8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192" y="2567354"/>
              <a:ext cx="1963615" cy="1963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Audio cuffie - Icone Dispositivi elettronici e hardware">
              <a:extLst>
                <a:ext uri="{FF2B5EF4-FFF2-40B4-BE49-F238E27FC236}">
                  <a16:creationId xmlns:a16="http://schemas.microsoft.com/office/drawing/2014/main" id="{8BC4F72E-231A-9073-1908-4CD785351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276" y="2819397"/>
              <a:ext cx="1395047" cy="139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Smartphone icon | Freepik">
              <a:extLst>
                <a:ext uri="{FF2B5EF4-FFF2-40B4-BE49-F238E27FC236}">
                  <a16:creationId xmlns:a16="http://schemas.microsoft.com/office/drawing/2014/main" id="{41661AED-E8F7-1778-89A9-3877B76A1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792" y="2992315"/>
              <a:ext cx="1113692" cy="1113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9022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F1B1A3-9B90-78AF-652E-3BA7FC21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3922" y="2470646"/>
            <a:ext cx="5749878" cy="4014042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lang="it-IT" sz="2400" dirty="0">
                <a:latin typeface="+mn-lt"/>
              </a:rPr>
              <a:t>Videolezioni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Trascrizioni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PDF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PPT</a:t>
            </a:r>
          </a:p>
          <a:p>
            <a:pPr>
              <a:defRPr sz="2000"/>
            </a:pPr>
            <a:r>
              <a:rPr lang="it-IT" sz="2400" dirty="0">
                <a:latin typeface="+mn-lt"/>
              </a:rPr>
              <a:t>Infografiche, diagrammi: 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latin typeface="+mn-lt"/>
              </a:rPr>
              <a:t>immagini di testo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8D13555-8E52-C04C-F2A5-3CD3179C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1452" y="2379785"/>
            <a:ext cx="3460007" cy="3379760"/>
            <a:chOff x="1201452" y="2379785"/>
            <a:chExt cx="3460007" cy="33797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05F3551-813E-F353-36E0-9126EF392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499" y="2379785"/>
              <a:ext cx="994012" cy="122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A95F6F6-F0F3-AD56-B990-9017ADA27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452" y="4301989"/>
              <a:ext cx="1394036" cy="139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5302568-5060-EC5B-C606-98C2556A0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423" y="4365509"/>
              <a:ext cx="1394036" cy="139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Video Icon | Free SVG / PNG, Premium Animated GIF / APNG Customizable Icons  · Loading.io">
              <a:extLst>
                <a:ext uri="{FF2B5EF4-FFF2-40B4-BE49-F238E27FC236}">
                  <a16:creationId xmlns:a16="http://schemas.microsoft.com/office/drawing/2014/main" id="{3459DFEC-F567-ABCF-661F-445E69E6C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3" t="19374" r="8536" b="18820"/>
            <a:stretch>
              <a:fillRect/>
            </a:stretch>
          </p:blipFill>
          <p:spPr bwMode="auto">
            <a:xfrm>
              <a:off x="1360770" y="2470646"/>
              <a:ext cx="1264540" cy="93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4EA925B4-9302-314F-1B09-04BA69F7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4" y="672850"/>
            <a:ext cx="10277475" cy="1325563"/>
          </a:xfrm>
        </p:spPr>
        <p:txBody>
          <a:bodyPr/>
          <a:lstStyle/>
          <a:p>
            <a:r>
              <a:rPr lang="it-IT" dirty="0" err="1"/>
              <a:t>Moodle</a:t>
            </a:r>
            <a:r>
              <a:rPr lang="it-IT" dirty="0"/>
              <a:t> come archivio di File</a:t>
            </a:r>
          </a:p>
        </p:txBody>
      </p:sp>
    </p:spTree>
    <p:extLst>
      <p:ext uri="{BB962C8B-B14F-4D97-AF65-F5344CB8AC3E}">
        <p14:creationId xmlns:p14="http://schemas.microsoft.com/office/powerpoint/2010/main" val="21107717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9A718-3F8F-7906-9D20-C497F7AD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Edvance: Imparare con l’IA, </a:t>
            </a:r>
            <a:br>
              <a:rPr lang="it-IT"/>
            </a:br>
            <a:r>
              <a:rPr lang="it-IT"/>
              <a:t>Politecnico di Milano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4B1ED0-146F-C377-3122-F06339285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Schermata di Edvance, Corso: Imparare con l'AI, del Politecnico di Milano">
            <a:extLst>
              <a:ext uri="{FF2B5EF4-FFF2-40B4-BE49-F238E27FC236}">
                <a16:creationId xmlns:a16="http://schemas.microsoft.com/office/drawing/2014/main" id="{E1BFAF60-A186-CCE0-61BC-58ED09EE1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6813"/>
            <a:ext cx="10353871" cy="58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123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16EFB-0347-2B99-2FF7-D98378E2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Videolezioni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E866B9-1A0C-64E5-6092-23AD74191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6840" y="2133350"/>
            <a:ext cx="3135087" cy="435133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n-lt"/>
              </a:rPr>
              <a:t>Video 10-15 min</a:t>
            </a:r>
          </a:p>
          <a:p>
            <a:r>
              <a:rPr lang="it-IT" sz="2400" dirty="0">
                <a:latin typeface="+mn-lt"/>
              </a:rPr>
              <a:t>sottotitoli chiusi</a:t>
            </a:r>
          </a:p>
          <a:p>
            <a:r>
              <a:rPr lang="it-IT" sz="2400" dirty="0">
                <a:latin typeface="+mn-lt"/>
              </a:rPr>
              <a:t>in italiano</a:t>
            </a:r>
          </a:p>
        </p:txBody>
      </p:sp>
      <p:pic>
        <p:nvPicPr>
          <p:cNvPr id="4" name="Picture 2" descr="Schermata di una videolezione, con i sottotitoli in italiano.">
            <a:extLst>
              <a:ext uri="{FF2B5EF4-FFF2-40B4-BE49-F238E27FC236}">
                <a16:creationId xmlns:a16="http://schemas.microsoft.com/office/drawing/2014/main" id="{C0CAC206-D35B-CD8F-59AE-9DD52F74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98413"/>
            <a:ext cx="7364670" cy="455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229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502</Words>
  <Application>Microsoft Office PowerPoint</Application>
  <PresentationFormat>Widescreen</PresentationFormat>
  <Paragraphs>141</Paragraphs>
  <Slides>31</Slides>
  <Notes>10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Aptos Display</vt:lpstr>
      <vt:lpstr>Arial</vt:lpstr>
      <vt:lpstr>Calibri</vt:lpstr>
      <vt:lpstr>Calibri Light</vt:lpstr>
      <vt:lpstr>Tema di Office</vt:lpstr>
      <vt:lpstr>Progettare MOOC accessibili: osservazioni ed esperienze  dai Digital Education Hubs italiani</vt:lpstr>
      <vt:lpstr>Chi sono</vt:lpstr>
      <vt:lpstr>Da dove nasce questo intervento</vt:lpstr>
      <vt:lpstr>MOOC</vt:lpstr>
      <vt:lpstr>Accessibile = adatto  a diverse esigenze</vt:lpstr>
      <vt:lpstr>Preferenze utente:</vt:lpstr>
      <vt:lpstr>Moodle come archivio di File</vt:lpstr>
      <vt:lpstr>Edvance: Imparare con l’IA,  Politecnico di Milano</vt:lpstr>
      <vt:lpstr>Videolezioni</vt:lpstr>
      <vt:lpstr>Trascrizione</vt:lpstr>
      <vt:lpstr>Schede PDF</vt:lpstr>
      <vt:lpstr>PDF: ideale per la stampa</vt:lpstr>
      <vt:lpstr>Infografica JPG: immagine di testo</vt:lpstr>
      <vt:lpstr>ALMA: Insegnare con l’AI Univ. Napoli Federico II</vt:lpstr>
      <vt:lpstr>Presentazione orale</vt:lpstr>
      <vt:lpstr>File PowerPoint</vt:lpstr>
      <vt:lpstr>Immagine: Mappa concettuale</vt:lpstr>
      <vt:lpstr>Link descrittivi</vt:lpstr>
      <vt:lpstr>Artificial intelligence fundamentals: a managerial perspective Edvance: Univ. Bocconi</vt:lpstr>
      <vt:lpstr>Sottotitoli</vt:lpstr>
      <vt:lpstr>Trascrizione: file da scaricare</vt:lpstr>
      <vt:lpstr>Impaginazione</vt:lpstr>
      <vt:lpstr>Presentazioni in PDF </vt:lpstr>
      <vt:lpstr>Tecnologie Educative ALMA: Univ. Firenze</vt:lpstr>
      <vt:lpstr>Alt Text e Didascalie</vt:lpstr>
      <vt:lpstr>Soluzione: offrire alternative</vt:lpstr>
      <vt:lpstr>Perché pagine HTML</vt:lpstr>
      <vt:lpstr>Funzionalità Browser: altri strumenti</vt:lpstr>
      <vt:lpstr>Lettura immersiva</vt:lpstr>
      <vt:lpstr>Traduzione automatica</vt:lpstr>
      <vt:lpstr>Domande?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MoodleMoot 2025, Rossella Welzel</dc:title>
  <dc:creator>Rossella Welzel</dc:creator>
  <cp:keywords>accessibilità, mooc</cp:keywords>
  <cp:lastModifiedBy>Rossella Welzel</cp:lastModifiedBy>
  <cp:revision>86</cp:revision>
  <dcterms:modified xsi:type="dcterms:W3CDTF">2025-12-16T13:21:45Z</dcterms:modified>
  <cp:category>eventi</cp:category>
</cp:coreProperties>
</file>