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</p:sldIdLst>
  <p:sldSz cx="12192000" cy="6858000"/>
  <p:notesSz cx="7099300" cy="10234613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80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3447" autoAdjust="0"/>
  </p:normalViewPr>
  <p:slideViewPr>
    <p:cSldViewPr snapToGrid="0">
      <p:cViewPr varScale="1">
        <p:scale>
          <a:sx n="80" d="100"/>
          <a:sy n="80" d="100"/>
        </p:scale>
        <p:origin x="754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387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66B22CCC-CBD7-0215-0C1C-E55118D2A88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E74D960-FB03-CDFA-994E-0B277BE9D43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9FFE7567-690C-4225-863A-7E33828BA540}" type="datetimeFigureOut">
              <a:rPr lang="it-IT" smtClean="0"/>
              <a:t>16/12/2025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5EBB27F-0238-361A-F5EC-AFBDBEAF470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AD4A486-2DC6-5119-7403-DBDC0CBA6AF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4B087845-E4A9-44FE-ADD6-B21E73009E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05334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</p:spPr>
        <p:txBody>
          <a:bodyPr lIns="99048" tIns="49524" rIns="99048" bIns="49524"/>
          <a:lstStyle/>
          <a:p>
            <a:endParaRPr/>
          </a:p>
        </p:txBody>
      </p:sp>
      <p:sp>
        <p:nvSpPr>
          <p:cNvPr id="129" name="Shape 129"/>
          <p:cNvSpPr>
            <a:spLocks noGrp="1"/>
          </p:cNvSpPr>
          <p:nvPr>
            <p:ph type="body" sz="quarter" idx="1"/>
          </p:nvPr>
        </p:nvSpPr>
        <p:spPr>
          <a:xfrm>
            <a:off x="946574" y="4861441"/>
            <a:ext cx="5206153" cy="4605576"/>
          </a:xfrm>
          <a:prstGeom prst="rect">
            <a:avLst/>
          </a:prstGeom>
        </p:spPr>
        <p:txBody>
          <a:bodyPr lIns="99048" tIns="49524" rIns="99048" bIns="49524"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MVPVM (Model </a:t>
            </a:r>
            <a:r>
              <a:rPr lang="it-IT" dirty="0" err="1"/>
              <a:t>View</a:t>
            </a:r>
            <a:r>
              <a:rPr lang="it-IT" dirty="0"/>
              <a:t> </a:t>
            </a:r>
            <a:r>
              <a:rPr lang="it-IT" dirty="0" err="1"/>
              <a:t>Presenter</a:t>
            </a:r>
            <a:r>
              <a:rPr lang="it-IT" dirty="0"/>
              <a:t> </a:t>
            </a:r>
            <a:r>
              <a:rPr lang="it-IT" dirty="0" err="1"/>
              <a:t>ViewModel</a:t>
            </a:r>
            <a:r>
              <a:rPr lang="it-IT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574476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Le </a:t>
            </a:r>
            <a:r>
              <a:rPr lang="it-IT" b="1" i="1" dirty="0"/>
              <a:t>breakout room</a:t>
            </a:r>
            <a:r>
              <a:rPr lang="it-IT" dirty="0"/>
              <a:t>, invece, possono essere viste come il canale privato di </a:t>
            </a:r>
            <a:r>
              <a:rPr lang="it-IT" dirty="0" err="1"/>
              <a:t>ChaRLeS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996854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91885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Text"/>
          <p:cNvSpPr txBox="1">
            <a:spLocks noGrp="1"/>
          </p:cNvSpPr>
          <p:nvPr>
            <p:ph type="title"/>
          </p:nvPr>
        </p:nvSpPr>
        <p:spPr>
          <a:xfrm>
            <a:off x="1524000" y="599851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1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079526"/>
            <a:ext cx="9144000" cy="1655764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9" name="Picture 12" descr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143" y="136958"/>
            <a:ext cx="1144933" cy="465607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62499" y="6573577"/>
            <a:ext cx="258625" cy="24830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99837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21" name="Rectangle"/>
          <p:cNvSpPr/>
          <p:nvPr/>
        </p:nvSpPr>
        <p:spPr>
          <a:xfrm>
            <a:off x="-10739" y="6777537"/>
            <a:ext cx="2467612" cy="106015"/>
          </a:xfrm>
          <a:prstGeom prst="rect">
            <a:avLst/>
          </a:prstGeom>
          <a:solidFill>
            <a:srgbClr val="F0801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endParaRPr dirty="0"/>
          </a:p>
        </p:txBody>
      </p:sp>
      <p:pic>
        <p:nvPicPr>
          <p:cNvPr id="4" name="Elemento grafico 3">
            <a:extLst>
              <a:ext uri="{FF2B5EF4-FFF2-40B4-BE49-F238E27FC236}">
                <a16:creationId xmlns:a16="http://schemas.microsoft.com/office/drawing/2014/main" id="{E03EBBF8-E7D0-022E-3945-DCA9FC3C3BD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11613" y="136958"/>
            <a:ext cx="2080198" cy="472274"/>
          </a:xfrm>
          <a:prstGeom prst="rect">
            <a:avLst/>
          </a:prstGeom>
        </p:spPr>
      </p:pic>
      <p:pic>
        <p:nvPicPr>
          <p:cNvPr id="7" name="Elemento grafico 6">
            <a:extLst>
              <a:ext uri="{FF2B5EF4-FFF2-40B4-BE49-F238E27FC236}">
                <a16:creationId xmlns:a16="http://schemas.microsoft.com/office/drawing/2014/main" id="{2EFAAA95-8841-FBA7-27B8-3088B997987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924035" y="1520662"/>
            <a:ext cx="8070706" cy="11414866"/>
          </a:xfrm>
          <a:prstGeom prst="rect">
            <a:avLst/>
          </a:prstGeom>
        </p:spPr>
      </p:pic>
      <p:sp>
        <p:nvSpPr>
          <p:cNvPr id="8" name="Rectangle">
            <a:extLst>
              <a:ext uri="{FF2B5EF4-FFF2-40B4-BE49-F238E27FC236}">
                <a16:creationId xmlns:a16="http://schemas.microsoft.com/office/drawing/2014/main" id="{40360B66-B286-3245-CEE5-39920D6593E3}"/>
              </a:ext>
            </a:extLst>
          </p:cNvPr>
          <p:cNvSpPr/>
          <p:nvPr userDrawn="1"/>
        </p:nvSpPr>
        <p:spPr>
          <a:xfrm>
            <a:off x="9625804" y="6774015"/>
            <a:ext cx="2566196" cy="106015"/>
          </a:xfrm>
          <a:prstGeom prst="rect">
            <a:avLst/>
          </a:prstGeom>
          <a:solidFill>
            <a:srgbClr val="F0801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endParaRPr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Rectangle"/>
          <p:cNvSpPr/>
          <p:nvPr/>
        </p:nvSpPr>
        <p:spPr>
          <a:xfrm>
            <a:off x="-2" y="6563300"/>
            <a:ext cx="12192003" cy="300595"/>
          </a:xfrm>
          <a:prstGeom prst="rect">
            <a:avLst/>
          </a:prstGeom>
          <a:solidFill>
            <a:srgbClr val="F9973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 sz="1200"/>
            </a:pPr>
            <a:endParaRPr/>
          </a:p>
        </p:txBody>
      </p:sp>
      <p:pic>
        <p:nvPicPr>
          <p:cNvPr id="43" name="Picture 11" descr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143" y="136958"/>
            <a:ext cx="1144933" cy="465607"/>
          </a:xfrm>
          <a:prstGeom prst="rect">
            <a:avLst/>
          </a:prstGeom>
          <a:ln w="12700">
            <a:miter lim="400000"/>
          </a:ln>
        </p:spPr>
      </p:pic>
      <p:sp>
        <p:nvSpPr>
          <p:cNvPr id="4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  <p:pic>
        <p:nvPicPr>
          <p:cNvPr id="4" name="Elemento grafico 3">
            <a:extLst>
              <a:ext uri="{FF2B5EF4-FFF2-40B4-BE49-F238E27FC236}">
                <a16:creationId xmlns:a16="http://schemas.microsoft.com/office/drawing/2014/main" id="{2E1FC0F8-8F96-4F25-FBB2-7F5C1222FA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11613" y="136958"/>
            <a:ext cx="2080198" cy="472274"/>
          </a:xfrm>
          <a:prstGeom prst="rect">
            <a:avLst/>
          </a:prstGeom>
        </p:spPr>
      </p:pic>
      <p:sp>
        <p:nvSpPr>
          <p:cNvPr id="5" name="MoodleMoot Italia 2022  - Urbino">
            <a:extLst>
              <a:ext uri="{FF2B5EF4-FFF2-40B4-BE49-F238E27FC236}">
                <a16:creationId xmlns:a16="http://schemas.microsoft.com/office/drawing/2014/main" id="{B0BC30F3-9615-A77F-C907-FCD6D31F147E}"/>
              </a:ext>
            </a:extLst>
          </p:cNvPr>
          <p:cNvSpPr txBox="1"/>
          <p:nvPr userDrawn="1"/>
        </p:nvSpPr>
        <p:spPr>
          <a:xfrm>
            <a:off x="4347850" y="6575101"/>
            <a:ext cx="3496298" cy="276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dirty="0"/>
              <a:t>MoodleMoot Italia 202</a:t>
            </a:r>
            <a:r>
              <a:rPr lang="it-IT" dirty="0"/>
              <a:t>5</a:t>
            </a:r>
            <a:r>
              <a:rPr dirty="0"/>
              <a:t> - </a:t>
            </a:r>
            <a:r>
              <a:rPr lang="it-IT" dirty="0"/>
              <a:t>Ferrara</a:t>
            </a:r>
            <a:endParaRPr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le Text"/>
          <p:cNvSpPr txBox="1">
            <a:spLocks noGrp="1"/>
          </p:cNvSpPr>
          <p:nvPr>
            <p:ph type="title"/>
          </p:nvPr>
        </p:nvSpPr>
        <p:spPr>
          <a:xfrm>
            <a:off x="838200" y="68897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214947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3" name="Rectangle"/>
          <p:cNvSpPr/>
          <p:nvPr/>
        </p:nvSpPr>
        <p:spPr>
          <a:xfrm>
            <a:off x="-2" y="6563300"/>
            <a:ext cx="12192003" cy="300595"/>
          </a:xfrm>
          <a:prstGeom prst="rect">
            <a:avLst/>
          </a:prstGeom>
          <a:solidFill>
            <a:srgbClr val="F9973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 sz="1200"/>
            </a:pPr>
            <a:endParaRPr/>
          </a:p>
        </p:txBody>
      </p:sp>
      <p:pic>
        <p:nvPicPr>
          <p:cNvPr id="56" name="Picture 11" descr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143" y="136958"/>
            <a:ext cx="1144933" cy="465607"/>
          </a:xfrm>
          <a:prstGeom prst="rect">
            <a:avLst/>
          </a:prstGeom>
          <a:ln w="12700">
            <a:miter lim="400000"/>
          </a:ln>
        </p:spPr>
      </p:pic>
      <p:sp>
        <p:nvSpPr>
          <p:cNvPr id="5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  <p:pic>
        <p:nvPicPr>
          <p:cNvPr id="3" name="Elemento grafico 2">
            <a:extLst>
              <a:ext uri="{FF2B5EF4-FFF2-40B4-BE49-F238E27FC236}">
                <a16:creationId xmlns:a16="http://schemas.microsoft.com/office/drawing/2014/main" id="{A0142231-9B64-D58E-5DC0-E7921BB6398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11613" y="136958"/>
            <a:ext cx="2080198" cy="472274"/>
          </a:xfrm>
          <a:prstGeom prst="rect">
            <a:avLst/>
          </a:prstGeom>
        </p:spPr>
      </p:pic>
      <p:sp>
        <p:nvSpPr>
          <p:cNvPr id="4" name="MoodleMoot Italia 2022  - Urbino">
            <a:extLst>
              <a:ext uri="{FF2B5EF4-FFF2-40B4-BE49-F238E27FC236}">
                <a16:creationId xmlns:a16="http://schemas.microsoft.com/office/drawing/2014/main" id="{62E01F0C-B0DF-B562-D20D-95479EA2AC0B}"/>
              </a:ext>
            </a:extLst>
          </p:cNvPr>
          <p:cNvSpPr txBox="1"/>
          <p:nvPr userDrawn="1"/>
        </p:nvSpPr>
        <p:spPr>
          <a:xfrm>
            <a:off x="4347850" y="6575101"/>
            <a:ext cx="3496298" cy="276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dirty="0"/>
              <a:t>MoodleMoot Italia 202</a:t>
            </a:r>
            <a:r>
              <a:rPr lang="it-IT" dirty="0"/>
              <a:t>5</a:t>
            </a:r>
            <a:r>
              <a:rPr dirty="0"/>
              <a:t> - </a:t>
            </a:r>
            <a:r>
              <a:rPr lang="it-IT" dirty="0"/>
              <a:t>Ferrara</a:t>
            </a:r>
            <a:endParaRPr dirty="0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itle Text"/>
          <p:cNvSpPr txBox="1">
            <a:spLocks noGrp="1"/>
          </p:cNvSpPr>
          <p:nvPr>
            <p:ph type="title"/>
          </p:nvPr>
        </p:nvSpPr>
        <p:spPr>
          <a:xfrm>
            <a:off x="839787" y="679450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995488"/>
            <a:ext cx="5157790" cy="2333797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0">
              <a:buSzTx/>
              <a:buFontTx/>
              <a:buNone/>
              <a:defRPr sz="2400" b="1"/>
            </a:lvl2pPr>
            <a:lvl3pPr marL="0" indent="0">
              <a:buSzTx/>
              <a:buFontTx/>
              <a:buNone/>
              <a:defRPr sz="2400" b="1"/>
            </a:lvl3pPr>
            <a:lvl4pPr marL="0" indent="0">
              <a:buSzTx/>
              <a:buFontTx/>
              <a:buNone/>
              <a:defRPr sz="2400" b="1"/>
            </a:lvl4pPr>
            <a:lvl5pPr marL="0" indent="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6" name="Segnaposto testo 4"/>
          <p:cNvSpPr>
            <a:spLocks noGrp="1"/>
          </p:cNvSpPr>
          <p:nvPr>
            <p:ph type="body" sz="quarter" idx="21"/>
          </p:nvPr>
        </p:nvSpPr>
        <p:spPr>
          <a:xfrm>
            <a:off x="6172200" y="1995488"/>
            <a:ext cx="5183188" cy="82391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67" name="Rectangle"/>
          <p:cNvSpPr/>
          <p:nvPr/>
        </p:nvSpPr>
        <p:spPr>
          <a:xfrm>
            <a:off x="-2" y="6563300"/>
            <a:ext cx="12192003" cy="300595"/>
          </a:xfrm>
          <a:prstGeom prst="rect">
            <a:avLst/>
          </a:prstGeom>
          <a:solidFill>
            <a:srgbClr val="F9973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 sz="1200"/>
            </a:pPr>
            <a:endParaRPr/>
          </a:p>
        </p:txBody>
      </p:sp>
      <p:pic>
        <p:nvPicPr>
          <p:cNvPr id="70" name="Picture 12" descr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143" y="136958"/>
            <a:ext cx="1144933" cy="465607"/>
          </a:xfrm>
          <a:prstGeom prst="rect">
            <a:avLst/>
          </a:prstGeom>
          <a:ln w="12700">
            <a:miter lim="400000"/>
          </a:ln>
        </p:spPr>
      </p:pic>
      <p:sp>
        <p:nvSpPr>
          <p:cNvPr id="7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  <p:pic>
        <p:nvPicPr>
          <p:cNvPr id="3" name="Elemento grafico 2">
            <a:extLst>
              <a:ext uri="{FF2B5EF4-FFF2-40B4-BE49-F238E27FC236}">
                <a16:creationId xmlns:a16="http://schemas.microsoft.com/office/drawing/2014/main" id="{CF440BF9-54D0-7B90-AA62-7DC4CA4D330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11613" y="136958"/>
            <a:ext cx="2080198" cy="472274"/>
          </a:xfrm>
          <a:prstGeom prst="rect">
            <a:avLst/>
          </a:prstGeom>
        </p:spPr>
      </p:pic>
      <p:sp>
        <p:nvSpPr>
          <p:cNvPr id="4" name="MoodleMoot Italia 2022  - Urbino">
            <a:extLst>
              <a:ext uri="{FF2B5EF4-FFF2-40B4-BE49-F238E27FC236}">
                <a16:creationId xmlns:a16="http://schemas.microsoft.com/office/drawing/2014/main" id="{29EF03C0-FA53-4618-F03A-B1EC91DC280C}"/>
              </a:ext>
            </a:extLst>
          </p:cNvPr>
          <p:cNvSpPr txBox="1"/>
          <p:nvPr userDrawn="1"/>
        </p:nvSpPr>
        <p:spPr>
          <a:xfrm>
            <a:off x="4347850" y="6575101"/>
            <a:ext cx="3496298" cy="276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dirty="0"/>
              <a:t>MoodleMoot Italia 202</a:t>
            </a:r>
            <a:r>
              <a:rPr lang="it-IT" dirty="0"/>
              <a:t>5</a:t>
            </a:r>
            <a:r>
              <a:rPr dirty="0"/>
              <a:t> - </a:t>
            </a:r>
            <a:r>
              <a:rPr lang="it-IT" dirty="0"/>
              <a:t>Ferrara</a:t>
            </a:r>
            <a:endParaRPr dirty="0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itle Text"/>
          <p:cNvSpPr txBox="1">
            <a:spLocks noGrp="1"/>
          </p:cNvSpPr>
          <p:nvPr>
            <p:ph type="title"/>
          </p:nvPr>
        </p:nvSpPr>
        <p:spPr>
          <a:xfrm>
            <a:off x="838200" y="755650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9" name="Rectangle"/>
          <p:cNvSpPr/>
          <p:nvPr/>
        </p:nvSpPr>
        <p:spPr>
          <a:xfrm>
            <a:off x="-2" y="6563300"/>
            <a:ext cx="12192003" cy="300595"/>
          </a:xfrm>
          <a:prstGeom prst="rect">
            <a:avLst/>
          </a:prstGeom>
          <a:solidFill>
            <a:srgbClr val="F9973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 sz="1200"/>
            </a:pPr>
            <a:endParaRPr/>
          </a:p>
        </p:txBody>
      </p:sp>
      <p:pic>
        <p:nvPicPr>
          <p:cNvPr id="82" name="Picture 10" descr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143" y="136958"/>
            <a:ext cx="1144933" cy="465607"/>
          </a:xfrm>
          <a:prstGeom prst="rect">
            <a:avLst/>
          </a:prstGeom>
          <a:ln w="12700">
            <a:miter lim="400000"/>
          </a:ln>
        </p:spPr>
      </p:pic>
      <p:sp>
        <p:nvSpPr>
          <p:cNvPr id="8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  <p:pic>
        <p:nvPicPr>
          <p:cNvPr id="3" name="Elemento grafico 2">
            <a:extLst>
              <a:ext uri="{FF2B5EF4-FFF2-40B4-BE49-F238E27FC236}">
                <a16:creationId xmlns:a16="http://schemas.microsoft.com/office/drawing/2014/main" id="{8FE0AB51-FCE6-5BF3-4CCB-819BDDB020D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11613" y="136958"/>
            <a:ext cx="2080198" cy="472274"/>
          </a:xfrm>
          <a:prstGeom prst="rect">
            <a:avLst/>
          </a:prstGeom>
        </p:spPr>
      </p:pic>
      <p:sp>
        <p:nvSpPr>
          <p:cNvPr id="4" name="MoodleMoot Italia 2022  - Urbino">
            <a:extLst>
              <a:ext uri="{FF2B5EF4-FFF2-40B4-BE49-F238E27FC236}">
                <a16:creationId xmlns:a16="http://schemas.microsoft.com/office/drawing/2014/main" id="{9F2EF8CC-E6E8-B937-EF79-844AFCFB3D7B}"/>
              </a:ext>
            </a:extLst>
          </p:cNvPr>
          <p:cNvSpPr txBox="1"/>
          <p:nvPr userDrawn="1"/>
        </p:nvSpPr>
        <p:spPr>
          <a:xfrm>
            <a:off x="4347850" y="6575101"/>
            <a:ext cx="3496298" cy="276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dirty="0"/>
              <a:t>MoodleMoot Italia 202</a:t>
            </a:r>
            <a:r>
              <a:rPr lang="it-IT" dirty="0"/>
              <a:t>5</a:t>
            </a:r>
            <a:r>
              <a:rPr dirty="0"/>
              <a:t> - </a:t>
            </a:r>
            <a:r>
              <a:rPr lang="it-IT" dirty="0"/>
              <a:t>Ferrara</a:t>
            </a:r>
            <a:endParaRPr dirty="0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ectangle"/>
          <p:cNvSpPr/>
          <p:nvPr/>
        </p:nvSpPr>
        <p:spPr>
          <a:xfrm>
            <a:off x="-2" y="6563300"/>
            <a:ext cx="12192003" cy="300595"/>
          </a:xfrm>
          <a:prstGeom prst="rect">
            <a:avLst/>
          </a:prstGeom>
          <a:solidFill>
            <a:srgbClr val="F9973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 sz="1200"/>
            </a:pPr>
            <a:endParaRPr/>
          </a:p>
        </p:txBody>
      </p:sp>
      <p:pic>
        <p:nvPicPr>
          <p:cNvPr id="93" name="Picture 9" descr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143" y="136958"/>
            <a:ext cx="1144933" cy="465607"/>
          </a:xfrm>
          <a:prstGeom prst="rect">
            <a:avLst/>
          </a:prstGeom>
          <a:ln w="12700">
            <a:miter lim="400000"/>
          </a:ln>
        </p:spPr>
      </p:pic>
      <p:sp>
        <p:nvSpPr>
          <p:cNvPr id="9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  <p:pic>
        <p:nvPicPr>
          <p:cNvPr id="3" name="Elemento grafico 2">
            <a:extLst>
              <a:ext uri="{FF2B5EF4-FFF2-40B4-BE49-F238E27FC236}">
                <a16:creationId xmlns:a16="http://schemas.microsoft.com/office/drawing/2014/main" id="{70BD76BA-F439-21D0-7E6E-33A2AD84BD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11613" y="136958"/>
            <a:ext cx="2080198" cy="472274"/>
          </a:xfrm>
          <a:prstGeom prst="rect">
            <a:avLst/>
          </a:prstGeom>
        </p:spPr>
      </p:pic>
      <p:sp>
        <p:nvSpPr>
          <p:cNvPr id="4" name="MoodleMoot Italia 2022  - Urbino">
            <a:extLst>
              <a:ext uri="{FF2B5EF4-FFF2-40B4-BE49-F238E27FC236}">
                <a16:creationId xmlns:a16="http://schemas.microsoft.com/office/drawing/2014/main" id="{C9A46069-9FDE-1B7F-7E72-BD9A205D99C8}"/>
              </a:ext>
            </a:extLst>
          </p:cNvPr>
          <p:cNvSpPr txBox="1"/>
          <p:nvPr userDrawn="1"/>
        </p:nvSpPr>
        <p:spPr>
          <a:xfrm>
            <a:off x="4347850" y="6575101"/>
            <a:ext cx="3496298" cy="276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dirty="0"/>
              <a:t>MoodleMoot Italia 202</a:t>
            </a:r>
            <a:r>
              <a:rPr lang="it-IT" dirty="0"/>
              <a:t>5</a:t>
            </a:r>
            <a:r>
              <a:rPr dirty="0"/>
              <a:t> - </a:t>
            </a:r>
            <a:r>
              <a:rPr lang="it-IT" dirty="0"/>
              <a:t>Ferrara</a:t>
            </a:r>
            <a:endParaRPr dirty="0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 txBox="1">
            <a:spLocks noGrp="1"/>
          </p:cNvSpPr>
          <p:nvPr>
            <p:ph type="title"/>
          </p:nvPr>
        </p:nvSpPr>
        <p:spPr>
          <a:xfrm>
            <a:off x="839787" y="7239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10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1254125"/>
            <a:ext cx="6172202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egnaposto testo 3"/>
          <p:cNvSpPr>
            <a:spLocks noGrp="1"/>
          </p:cNvSpPr>
          <p:nvPr>
            <p:ph type="body" sz="quarter" idx="21"/>
          </p:nvPr>
        </p:nvSpPr>
        <p:spPr>
          <a:xfrm>
            <a:off x="839787" y="2324100"/>
            <a:ext cx="3932238" cy="3811588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04" name="Rectangle"/>
          <p:cNvSpPr/>
          <p:nvPr/>
        </p:nvSpPr>
        <p:spPr>
          <a:xfrm>
            <a:off x="-2" y="6563300"/>
            <a:ext cx="12192003" cy="300595"/>
          </a:xfrm>
          <a:prstGeom prst="rect">
            <a:avLst/>
          </a:prstGeom>
          <a:solidFill>
            <a:srgbClr val="F9973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 sz="1200"/>
            </a:pPr>
            <a:endParaRPr/>
          </a:p>
        </p:txBody>
      </p:sp>
      <p:pic>
        <p:nvPicPr>
          <p:cNvPr id="107" name="Picture 12" descr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143" y="136958"/>
            <a:ext cx="1144933" cy="465607"/>
          </a:xfrm>
          <a:prstGeom prst="rect">
            <a:avLst/>
          </a:prstGeom>
          <a:ln w="12700">
            <a:miter lim="400000"/>
          </a:ln>
        </p:spPr>
      </p:pic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  <p:pic>
        <p:nvPicPr>
          <p:cNvPr id="3" name="Elemento grafico 2">
            <a:extLst>
              <a:ext uri="{FF2B5EF4-FFF2-40B4-BE49-F238E27FC236}">
                <a16:creationId xmlns:a16="http://schemas.microsoft.com/office/drawing/2014/main" id="{66A0AE2B-E689-5867-D202-D6C456EF40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11613" y="136958"/>
            <a:ext cx="2080198" cy="472274"/>
          </a:xfrm>
          <a:prstGeom prst="rect">
            <a:avLst/>
          </a:prstGeom>
        </p:spPr>
      </p:pic>
      <p:sp>
        <p:nvSpPr>
          <p:cNvPr id="4" name="MoodleMoot Italia 2022  - Urbino">
            <a:extLst>
              <a:ext uri="{FF2B5EF4-FFF2-40B4-BE49-F238E27FC236}">
                <a16:creationId xmlns:a16="http://schemas.microsoft.com/office/drawing/2014/main" id="{51DECE2B-E754-CA82-13FC-08B2FF3190EB}"/>
              </a:ext>
            </a:extLst>
          </p:cNvPr>
          <p:cNvSpPr txBox="1"/>
          <p:nvPr userDrawn="1"/>
        </p:nvSpPr>
        <p:spPr>
          <a:xfrm>
            <a:off x="4347850" y="6575101"/>
            <a:ext cx="3496298" cy="276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dirty="0"/>
              <a:t>MoodleMoot Italia 202</a:t>
            </a:r>
            <a:r>
              <a:rPr lang="it-IT" dirty="0"/>
              <a:t>5</a:t>
            </a:r>
            <a:r>
              <a:rPr dirty="0"/>
              <a:t> - </a:t>
            </a:r>
            <a:r>
              <a:rPr lang="it-IT" dirty="0"/>
              <a:t>Ferrara</a:t>
            </a:r>
            <a:endParaRPr dirty="0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itle Text"/>
          <p:cNvSpPr txBox="1">
            <a:spLocks noGrp="1"/>
          </p:cNvSpPr>
          <p:nvPr>
            <p:ph type="title"/>
          </p:nvPr>
        </p:nvSpPr>
        <p:spPr>
          <a:xfrm>
            <a:off x="839787" y="695325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116" name="Segnaposto immagine 2"/>
          <p:cNvSpPr>
            <a:spLocks noGrp="1"/>
          </p:cNvSpPr>
          <p:nvPr>
            <p:ph type="pic" sz="half" idx="21"/>
          </p:nvPr>
        </p:nvSpPr>
        <p:spPr>
          <a:xfrm>
            <a:off x="5183187" y="1225550"/>
            <a:ext cx="6172202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295525"/>
            <a:ext cx="3932240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0">
              <a:buSzTx/>
              <a:buFontTx/>
              <a:buNone/>
              <a:defRPr sz="1600"/>
            </a:lvl2pPr>
            <a:lvl3pPr marL="0" indent="0">
              <a:buSzTx/>
              <a:buFontTx/>
              <a:buNone/>
              <a:defRPr sz="1600"/>
            </a:lvl3pPr>
            <a:lvl4pPr marL="0" indent="0">
              <a:buSzTx/>
              <a:buFontTx/>
              <a:buNone/>
              <a:defRPr sz="1600"/>
            </a:lvl4pPr>
            <a:lvl5pPr marL="0" indent="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8" name="Rectangle"/>
          <p:cNvSpPr/>
          <p:nvPr/>
        </p:nvSpPr>
        <p:spPr>
          <a:xfrm>
            <a:off x="-2" y="6563300"/>
            <a:ext cx="12192003" cy="300595"/>
          </a:xfrm>
          <a:prstGeom prst="rect">
            <a:avLst/>
          </a:prstGeom>
          <a:solidFill>
            <a:srgbClr val="F9973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 sz="1200"/>
            </a:pPr>
            <a:endParaRPr/>
          </a:p>
        </p:txBody>
      </p:sp>
      <p:pic>
        <p:nvPicPr>
          <p:cNvPr id="121" name="Picture 17" descr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143" y="136958"/>
            <a:ext cx="1144933" cy="465607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  <p:pic>
        <p:nvPicPr>
          <p:cNvPr id="3" name="Elemento grafico 2">
            <a:extLst>
              <a:ext uri="{FF2B5EF4-FFF2-40B4-BE49-F238E27FC236}">
                <a16:creationId xmlns:a16="http://schemas.microsoft.com/office/drawing/2014/main" id="{52B1C1C1-1A61-AF96-DF9D-D8C07EB0156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11613" y="136958"/>
            <a:ext cx="2080198" cy="472274"/>
          </a:xfrm>
          <a:prstGeom prst="rect">
            <a:avLst/>
          </a:prstGeom>
        </p:spPr>
      </p:pic>
      <p:sp>
        <p:nvSpPr>
          <p:cNvPr id="4" name="MoodleMoot Italia 2022  - Urbino">
            <a:extLst>
              <a:ext uri="{FF2B5EF4-FFF2-40B4-BE49-F238E27FC236}">
                <a16:creationId xmlns:a16="http://schemas.microsoft.com/office/drawing/2014/main" id="{B30115CC-D187-3620-E15A-6091D77087E1}"/>
              </a:ext>
            </a:extLst>
          </p:cNvPr>
          <p:cNvSpPr txBox="1"/>
          <p:nvPr userDrawn="1"/>
        </p:nvSpPr>
        <p:spPr>
          <a:xfrm>
            <a:off x="4347850" y="6575101"/>
            <a:ext cx="3496298" cy="276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dirty="0"/>
              <a:t>MoodleMoot Italia 202</a:t>
            </a:r>
            <a:r>
              <a:rPr lang="it-IT" dirty="0"/>
              <a:t>5</a:t>
            </a:r>
            <a:r>
              <a:rPr dirty="0"/>
              <a:t> - </a:t>
            </a:r>
            <a:r>
              <a:rPr lang="it-IT" dirty="0"/>
              <a:t>Ferrara</a:t>
            </a:r>
            <a:endParaRPr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"/>
          <p:cNvSpPr/>
          <p:nvPr/>
        </p:nvSpPr>
        <p:spPr>
          <a:xfrm>
            <a:off x="-2" y="6563300"/>
            <a:ext cx="12192003" cy="300595"/>
          </a:xfrm>
          <a:prstGeom prst="rect">
            <a:avLst/>
          </a:prstGeom>
          <a:solidFill>
            <a:srgbClr val="F9973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 sz="1200"/>
            </a:pPr>
            <a:endParaRPr/>
          </a:p>
        </p:txBody>
      </p:sp>
      <p:sp>
        <p:nvSpPr>
          <p:cNvPr id="3" name="MoodleMoot Italia 2022  - Urbino"/>
          <p:cNvSpPr txBox="1"/>
          <p:nvPr/>
        </p:nvSpPr>
        <p:spPr>
          <a:xfrm>
            <a:off x="4347850" y="6575101"/>
            <a:ext cx="3496298" cy="276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dirty="0"/>
              <a:t>MoodleMoot Italia 202</a:t>
            </a:r>
            <a:r>
              <a:rPr lang="it-IT" dirty="0"/>
              <a:t>5</a:t>
            </a:r>
            <a:r>
              <a:rPr dirty="0"/>
              <a:t> - </a:t>
            </a:r>
            <a:r>
              <a:rPr lang="it-IT" dirty="0"/>
              <a:t>Ferrara</a:t>
            </a:r>
            <a:endParaRPr dirty="0"/>
          </a:p>
        </p:txBody>
      </p:sp>
      <p:pic>
        <p:nvPicPr>
          <p:cNvPr id="4" name="Picture 12" descr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0143" y="136958"/>
            <a:ext cx="1144933" cy="465607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itle Text"/>
          <p:cNvSpPr txBox="1">
            <a:spLocks noGrp="1"/>
          </p:cNvSpPr>
          <p:nvPr>
            <p:ph type="title"/>
          </p:nvPr>
        </p:nvSpPr>
        <p:spPr>
          <a:xfrm>
            <a:off x="838200" y="672850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7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2133350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45682" y="6589445"/>
            <a:ext cx="258625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41A36417-C7D7-26C6-1EFB-9C2343B8EDCA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911613" y="136958"/>
            <a:ext cx="2080198" cy="47227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8" marR="0" indent="-3200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D5D95C3F-92D3-BC71-491A-0ECD6AF27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i="1" dirty="0" err="1"/>
              <a:t>ChaRLeS</a:t>
            </a:r>
            <a:r>
              <a:rPr lang="it-IT" dirty="0"/>
              <a:t>: evoluzione e stato dell’arte di uno strumento di comunicazione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96660C4-0F43-1438-A4E2-2ED9684A8479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it-IT" dirty="0"/>
              <a:t>Edoardo Bontà</a:t>
            </a:r>
          </a:p>
          <a:p>
            <a:r>
              <a:rPr lang="it-IT" dirty="0"/>
              <a:t>Università degli Studi di Urbino Carlo Bo</a:t>
            </a:r>
          </a:p>
          <a:p>
            <a:r>
              <a:rPr lang="it-IT" dirty="0"/>
              <a:t>edoardo.bonta@uniurb.it</a:t>
            </a:r>
          </a:p>
        </p:txBody>
      </p:sp>
    </p:spTree>
    <p:extLst>
      <p:ext uri="{BB962C8B-B14F-4D97-AF65-F5344CB8AC3E}">
        <p14:creationId xmlns:p14="http://schemas.microsoft.com/office/powerpoint/2010/main" val="417645217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C53AF02-0E74-83B6-4B54-83724A9AE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L’IA come partecipante in chat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D967846-2B65-C476-2498-92234C0C8B12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838200" y="2149475"/>
            <a:ext cx="10515600" cy="4351338"/>
          </a:xfrm>
        </p:spPr>
        <p:txBody>
          <a:bodyPr/>
          <a:lstStyle/>
          <a:p>
            <a:r>
              <a:rPr lang="it-IT" dirty="0"/>
              <a:t>Come </a:t>
            </a:r>
            <a:r>
              <a:rPr lang="it-IT" b="1" dirty="0"/>
              <a:t>docente</a:t>
            </a:r>
            <a:r>
              <a:rPr lang="it-IT" dirty="0"/>
              <a:t> o </a:t>
            </a:r>
            <a:r>
              <a:rPr lang="it-IT" b="1" dirty="0"/>
              <a:t>assistente virtuale</a:t>
            </a:r>
            <a:r>
              <a:rPr lang="it-IT" dirty="0"/>
              <a:t> di </a:t>
            </a:r>
            <a:r>
              <a:rPr lang="it-IT" i="1" dirty="0" err="1"/>
              <a:t>ChaRLeS</a:t>
            </a:r>
            <a:r>
              <a:rPr lang="it-IT" dirty="0"/>
              <a:t> per:</a:t>
            </a:r>
          </a:p>
          <a:p>
            <a:pPr lvl="1"/>
            <a:r>
              <a:rPr lang="it-IT" b="1" dirty="0"/>
              <a:t>rispondere a domande </a:t>
            </a:r>
            <a:r>
              <a:rPr lang="it-IT" dirty="0"/>
              <a:t>in modalità </a:t>
            </a:r>
            <a:r>
              <a:rPr lang="it-IT" b="1" dirty="0"/>
              <a:t>sincrona</a:t>
            </a:r>
            <a:r>
              <a:rPr lang="it-IT" dirty="0"/>
              <a:t> ed </a:t>
            </a:r>
            <a:r>
              <a:rPr lang="it-IT" b="1" dirty="0"/>
              <a:t>asincrona</a:t>
            </a:r>
            <a:r>
              <a:rPr lang="it-IT" dirty="0"/>
              <a:t>, attingendo alla base di conoscenza già accumulata;</a:t>
            </a:r>
          </a:p>
          <a:p>
            <a:pPr lvl="1"/>
            <a:r>
              <a:rPr lang="it-IT" dirty="0"/>
              <a:t>fungere da </a:t>
            </a:r>
            <a:r>
              <a:rPr lang="it-IT" b="1" dirty="0"/>
              <a:t>moderatore sincrono</a:t>
            </a:r>
            <a:r>
              <a:rPr lang="it-IT" dirty="0"/>
              <a:t> tra partecipanti umani.</a:t>
            </a:r>
          </a:p>
          <a:p>
            <a:pPr>
              <a:spcBef>
                <a:spcPts val="1800"/>
              </a:spcBef>
            </a:pPr>
            <a:r>
              <a:rPr lang="it-IT" sz="2700" dirty="0"/>
              <a:t>Ma anche come </a:t>
            </a:r>
            <a:r>
              <a:rPr lang="it-IT" sz="2700" b="1" dirty="0"/>
              <a:t>studente</a:t>
            </a:r>
            <a:r>
              <a:rPr lang="it-IT" sz="2700" dirty="0"/>
              <a:t>, senza rivelare la propria identità digitale per:</a:t>
            </a:r>
          </a:p>
          <a:p>
            <a:pPr lvl="1"/>
            <a:r>
              <a:rPr lang="it-IT" sz="2700" dirty="0"/>
              <a:t>esprimenti  cognitivi, come il </a:t>
            </a:r>
            <a:r>
              <a:rPr lang="it-IT" sz="2700" b="1" dirty="0"/>
              <a:t>test di Turing</a:t>
            </a:r>
            <a:r>
              <a:rPr lang="it-IT" sz="2700" dirty="0"/>
              <a:t>, con oltre due partecipanti;</a:t>
            </a:r>
          </a:p>
          <a:p>
            <a:pPr lvl="1"/>
            <a:r>
              <a:rPr lang="it-IT" sz="2700" dirty="0"/>
              <a:t>giochi didattici in stile </a:t>
            </a:r>
            <a:r>
              <a:rPr lang="it-IT" sz="2700" b="1" i="1" dirty="0" err="1"/>
              <a:t>Among</a:t>
            </a:r>
            <a:r>
              <a:rPr lang="it-IT" sz="2700" b="1" i="1" dirty="0"/>
              <a:t> </a:t>
            </a:r>
            <a:r>
              <a:rPr lang="it-IT" sz="2700" b="1" i="1" dirty="0" err="1"/>
              <a:t>Us</a:t>
            </a:r>
            <a:r>
              <a:rPr lang="it-IT" sz="2700" i="1" dirty="0"/>
              <a:t>.  </a:t>
            </a:r>
            <a:endParaRPr lang="it-IT" sz="2700" dirty="0"/>
          </a:p>
        </p:txBody>
      </p:sp>
      <p:pic>
        <p:nvPicPr>
          <p:cNvPr id="5" name="Immagine 4" descr="Immagine che contiene Animazione, Cartoni animati, cartone animato, clipart&#10;&#10;Il contenuto generato dall'IA potrebbe non essere corretto.">
            <a:extLst>
              <a:ext uri="{FF2B5EF4-FFF2-40B4-BE49-F238E27FC236}">
                <a16:creationId xmlns:a16="http://schemas.microsoft.com/office/drawing/2014/main" id="{EB002C64-9D34-8C36-2115-0A5A91DF6C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7310" y="5195495"/>
            <a:ext cx="2681265" cy="130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61774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04E1C43-82C2-42D5-7DDE-B567DD3AC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Conclusioni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5D20A86-E3AB-D9B9-E78E-E0B8CBF4D552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838199" y="2149475"/>
            <a:ext cx="10515599" cy="4351338"/>
          </a:xfrm>
        </p:spPr>
        <p:txBody>
          <a:bodyPr/>
          <a:lstStyle/>
          <a:p>
            <a:r>
              <a:rPr lang="it-IT" i="1" dirty="0" err="1"/>
              <a:t>ChaRLeS</a:t>
            </a:r>
            <a:r>
              <a:rPr lang="it-IT" dirty="0"/>
              <a:t> può essere impiegato per interazioni «</a:t>
            </a:r>
            <a:r>
              <a:rPr lang="it-IT" b="1" dirty="0"/>
              <a:t>debolmente sincrone</a:t>
            </a:r>
            <a:r>
              <a:rPr lang="it-IT" dirty="0"/>
              <a:t>» collocandosi tra forum e chat, ottimizzando la persistenza dei messaggi.</a:t>
            </a:r>
          </a:p>
          <a:p>
            <a:pPr>
              <a:spcBef>
                <a:spcPts val="3000"/>
              </a:spcBef>
            </a:pPr>
            <a:r>
              <a:rPr lang="it-IT" dirty="0"/>
              <a:t>Il modello comunicativo e l’architettura di </a:t>
            </a:r>
            <a:r>
              <a:rPr lang="it-IT" i="1" dirty="0" err="1"/>
              <a:t>ChaRLeS</a:t>
            </a:r>
            <a:r>
              <a:rPr lang="it-IT" dirty="0"/>
              <a:t> lo rendono un potenziale </a:t>
            </a:r>
            <a:r>
              <a:rPr lang="it-IT" b="1" dirty="0"/>
              <a:t>sistema di trasporto in </a:t>
            </a:r>
            <a:r>
              <a:rPr lang="it-IT" b="1" dirty="0" err="1"/>
              <a:t>backend</a:t>
            </a:r>
            <a:r>
              <a:rPr lang="it-IT" dirty="0"/>
              <a:t> per lo smistamento e lo </a:t>
            </a:r>
            <a:r>
              <a:rPr lang="it-IT" b="1" dirty="0"/>
              <a:t>streaming</a:t>
            </a:r>
            <a:r>
              <a:rPr lang="it-IT" dirty="0"/>
              <a:t> tra partecipanti remoti, anche integrato con strumenti più evoluti.</a:t>
            </a:r>
          </a:p>
          <a:p>
            <a:pPr marL="0" indent="0" algn="ctr">
              <a:spcBef>
                <a:spcPts val="1800"/>
              </a:spcBef>
              <a:buNone/>
            </a:pPr>
            <a:r>
              <a:rPr lang="it-IT" sz="3200" dirty="0"/>
              <a:t>Grazie per la cortese attenzione!</a:t>
            </a:r>
          </a:p>
        </p:txBody>
      </p:sp>
    </p:spTree>
    <p:extLst>
      <p:ext uri="{BB962C8B-B14F-4D97-AF65-F5344CB8AC3E}">
        <p14:creationId xmlns:p14="http://schemas.microsoft.com/office/powerpoint/2010/main" val="390599956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56B6CEF4-D220-83BA-1B0A-497F88D20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nascita di </a:t>
            </a:r>
            <a:r>
              <a:rPr lang="it-IT" i="1" dirty="0" err="1"/>
              <a:t>ChaRLeS</a:t>
            </a:r>
            <a:endParaRPr lang="it-IT" i="1" dirty="0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3247A9F-DF8D-9F87-A9A4-03F9982F5966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838199" y="2149475"/>
            <a:ext cx="1051559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b="1" i="1" dirty="0" err="1"/>
              <a:t>ChaRLeS</a:t>
            </a:r>
            <a:r>
              <a:rPr lang="it-IT" dirty="0"/>
              <a:t>, ovvero </a:t>
            </a:r>
            <a:r>
              <a:rPr lang="it-IT" b="1" i="1" dirty="0"/>
              <a:t>Cha</a:t>
            </a:r>
            <a:r>
              <a:rPr lang="it-IT" i="1" dirty="0"/>
              <a:t>t </a:t>
            </a:r>
            <a:r>
              <a:rPr lang="it-IT" b="1" i="1" dirty="0"/>
              <a:t>R</a:t>
            </a:r>
            <a:r>
              <a:rPr lang="it-IT" i="1" dirty="0"/>
              <a:t>oom </a:t>
            </a:r>
            <a:r>
              <a:rPr lang="it-IT" b="1" i="1" dirty="0"/>
              <a:t>Le</a:t>
            </a:r>
            <a:r>
              <a:rPr lang="it-IT" i="1" dirty="0"/>
              <a:t>arning </a:t>
            </a:r>
            <a:r>
              <a:rPr lang="it-IT" b="1" i="1" dirty="0"/>
              <a:t>S</a:t>
            </a:r>
            <a:r>
              <a:rPr lang="it-IT" i="1" dirty="0"/>
              <a:t>ystem</a:t>
            </a:r>
            <a:r>
              <a:rPr lang="it-IT" dirty="0"/>
              <a:t>, è una applicazione </a:t>
            </a:r>
            <a:r>
              <a:rPr lang="it-IT" b="1" dirty="0"/>
              <a:t>web </a:t>
            </a:r>
            <a:br>
              <a:rPr lang="it-IT" b="1" dirty="0"/>
            </a:br>
            <a:r>
              <a:rPr lang="it-IT" b="1" i="1" dirty="0"/>
              <a:t>real-time</a:t>
            </a:r>
            <a:r>
              <a:rPr lang="it-IT" b="1" dirty="0"/>
              <a:t> </a:t>
            </a:r>
            <a:r>
              <a:rPr lang="it-IT" dirty="0"/>
              <a:t>di </a:t>
            </a:r>
            <a:r>
              <a:rPr lang="it-IT" b="1" dirty="0"/>
              <a:t>chat testuale </a:t>
            </a:r>
            <a:r>
              <a:rPr lang="it-IT" dirty="0"/>
              <a:t>che ricrea virtualmente un’aula di lezione.</a:t>
            </a:r>
          </a:p>
          <a:p>
            <a:r>
              <a:rPr lang="it-IT" dirty="0"/>
              <a:t>L'ideazione e realizzazione </a:t>
            </a:r>
            <a:r>
              <a:rPr lang="it-IT" sz="2400" dirty="0"/>
              <a:t>(2015-2016)</a:t>
            </a:r>
            <a:r>
              <a:rPr lang="it-IT" dirty="0"/>
              <a:t> derivarono dalla volontà di creare una </a:t>
            </a:r>
            <a:r>
              <a:rPr lang="it-IT" b="1" dirty="0"/>
              <a:t>alternativa</a:t>
            </a:r>
            <a:r>
              <a:rPr lang="it-IT" dirty="0"/>
              <a:t> più solida </a:t>
            </a:r>
            <a:r>
              <a:rPr lang="it-IT" b="1" dirty="0"/>
              <a:t>alla chat nativa </a:t>
            </a:r>
            <a:r>
              <a:rPr lang="it-IT" dirty="0"/>
              <a:t>di </a:t>
            </a:r>
            <a:r>
              <a:rPr lang="it-IT" dirty="0" err="1"/>
              <a:t>Moodle</a:t>
            </a:r>
            <a:r>
              <a:rPr lang="it-IT" dirty="0"/>
              <a:t>.</a:t>
            </a:r>
          </a:p>
          <a:p>
            <a:pPr lvl="1"/>
            <a:r>
              <a:rPr lang="it-IT" sz="2400" dirty="0"/>
              <a:t>… il plugin ufficiale di attività </a:t>
            </a:r>
            <a:r>
              <a:rPr lang="it-IT" sz="2400" i="1" dirty="0"/>
              <a:t>Chat</a:t>
            </a:r>
            <a:r>
              <a:rPr lang="it-IT" sz="2400" dirty="0"/>
              <a:t> di </a:t>
            </a:r>
            <a:r>
              <a:rPr lang="it-IT" sz="2400" dirty="0" err="1"/>
              <a:t>Moodle</a:t>
            </a:r>
            <a:r>
              <a:rPr lang="it-IT" sz="2400" dirty="0"/>
              <a:t>, già poco usabile allora, è stato poi deprecato </a:t>
            </a:r>
            <a:r>
              <a:rPr lang="it-IT" sz="2200" dirty="0"/>
              <a:t>(da ver.4.4)</a:t>
            </a:r>
            <a:r>
              <a:rPr lang="it-IT" sz="2400" dirty="0"/>
              <a:t> e rimosso definitivamente dall’insieme dei plugin distribuiti con la piattaforma </a:t>
            </a:r>
            <a:r>
              <a:rPr lang="it-IT" sz="2200" dirty="0"/>
              <a:t>(da ver.4.6 rilasciata a dicembre 2024)</a:t>
            </a:r>
            <a:r>
              <a:rPr lang="it-IT" sz="2400" dirty="0"/>
              <a:t>.</a:t>
            </a:r>
          </a:p>
          <a:p>
            <a:r>
              <a:rPr lang="it-IT" dirty="0"/>
              <a:t>L’obiettivo era quello di creare uno strumento leggero ma efficace, basato su </a:t>
            </a:r>
            <a:r>
              <a:rPr lang="it-IT" b="1" dirty="0"/>
              <a:t>tecnologie moderne</a:t>
            </a:r>
            <a:r>
              <a:rPr lang="it-IT" dirty="0"/>
              <a:t> </a:t>
            </a:r>
            <a:r>
              <a:rPr lang="it-IT" sz="2000" dirty="0"/>
              <a:t>(HTML5, </a:t>
            </a:r>
            <a:r>
              <a:rPr lang="it-IT" sz="2000" i="1" dirty="0" err="1"/>
              <a:t>WebSocket</a:t>
            </a:r>
            <a:r>
              <a:rPr lang="it-IT" sz="2000" dirty="0"/>
              <a:t>, …)</a:t>
            </a:r>
            <a:r>
              <a:rPr lang="it-IT" dirty="0"/>
              <a:t> e usando un </a:t>
            </a:r>
            <a:r>
              <a:rPr lang="it-IT" b="1" dirty="0"/>
              <a:t>modello di comunicazione multicanale</a:t>
            </a:r>
            <a:r>
              <a:rPr lang="it-IT" dirty="0"/>
              <a:t>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8555345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EC9BF3-B477-1EA8-D3EC-B429DBC99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Peculiarità di </a:t>
            </a:r>
            <a:r>
              <a:rPr lang="it-IT" i="1" dirty="0" err="1"/>
              <a:t>ChaRLeS</a:t>
            </a:r>
            <a:endParaRPr lang="it-IT" i="1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D2CBA68-A800-DBF4-5185-E2B83F9AB38F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838199" y="2149475"/>
            <a:ext cx="10515599" cy="4351338"/>
          </a:xfrm>
        </p:spPr>
        <p:txBody>
          <a:bodyPr/>
          <a:lstStyle/>
          <a:p>
            <a:r>
              <a:rPr lang="it-IT" dirty="0"/>
              <a:t>Provider basato su </a:t>
            </a:r>
            <a:r>
              <a:rPr lang="it-IT" b="1" dirty="0"/>
              <a:t>standard LTI</a:t>
            </a:r>
            <a:r>
              <a:rPr lang="it-IT" dirty="0"/>
              <a:t>, </a:t>
            </a:r>
            <a:r>
              <a:rPr lang="it-IT" i="1" dirty="0"/>
              <a:t>Learning Tool </a:t>
            </a:r>
            <a:r>
              <a:rPr lang="it-IT" i="1" dirty="0" err="1"/>
              <a:t>Interoperability</a:t>
            </a:r>
            <a:r>
              <a:rPr lang="it-IT" dirty="0"/>
              <a:t>, per compatibilità con </a:t>
            </a:r>
            <a:r>
              <a:rPr lang="it-IT" dirty="0" err="1"/>
              <a:t>Moodle</a:t>
            </a:r>
            <a:r>
              <a:rPr lang="it-IT" dirty="0"/>
              <a:t> e altri consumer.</a:t>
            </a:r>
          </a:p>
          <a:p>
            <a:pPr>
              <a:spcBef>
                <a:spcPts val="1800"/>
              </a:spcBef>
            </a:pPr>
            <a:r>
              <a:rPr lang="it-IT" dirty="0"/>
              <a:t>Caratteristiche distintive fra le chat testuali:</a:t>
            </a:r>
          </a:p>
          <a:p>
            <a:pPr lvl="1"/>
            <a:r>
              <a:rPr lang="it-IT" dirty="0"/>
              <a:t>gestione della comunicazione a </a:t>
            </a:r>
            <a:r>
              <a:rPr lang="it-IT" b="1" dirty="0"/>
              <a:t>più canali</a:t>
            </a:r>
            <a:r>
              <a:rPr lang="it-IT" dirty="0"/>
              <a:t>;</a:t>
            </a:r>
          </a:p>
          <a:p>
            <a:pPr lvl="1"/>
            <a:r>
              <a:rPr lang="it-IT" b="1" dirty="0"/>
              <a:t>selezione</a:t>
            </a:r>
            <a:r>
              <a:rPr lang="it-IT" dirty="0"/>
              <a:t>, per ordine di </a:t>
            </a:r>
            <a:r>
              <a:rPr lang="it-IT" b="1" dirty="0"/>
              <a:t>coerenza</a:t>
            </a:r>
            <a:r>
              <a:rPr lang="it-IT" dirty="0"/>
              <a:t>, degli interventi dei partecipanti e </a:t>
            </a:r>
            <a:r>
              <a:rPr lang="it-IT" b="1" dirty="0"/>
              <a:t>pubblicazione sul canale principale</a:t>
            </a:r>
            <a:r>
              <a:rPr lang="it-IT" dirty="0"/>
              <a:t> (lezione);</a:t>
            </a:r>
          </a:p>
          <a:p>
            <a:pPr lvl="1"/>
            <a:r>
              <a:rPr lang="it-IT" dirty="0"/>
              <a:t>produzione, in tempo reale, di un </a:t>
            </a:r>
            <a:r>
              <a:rPr lang="it-IT" b="1" dirty="0"/>
              <a:t>documento testuale ben strutturato </a:t>
            </a:r>
            <a:r>
              <a:rPr lang="it-IT" dirty="0"/>
              <a:t>(traccia o </a:t>
            </a:r>
            <a:r>
              <a:rPr lang="it-IT" i="1" dirty="0" err="1"/>
              <a:t>chatlog</a:t>
            </a:r>
            <a:r>
              <a:rPr lang="it-IT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778543844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>
            <a:extLst>
              <a:ext uri="{FF2B5EF4-FFF2-40B4-BE49-F238E27FC236}">
                <a16:creationId xmlns:a16="http://schemas.microsoft.com/office/drawing/2014/main" id="{F288F55E-FD77-7C25-0A55-D8A93DFF0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modello di comunicazione multicanale</a:t>
            </a:r>
          </a:p>
        </p:txBody>
      </p:sp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77DF5F00-C92C-78FE-BF68-9EECCA87C365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838200" y="1875454"/>
            <a:ext cx="5181600" cy="4625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Canali e ruoli</a:t>
            </a:r>
          </a:p>
          <a:p>
            <a:r>
              <a:rPr lang="it-IT" b="1" i="1" dirty="0" err="1"/>
              <a:t>Lecture</a:t>
            </a:r>
            <a:r>
              <a:rPr lang="it-IT" dirty="0"/>
              <a:t>: 	docente,	</a:t>
            </a:r>
            <a:r>
              <a:rPr lang="it-IT" sz="2000" dirty="0"/>
              <a:t>[</a:t>
            </a:r>
            <a:r>
              <a:rPr lang="it-IT" sz="2000" dirty="0">
                <a:solidFill>
                  <a:srgbClr val="C00000"/>
                </a:solidFill>
              </a:rPr>
              <a:t>●</a:t>
            </a:r>
            <a:r>
              <a:rPr lang="it-IT" sz="2000" dirty="0"/>
              <a:t> </a:t>
            </a:r>
            <a:r>
              <a:rPr lang="it-IT" sz="2000" dirty="0" err="1"/>
              <a:t>recorded</a:t>
            </a:r>
            <a:r>
              <a:rPr lang="it-IT" sz="2000" dirty="0"/>
              <a:t>]</a:t>
            </a:r>
            <a:br>
              <a:rPr lang="it-IT" sz="2000" dirty="0"/>
            </a:br>
            <a:r>
              <a:rPr lang="it-IT" sz="2400" dirty="0"/>
              <a:t>contenuto principale della lezione.</a:t>
            </a:r>
          </a:p>
          <a:p>
            <a:r>
              <a:rPr lang="it-IT" b="1" i="1" dirty="0" err="1"/>
              <a:t>Question</a:t>
            </a:r>
            <a:r>
              <a:rPr lang="it-IT" dirty="0"/>
              <a:t>: 	studente, 	</a:t>
            </a:r>
            <a:r>
              <a:rPr lang="it-IT" sz="2000" dirty="0"/>
              <a:t>[</a:t>
            </a:r>
            <a:r>
              <a:rPr lang="it-IT" sz="2000" dirty="0">
                <a:solidFill>
                  <a:srgbClr val="C00000"/>
                </a:solidFill>
              </a:rPr>
              <a:t>●</a:t>
            </a:r>
            <a:r>
              <a:rPr lang="it-IT" sz="2000" dirty="0"/>
              <a:t> </a:t>
            </a:r>
            <a:r>
              <a:rPr lang="it-IT" sz="2000" dirty="0" err="1"/>
              <a:t>recorded</a:t>
            </a:r>
            <a:r>
              <a:rPr lang="it-IT" sz="2000" dirty="0"/>
              <a:t>]</a:t>
            </a:r>
            <a:r>
              <a:rPr lang="it-IT" dirty="0"/>
              <a:t> </a:t>
            </a:r>
            <a:r>
              <a:rPr lang="it-IT" sz="2400" dirty="0"/>
              <a:t>domande e interventi, approvati e pubblicati dal docente.</a:t>
            </a:r>
          </a:p>
          <a:p>
            <a:r>
              <a:rPr lang="it-IT" b="1" i="1" dirty="0"/>
              <a:t>Service</a:t>
            </a:r>
            <a:r>
              <a:rPr lang="it-IT" dirty="0"/>
              <a:t>: 	chiunque,</a:t>
            </a:r>
            <a:br>
              <a:rPr lang="it-IT" dirty="0"/>
            </a:br>
            <a:r>
              <a:rPr lang="it-IT" sz="2400" dirty="0"/>
              <a:t>per comunicazioni non inerenti la lezione.</a:t>
            </a:r>
          </a:p>
          <a:p>
            <a:r>
              <a:rPr lang="it-IT" b="1" i="1" dirty="0"/>
              <a:t>Private</a:t>
            </a:r>
            <a:r>
              <a:rPr lang="it-IT" dirty="0"/>
              <a:t>: 	chiunque,</a:t>
            </a:r>
            <a:br>
              <a:rPr lang="it-IT" dirty="0"/>
            </a:br>
            <a:r>
              <a:rPr lang="it-IT" sz="2400" dirty="0"/>
              <a:t>verso una o più persone selezionate.</a:t>
            </a:r>
          </a:p>
          <a:p>
            <a:endParaRPr lang="it-IT" dirty="0"/>
          </a:p>
        </p:txBody>
      </p:sp>
      <p:pic>
        <p:nvPicPr>
          <p:cNvPr id="13" name="Immagine 12" descr="Immagine che contiene disegno, schizzo, illustrazione&#10;&#10;Il contenuto generato dall'IA potrebbe non essere corretto.">
            <a:extLst>
              <a:ext uri="{FF2B5EF4-FFF2-40B4-BE49-F238E27FC236}">
                <a16:creationId xmlns:a16="http://schemas.microsoft.com/office/drawing/2014/main" id="{FF0A59CA-F1D8-2D4B-C3F8-524E239BBC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2373416"/>
            <a:ext cx="5387380" cy="3635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47310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FC52A99-FB46-11D6-6AE2-711EE98BE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documento prodotto </a:t>
            </a:r>
            <a:r>
              <a:rPr lang="it-IT" sz="3600" dirty="0"/>
              <a:t>… filtrato e «distillato»</a:t>
            </a:r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ED82376-25C4-278F-B5AA-2A30D15A22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984" y="2177333"/>
            <a:ext cx="5146616" cy="3019818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BBCCF30C-5084-ACA3-D85D-4E108740D2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4783" y="2177333"/>
            <a:ext cx="2561134" cy="4161842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0A6993AC-6BE7-57D3-6470-B08BC094566D}"/>
              </a:ext>
            </a:extLst>
          </p:cNvPr>
          <p:cNvSpPr txBox="1"/>
          <p:nvPr/>
        </p:nvSpPr>
        <p:spPr>
          <a:xfrm>
            <a:off x="8376432" y="2180633"/>
            <a:ext cx="3277504" cy="403186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/>
            <a:r>
              <a:rPr lang="en-US" sz="2000" b="1" dirty="0"/>
              <a:t>Chatlog</a:t>
            </a:r>
          </a:p>
          <a:p>
            <a:endParaRPr lang="en-US" sz="1400" b="1" dirty="0"/>
          </a:p>
          <a:p>
            <a:r>
              <a:rPr lang="en-US" sz="1400" b="1" dirty="0"/>
              <a:t>Programming Languages - 10 CFU</a:t>
            </a:r>
          </a:p>
          <a:p>
            <a:r>
              <a:rPr lang="en-US" sz="1400" b="1" dirty="0"/>
              <a:t>Last session start time: 01/09/2025 09:15:00 [server local time]</a:t>
            </a:r>
          </a:p>
          <a:p>
            <a:endParaRPr lang="en-US" sz="1400" dirty="0"/>
          </a:p>
          <a:p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&lt;</a:t>
            </a:r>
            <a:r>
              <a:rPr lang="en-US" sz="1400" b="1" i="1" dirty="0">
                <a:solidFill>
                  <a:schemeClr val="accent1">
                    <a:lumMod val="75000"/>
                  </a:schemeClr>
                </a:solidFill>
              </a:rPr>
              <a:t>Question from 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Steve Smith&gt;</a:t>
            </a:r>
          </a:p>
          <a:p>
            <a:r>
              <a:rPr lang="en-US" sz="1400" dirty="0">
                <a:solidFill>
                  <a:srgbClr val="002060"/>
                </a:solidFill>
              </a:rPr>
              <a:t>What does OOP mean?</a:t>
            </a:r>
          </a:p>
          <a:p>
            <a:r>
              <a:rPr lang="en-US" sz="1400" b="1" dirty="0"/>
              <a:t>&lt;John Doe&gt;</a:t>
            </a:r>
          </a:p>
          <a:p>
            <a:r>
              <a:rPr lang="en-US" sz="1400" dirty="0"/>
              <a:t>It stands for "Object-Oriented Programming"</a:t>
            </a:r>
          </a:p>
          <a:p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&lt;</a:t>
            </a:r>
            <a:r>
              <a:rPr lang="en-US" sz="1400" b="1" i="1" dirty="0">
                <a:solidFill>
                  <a:schemeClr val="accent1">
                    <a:lumMod val="75000"/>
                  </a:schemeClr>
                </a:solidFill>
              </a:rPr>
              <a:t>Question from 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Steve Smith&gt;</a:t>
            </a:r>
          </a:p>
          <a:p>
            <a:r>
              <a:rPr lang="en-US" sz="1400" dirty="0">
                <a:solidFill>
                  <a:srgbClr val="002060"/>
                </a:solidFill>
              </a:rPr>
              <a:t>Two terms that I often hear are "business logic" and "presentation logic"</a:t>
            </a:r>
          </a:p>
          <a:p>
            <a:r>
              <a:rPr lang="en-US" sz="1400" b="1" dirty="0"/>
              <a:t>&lt;John Doe&gt;</a:t>
            </a:r>
          </a:p>
          <a:p>
            <a:r>
              <a:rPr lang="en-US" sz="1400" dirty="0"/>
              <a:t>Business logic is the domain logic, that's the part of a program encoding the real-world</a:t>
            </a:r>
          </a:p>
          <a:p>
            <a:r>
              <a:rPr lang="en-US" sz="1400" dirty="0"/>
              <a:t>business rules.</a:t>
            </a:r>
            <a:endParaRPr kumimoji="0" lang="it-IT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D13A9CA-03D9-FB01-F4F5-E9E22626529C}"/>
              </a:ext>
            </a:extLst>
          </p:cNvPr>
          <p:cNvSpPr txBox="1"/>
          <p:nvPr/>
        </p:nvSpPr>
        <p:spPr>
          <a:xfrm>
            <a:off x="436984" y="5197151"/>
            <a:ext cx="2561134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John </a:t>
            </a:r>
            <a:r>
              <a:rPr kumimoji="0" lang="it-IT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Doe</a:t>
            </a:r>
            <a:r>
              <a:rPr kumimoji="0" lang="it-IT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, docente, da PC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A24D5CA-F933-0425-1432-4A4E73628C02}"/>
              </a:ext>
            </a:extLst>
          </p:cNvPr>
          <p:cNvSpPr txBox="1"/>
          <p:nvPr/>
        </p:nvSpPr>
        <p:spPr>
          <a:xfrm>
            <a:off x="3480318" y="5692848"/>
            <a:ext cx="2214465" cy="646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Steve Smith, studente, da smartphone</a:t>
            </a:r>
          </a:p>
        </p:txBody>
      </p:sp>
    </p:spTree>
    <p:extLst>
      <p:ext uri="{BB962C8B-B14F-4D97-AF65-F5344CB8AC3E}">
        <p14:creationId xmlns:p14="http://schemas.microsoft.com/office/powerpoint/2010/main" val="47185094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DB49224-CC0C-C448-1617-D3B15A2AD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Vantaggi </a:t>
            </a:r>
            <a:r>
              <a:rPr lang="it-IT"/>
              <a:t>aggiuntivi della </a:t>
            </a:r>
            <a:r>
              <a:rPr lang="it-IT" dirty="0"/>
              <a:t>chat testuale 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431EEBC-F50C-A10E-1513-9051166702AB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838199" y="1995876"/>
            <a:ext cx="10515599" cy="459153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700" dirty="0"/>
              <a:t>Grazie al </a:t>
            </a:r>
            <a:r>
              <a:rPr lang="it-IT" sz="2700" b="1" dirty="0"/>
              <a:t>focus sul testo </a:t>
            </a:r>
            <a:r>
              <a:rPr lang="it-IT" sz="2700" dirty="0"/>
              <a:t>e sul </a:t>
            </a:r>
            <a:r>
              <a:rPr lang="it-IT" sz="2700" b="1" dirty="0"/>
              <a:t>log strutturato</a:t>
            </a:r>
            <a:r>
              <a:rPr lang="it-IT" sz="2700" dirty="0"/>
              <a:t>, </a:t>
            </a:r>
            <a:r>
              <a:rPr lang="it-IT" sz="2700" i="1" dirty="0" err="1"/>
              <a:t>ChaRLeS</a:t>
            </a:r>
            <a:r>
              <a:rPr lang="it-IT" sz="2700" dirty="0"/>
              <a:t> offre diversi punti di forza rispetto alle soluzioni di videoconferenza:</a:t>
            </a:r>
          </a:p>
          <a:p>
            <a:r>
              <a:rPr lang="it-IT" sz="2700" b="1" dirty="0"/>
              <a:t>Basso utilizzo di banda: </a:t>
            </a:r>
            <a:r>
              <a:rPr lang="it-IT" sz="2700" dirty="0"/>
              <a:t>il testo riduce drasticamente la larghezza di banda necessaria, rendendo </a:t>
            </a:r>
            <a:r>
              <a:rPr lang="it-IT" sz="2700" i="1" dirty="0" err="1"/>
              <a:t>ChaRLeS</a:t>
            </a:r>
            <a:r>
              <a:rPr lang="it-IT" sz="2700" dirty="0"/>
              <a:t> utilizzabile anche su reti lente o  congestionate.</a:t>
            </a:r>
          </a:p>
          <a:p>
            <a:r>
              <a:rPr lang="it-IT" sz="2700" b="1" dirty="0"/>
              <a:t>Archiviazione e consultazione semplice:</a:t>
            </a:r>
            <a:r>
              <a:rPr lang="it-IT" sz="2700" dirty="0"/>
              <a:t> i testi delle sessioni sincrone sono prodotti ed archiviati in tempo reale in formato HTML e facilmente reperibili dalla piattaforma LMS.</a:t>
            </a:r>
          </a:p>
          <a:p>
            <a:r>
              <a:rPr lang="it-IT" sz="2700" b="1" dirty="0"/>
              <a:t>Accessibilità:</a:t>
            </a:r>
            <a:r>
              <a:rPr lang="it-IT" sz="2700" dirty="0"/>
              <a:t> </a:t>
            </a:r>
            <a:r>
              <a:rPr lang="it-IT" sz="2700" i="1" dirty="0" err="1"/>
              <a:t>ChaRLeS</a:t>
            </a:r>
            <a:r>
              <a:rPr lang="it-IT" sz="2700" dirty="0"/>
              <a:t> si interfaccia in modo trasparente con la maggior parte dei dispositivi di input/output (es. </a:t>
            </a:r>
            <a:r>
              <a:rPr lang="it-IT" sz="2700" i="1" dirty="0"/>
              <a:t>screen reader</a:t>
            </a:r>
            <a:r>
              <a:rPr lang="it-IT" sz="2700" dirty="0"/>
              <a:t>, </a:t>
            </a:r>
            <a:r>
              <a:rPr lang="it-IT" sz="2700" i="1" dirty="0"/>
              <a:t>input vocale</a:t>
            </a:r>
            <a:r>
              <a:rPr lang="it-IT" sz="2700" dirty="0"/>
              <a:t>), garantendo una buona accessibilità.</a:t>
            </a:r>
          </a:p>
        </p:txBody>
      </p:sp>
    </p:spTree>
    <p:extLst>
      <p:ext uri="{BB962C8B-B14F-4D97-AF65-F5344CB8AC3E}">
        <p14:creationId xmlns:p14="http://schemas.microsoft.com/office/powerpoint/2010/main" val="3495452468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4F0429E-9DE3-48A6-9E70-52BFEC530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Architettura ed evoluzione tecnologica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BA92B99-6073-B338-DDE4-01AE5C02EBC9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06490" y="2014538"/>
            <a:ext cx="5489510" cy="4351338"/>
          </a:xfrm>
        </p:spPr>
        <p:txBody>
          <a:bodyPr>
            <a:normAutofit/>
          </a:bodyPr>
          <a:lstStyle/>
          <a:p>
            <a:r>
              <a:rPr lang="it-IT" b="1" dirty="0"/>
              <a:t>Architettura</a:t>
            </a:r>
            <a:r>
              <a:rPr lang="it-IT" dirty="0"/>
              <a:t>: </a:t>
            </a:r>
            <a:r>
              <a:rPr lang="en-US" sz="2100" i="1" noProof="0" dirty="0"/>
              <a:t>modular monolith</a:t>
            </a:r>
            <a:r>
              <a:rPr lang="it-IT" sz="2100" dirty="0"/>
              <a:t>, real-time web </a:t>
            </a:r>
            <a:r>
              <a:rPr lang="it-IT" sz="2000" dirty="0"/>
              <a:t>API</a:t>
            </a:r>
            <a:r>
              <a:rPr lang="it-IT" sz="2100" dirty="0"/>
              <a:t>, comunicazione bidirezionale </a:t>
            </a:r>
            <a:r>
              <a:rPr lang="it-IT" sz="2000" dirty="0"/>
              <a:t>HTTPS</a:t>
            </a:r>
            <a:r>
              <a:rPr lang="it-IT" sz="2100" dirty="0"/>
              <a:t>.</a:t>
            </a:r>
            <a:br>
              <a:rPr lang="it-IT" sz="2100" dirty="0"/>
            </a:br>
            <a:r>
              <a:rPr lang="it-IT" sz="2000" b="1" dirty="0"/>
              <a:t>Evoluzione</a:t>
            </a:r>
            <a:r>
              <a:rPr lang="it-IT" sz="2000" dirty="0"/>
              <a:t>: </a:t>
            </a:r>
            <a:r>
              <a:rPr lang="it-IT" sz="2000" dirty="0">
                <a:solidFill>
                  <a:srgbClr val="C00000"/>
                </a:solidFill>
              </a:rPr>
              <a:t>non scalabile </a:t>
            </a:r>
            <a:r>
              <a:rPr lang="it-IT" sz="2000" dirty="0">
                <a:sym typeface="Wingdings" panose="05000000000000000000" pitchFamily="2" charset="2"/>
              </a:rPr>
              <a:t> scalabilità orizzontale, sfruttando anche attuale struttura di accesso/storage </a:t>
            </a:r>
            <a:r>
              <a:rPr lang="it-IT" sz="2000" i="1" dirty="0">
                <a:solidFill>
                  <a:srgbClr val="00B050"/>
                </a:solidFill>
                <a:sym typeface="Wingdings" panose="05000000000000000000" pitchFamily="2" charset="2"/>
              </a:rPr>
              <a:t>key-</a:t>
            </a:r>
            <a:r>
              <a:rPr lang="it-IT" sz="2000" i="1" dirty="0" err="1">
                <a:solidFill>
                  <a:srgbClr val="00B050"/>
                </a:solidFill>
                <a:sym typeface="Wingdings" panose="05000000000000000000" pitchFamily="2" charset="2"/>
              </a:rPr>
              <a:t>value</a:t>
            </a:r>
            <a:r>
              <a:rPr lang="it-IT" sz="2000" i="1" dirty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r>
              <a:rPr lang="it-IT" sz="2000" i="1" dirty="0" err="1">
                <a:solidFill>
                  <a:srgbClr val="00B050"/>
                </a:solidFill>
                <a:sym typeface="Wingdings" panose="05000000000000000000" pitchFamily="2" charset="2"/>
              </a:rPr>
              <a:t>based</a:t>
            </a:r>
            <a:r>
              <a:rPr lang="it-IT" sz="2000" dirty="0">
                <a:sym typeface="Wingdings" panose="05000000000000000000" pitchFamily="2" charset="2"/>
              </a:rPr>
              <a:t>.</a:t>
            </a:r>
            <a:endParaRPr lang="it-IT" sz="2000" dirty="0"/>
          </a:p>
          <a:p>
            <a:r>
              <a:rPr lang="it-IT" b="1" dirty="0" err="1"/>
              <a:t>Backend</a:t>
            </a:r>
            <a:r>
              <a:rPr lang="it-IT" dirty="0"/>
              <a:t> </a:t>
            </a:r>
            <a:r>
              <a:rPr lang="it-IT" sz="2400" dirty="0"/>
              <a:t>(</a:t>
            </a:r>
            <a:r>
              <a:rPr lang="it-IT" sz="2400" i="1" dirty="0"/>
              <a:t>Service</a:t>
            </a:r>
            <a:r>
              <a:rPr lang="it-IT" sz="2400" dirty="0"/>
              <a:t>)</a:t>
            </a:r>
            <a:r>
              <a:rPr lang="it-IT" dirty="0"/>
              <a:t>: </a:t>
            </a:r>
            <a:r>
              <a:rPr lang="it-IT" sz="2200" dirty="0"/>
              <a:t>in C# con libreria </a:t>
            </a:r>
            <a:r>
              <a:rPr lang="it-IT" sz="2200" i="1" dirty="0" err="1"/>
              <a:t>SignalR</a:t>
            </a:r>
            <a:r>
              <a:rPr lang="it-IT" sz="2200" dirty="0"/>
              <a:t> lato server e tecnologie .NET</a:t>
            </a:r>
            <a:br>
              <a:rPr lang="it-IT" sz="2200" dirty="0"/>
            </a:br>
            <a:r>
              <a:rPr lang="it-IT" sz="2000" b="1" dirty="0"/>
              <a:t>Evoluzione</a:t>
            </a:r>
            <a:r>
              <a:rPr lang="it-IT" sz="2000" dirty="0"/>
              <a:t>: DNX </a:t>
            </a:r>
            <a:r>
              <a:rPr lang="it-IT" sz="2000" dirty="0">
                <a:sym typeface="Wingdings" panose="05000000000000000000" pitchFamily="2" charset="2"/>
              </a:rPr>
              <a:t> Core </a:t>
            </a:r>
            <a:r>
              <a:rPr lang="it-IT" sz="2000" dirty="0"/>
              <a:t> </a:t>
            </a:r>
            <a:r>
              <a:rPr lang="it-IT" sz="2000" dirty="0">
                <a:solidFill>
                  <a:srgbClr val="00B050"/>
                </a:solidFill>
              </a:rPr>
              <a:t>.NET Standard 2.0</a:t>
            </a:r>
            <a:r>
              <a:rPr lang="it-IT" sz="2000" dirty="0"/>
              <a:t>.</a:t>
            </a:r>
          </a:p>
          <a:p>
            <a:r>
              <a:rPr lang="it-IT" b="1" dirty="0" err="1"/>
              <a:t>Frontend</a:t>
            </a:r>
            <a:r>
              <a:rPr lang="it-IT" dirty="0"/>
              <a:t> </a:t>
            </a:r>
            <a:r>
              <a:rPr lang="it-IT" sz="2400" dirty="0"/>
              <a:t>(</a:t>
            </a:r>
            <a:r>
              <a:rPr lang="it-IT" sz="2400" i="1" dirty="0"/>
              <a:t>Client </a:t>
            </a:r>
            <a:r>
              <a:rPr lang="it-IT" sz="2400" i="1" dirty="0" err="1"/>
              <a:t>application</a:t>
            </a:r>
            <a:r>
              <a:rPr lang="it-IT" sz="2400" dirty="0"/>
              <a:t>)</a:t>
            </a:r>
            <a:r>
              <a:rPr lang="it-IT" dirty="0"/>
              <a:t>: </a:t>
            </a:r>
            <a:r>
              <a:rPr lang="it-IT" sz="2200" dirty="0"/>
              <a:t>HTML + JS con libreria </a:t>
            </a:r>
            <a:r>
              <a:rPr lang="it-IT" sz="2200" i="1" dirty="0" err="1"/>
              <a:t>SignalR</a:t>
            </a:r>
            <a:r>
              <a:rPr lang="it-IT" sz="2200" dirty="0"/>
              <a:t> lato client.</a:t>
            </a:r>
            <a:br>
              <a:rPr lang="it-IT" sz="2200" dirty="0"/>
            </a:br>
            <a:r>
              <a:rPr lang="it-IT" sz="2000" b="1" dirty="0"/>
              <a:t>Evoluzione</a:t>
            </a:r>
            <a:r>
              <a:rPr lang="it-IT" sz="2000" dirty="0"/>
              <a:t>: </a:t>
            </a:r>
            <a:r>
              <a:rPr lang="it-IT" sz="2000" dirty="0">
                <a:solidFill>
                  <a:srgbClr val="C00000"/>
                </a:solidFill>
              </a:rPr>
              <a:t>«</a:t>
            </a:r>
            <a:r>
              <a:rPr lang="it-IT" sz="2000" dirty="0" err="1">
                <a:solidFill>
                  <a:srgbClr val="C00000"/>
                </a:solidFill>
              </a:rPr>
              <a:t>vanilla</a:t>
            </a:r>
            <a:r>
              <a:rPr lang="it-IT" sz="2000" dirty="0">
                <a:solidFill>
                  <a:srgbClr val="C00000"/>
                </a:solidFill>
              </a:rPr>
              <a:t>» JS</a:t>
            </a:r>
            <a:r>
              <a:rPr lang="it-IT" sz="2000" dirty="0"/>
              <a:t> </a:t>
            </a:r>
            <a:r>
              <a:rPr lang="it-IT" sz="2000" dirty="0">
                <a:sym typeface="Wingdings" panose="05000000000000000000" pitchFamily="2" charset="2"/>
              </a:rPr>
              <a:t> framework (es. </a:t>
            </a:r>
            <a:r>
              <a:rPr lang="it-IT" sz="2000" i="1" dirty="0">
                <a:sym typeface="Wingdings" panose="05000000000000000000" pitchFamily="2" charset="2"/>
              </a:rPr>
              <a:t>React</a:t>
            </a:r>
            <a:r>
              <a:rPr lang="it-IT" sz="2000" dirty="0">
                <a:sym typeface="Wingdings" panose="05000000000000000000" pitchFamily="2" charset="2"/>
              </a:rPr>
              <a:t>), possibilmente con generazione rapida interfaccia web via </a:t>
            </a:r>
            <a:r>
              <a:rPr lang="it-IT" sz="2000" i="1" dirty="0" err="1">
                <a:sym typeface="Wingdings" panose="05000000000000000000" pitchFamily="2" charset="2"/>
              </a:rPr>
              <a:t>vibe</a:t>
            </a:r>
            <a:r>
              <a:rPr lang="it-IT" sz="2000" i="1" dirty="0">
                <a:sym typeface="Wingdings" panose="05000000000000000000" pitchFamily="2" charset="2"/>
              </a:rPr>
              <a:t> coding.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74F6D29-D950-6245-8A47-EDB4E1A064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385041"/>
            <a:ext cx="5676900" cy="39131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672587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3D6589-F850-D6F5-926B-B44713854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 chat testuali si estingueranno? 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A478DB7-214E-CB8C-BE4C-52C1EAEAB94C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838199" y="2014538"/>
            <a:ext cx="10515599" cy="4486275"/>
          </a:xfrm>
        </p:spPr>
        <p:txBody>
          <a:bodyPr>
            <a:normAutofit/>
          </a:bodyPr>
          <a:lstStyle/>
          <a:p>
            <a:r>
              <a:rPr lang="it-IT" sz="2400" dirty="0" err="1"/>
              <a:t>Moodle</a:t>
            </a:r>
            <a:r>
              <a:rPr lang="it-IT" sz="2400" dirty="0"/>
              <a:t> ha da poco </a:t>
            </a:r>
            <a:r>
              <a:rPr lang="it-IT" sz="2400" b="1" dirty="0"/>
              <a:t>rimosso l’attività </a:t>
            </a:r>
            <a:r>
              <a:rPr lang="it-IT" sz="2400" b="1" i="1" dirty="0"/>
              <a:t>Chat</a:t>
            </a:r>
            <a:r>
              <a:rPr lang="it-IT" sz="2400" dirty="0"/>
              <a:t> dai «core-plugins» ufficiali;</a:t>
            </a:r>
            <a:endParaRPr lang="it-IT" sz="2000" dirty="0"/>
          </a:p>
          <a:p>
            <a:r>
              <a:rPr lang="it-IT" sz="2400" dirty="0"/>
              <a:t>la maggior parte delle interazioni </a:t>
            </a:r>
            <a:r>
              <a:rPr lang="it-IT" sz="2400" b="1" dirty="0"/>
              <a:t>sincrone</a:t>
            </a:r>
            <a:r>
              <a:rPr lang="it-IT" sz="2400" dirty="0"/>
              <a:t> viene svolta ora con strumenti di videoconferenza, quasi nessuno usa più chat testuali...</a:t>
            </a:r>
          </a:p>
          <a:p>
            <a:pPr marL="0" indent="0">
              <a:buNone/>
            </a:pPr>
            <a:r>
              <a:rPr lang="it-IT" dirty="0"/>
              <a:t>… eppure …</a:t>
            </a:r>
          </a:p>
          <a:p>
            <a:r>
              <a:rPr lang="it-IT" sz="2400" dirty="0"/>
              <a:t>strumenti </a:t>
            </a:r>
            <a:r>
              <a:rPr lang="it-IT" sz="2400" b="1" dirty="0"/>
              <a:t>«debolmente» sincroni</a:t>
            </a:r>
            <a:r>
              <a:rPr lang="it-IT" sz="2400" dirty="0"/>
              <a:t>, prevalentemente testuali, sono ancora molto diffusi </a:t>
            </a:r>
            <a:r>
              <a:rPr lang="it-IT" sz="2000" dirty="0"/>
              <a:t>(forum integrati o esterni, messaggistica istantanea come WhatsApp, Telegram);</a:t>
            </a:r>
            <a:endParaRPr lang="it-IT" sz="2400" dirty="0"/>
          </a:p>
          <a:p>
            <a:r>
              <a:rPr lang="it-IT" sz="2400" dirty="0"/>
              <a:t>quasi tutti gli strumenti di videoconferenza integrano anche una chat testuale, spesso usata come </a:t>
            </a:r>
            <a:r>
              <a:rPr lang="it-IT" sz="2400" b="1" dirty="0"/>
              <a:t>canale di servizio</a:t>
            </a:r>
            <a:r>
              <a:rPr lang="it-IT" sz="2400" dirty="0"/>
              <a:t> o come </a:t>
            </a:r>
            <a:r>
              <a:rPr lang="it-IT" sz="2400" b="1" dirty="0"/>
              <a:t>canale per domande/interventi</a:t>
            </a:r>
            <a:r>
              <a:rPr lang="it-IT" sz="2400" dirty="0"/>
              <a:t>;</a:t>
            </a:r>
          </a:p>
          <a:p>
            <a:r>
              <a:rPr lang="it-IT" sz="2400" dirty="0"/>
              <a:t>l’</a:t>
            </a:r>
            <a:r>
              <a:rPr lang="it-IT" sz="2400" b="1" dirty="0"/>
              <a:t>intelligenza artificiale</a:t>
            </a:r>
            <a:r>
              <a:rPr lang="it-IT" sz="2400" dirty="0"/>
              <a:t>,</a:t>
            </a:r>
            <a:r>
              <a:rPr lang="it-IT" sz="2400" b="1" dirty="0"/>
              <a:t> </a:t>
            </a:r>
            <a:r>
              <a:rPr lang="it-IT" sz="2400" dirty="0"/>
              <a:t>principalmente </a:t>
            </a:r>
            <a:r>
              <a:rPr lang="it-IT" sz="2400" b="1" dirty="0"/>
              <a:t>LLM</a:t>
            </a:r>
            <a:r>
              <a:rPr lang="it-IT" sz="2400" dirty="0"/>
              <a:t>,</a:t>
            </a:r>
            <a:r>
              <a:rPr lang="it-IT" sz="2400" b="1" dirty="0"/>
              <a:t> trasforma in testo </a:t>
            </a:r>
            <a:r>
              <a:rPr lang="it-IT" sz="2400" dirty="0"/>
              <a:t>anche i canali audio dei software di videoconferenza per </a:t>
            </a:r>
            <a:r>
              <a:rPr lang="it-IT" sz="2400" b="1" dirty="0"/>
              <a:t>traduzioni linguistiche</a:t>
            </a:r>
            <a:r>
              <a:rPr lang="it-IT" sz="2400" dirty="0"/>
              <a:t> (con successiva anti-trasformazione simultanea in audio) e per la </a:t>
            </a:r>
            <a:r>
              <a:rPr lang="it-IT" sz="2400" b="1" dirty="0"/>
              <a:t>sintesi dei contenuti</a:t>
            </a:r>
            <a:r>
              <a:rPr lang="it-IT" sz="2400" dirty="0"/>
              <a:t>.</a:t>
            </a:r>
          </a:p>
          <a:p>
            <a:endParaRPr lang="it-IT" dirty="0"/>
          </a:p>
        </p:txBody>
      </p:sp>
      <p:pic>
        <p:nvPicPr>
          <p:cNvPr id="11" name="Immagine 10" descr="Immagine che contiene dinosauro, libro, rettile, mammifero&#10;&#10;Il contenuto generato dall'IA potrebbe non essere corretto.">
            <a:extLst>
              <a:ext uri="{FF2B5EF4-FFF2-40B4-BE49-F238E27FC236}">
                <a16:creationId xmlns:a16="http://schemas.microsoft.com/office/drawing/2014/main" id="{E315AB0D-F0BA-0DE2-E671-27D05D2198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1982" y="800396"/>
            <a:ext cx="2224117" cy="121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489703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DF7BD42-D92D-6894-1CE6-EBEF1DBE7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potere del testo e il modello di </a:t>
            </a:r>
            <a:r>
              <a:rPr lang="it-IT" i="1" dirty="0" err="1"/>
              <a:t>ChaRLeS</a:t>
            </a:r>
            <a:endParaRPr lang="it-IT" i="1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111ECF6-ACAB-1B97-9B97-ACE5B6F93A93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838200" y="1922106"/>
            <a:ext cx="10515600" cy="4578707"/>
          </a:xfrm>
        </p:spPr>
        <p:txBody>
          <a:bodyPr>
            <a:normAutofit fontScale="92500" lnSpcReduction="10000"/>
          </a:bodyPr>
          <a:lstStyle/>
          <a:p>
            <a:r>
              <a:rPr lang="it-IT" dirty="0"/>
              <a:t>Il </a:t>
            </a:r>
            <a:r>
              <a:rPr lang="it-IT" b="1" dirty="0"/>
              <a:t>testo è l’infrastruttura</a:t>
            </a:r>
            <a:r>
              <a:rPr lang="it-IT" dirty="0"/>
              <a:t>, spesso invisibile, di molte applicazioni moderne. In quelle basate sulla intelligenza artificiale, inoltre:</a:t>
            </a:r>
          </a:p>
          <a:p>
            <a:pPr lvl="1"/>
            <a:r>
              <a:rPr lang="it-IT" sz="2400" dirty="0"/>
              <a:t>il testo, da </a:t>
            </a:r>
            <a:r>
              <a:rPr lang="it-IT" sz="2400" b="1" dirty="0"/>
              <a:t>mezzo</a:t>
            </a:r>
            <a:r>
              <a:rPr lang="it-IT" sz="2400" dirty="0"/>
              <a:t> di trasporto </a:t>
            </a:r>
            <a:r>
              <a:rPr lang="it-IT" sz="2200" dirty="0"/>
              <a:t>(XML, JSON, …)</a:t>
            </a:r>
            <a:r>
              <a:rPr lang="it-IT" sz="2400" dirty="0"/>
              <a:t>, diventa il </a:t>
            </a:r>
            <a:r>
              <a:rPr lang="it-IT" sz="2400" b="1" dirty="0"/>
              <a:t>fine</a:t>
            </a:r>
            <a:r>
              <a:rPr lang="it-IT" sz="2400" dirty="0"/>
              <a:t> della elaborazione stessa;</a:t>
            </a:r>
          </a:p>
          <a:p>
            <a:pPr lvl="1"/>
            <a:r>
              <a:rPr lang="it-IT" sz="2400" dirty="0"/>
              <a:t>il </a:t>
            </a:r>
            <a:r>
              <a:rPr lang="it-IT" sz="2400" b="1" dirty="0"/>
              <a:t>livello semantico</a:t>
            </a:r>
            <a:r>
              <a:rPr lang="it-IT" sz="2400" dirty="0"/>
              <a:t> acquisisce un ruolo centrale, passando da una rigida codifica simbolica alla diretta comprensione e manipolazione del </a:t>
            </a:r>
            <a:r>
              <a:rPr lang="it-IT" sz="2400" i="1" dirty="0"/>
              <a:t>significato</a:t>
            </a:r>
            <a:r>
              <a:rPr lang="it-IT" sz="2400" dirty="0"/>
              <a:t> da parte della IA.</a:t>
            </a:r>
          </a:p>
          <a:p>
            <a:r>
              <a:rPr lang="it-IT" dirty="0"/>
              <a:t>Il </a:t>
            </a:r>
            <a:r>
              <a:rPr lang="it-IT" b="1" dirty="0"/>
              <a:t>modello di comunicazione</a:t>
            </a:r>
            <a:r>
              <a:rPr lang="it-IT" dirty="0"/>
              <a:t> di </a:t>
            </a:r>
            <a:r>
              <a:rPr lang="it-IT" i="1" dirty="0" err="1"/>
              <a:t>ChaRLeS</a:t>
            </a:r>
            <a:r>
              <a:rPr lang="it-IT" dirty="0"/>
              <a:t> genera per ogni </a:t>
            </a:r>
            <a:r>
              <a:rPr lang="it-IT" b="1" dirty="0"/>
              <a:t>sessione</a:t>
            </a:r>
            <a:r>
              <a:rPr lang="it-IT" dirty="0"/>
              <a:t> un contenuto testuale </a:t>
            </a:r>
            <a:r>
              <a:rPr lang="it-IT" b="1" dirty="0"/>
              <a:t>ben strutturato</a:t>
            </a:r>
            <a:r>
              <a:rPr lang="it-IT" dirty="0"/>
              <a:t> e </a:t>
            </a:r>
            <a:r>
              <a:rPr lang="it-IT" b="1" dirty="0"/>
              <a:t>privo di rumore</a:t>
            </a:r>
            <a:r>
              <a:rPr lang="it-IT" dirty="0"/>
              <a:t> (o «</a:t>
            </a:r>
            <a:r>
              <a:rPr lang="it-IT" b="1" dirty="0"/>
              <a:t>distillato</a:t>
            </a:r>
            <a:r>
              <a:rPr lang="it-IT" dirty="0"/>
              <a:t>»), ottimale per la consultazione umana, ma anche per la raccolta di informazioni per la IA.</a:t>
            </a:r>
          </a:p>
          <a:p>
            <a:r>
              <a:rPr lang="it-IT" dirty="0"/>
              <a:t>Le informazioni testuali raccolte da </a:t>
            </a:r>
            <a:r>
              <a:rPr lang="it-IT" i="1" dirty="0" err="1"/>
              <a:t>ChaRLeS</a:t>
            </a:r>
            <a:r>
              <a:rPr lang="it-IT" dirty="0"/>
              <a:t>, nella sua </a:t>
            </a:r>
            <a:r>
              <a:rPr lang="it-IT" b="1" dirty="0"/>
              <a:t>integrazione LTI con </a:t>
            </a:r>
            <a:r>
              <a:rPr lang="it-IT" b="1" dirty="0" err="1"/>
              <a:t>Moodle</a:t>
            </a:r>
            <a:r>
              <a:rPr lang="it-IT" dirty="0"/>
              <a:t>, sono organizzate </a:t>
            </a:r>
            <a:r>
              <a:rPr lang="it-IT" b="1" dirty="0"/>
              <a:t>gerarchicamente</a:t>
            </a:r>
            <a:r>
              <a:rPr lang="it-IT" dirty="0"/>
              <a:t> per </a:t>
            </a:r>
            <a:r>
              <a:rPr lang="it-IT" b="1" dirty="0"/>
              <a:t>lezioni</a:t>
            </a:r>
            <a:r>
              <a:rPr lang="it-IT" dirty="0"/>
              <a:t>, </a:t>
            </a:r>
            <a:r>
              <a:rPr lang="it-IT" b="1" dirty="0"/>
              <a:t>insegnamenti</a:t>
            </a:r>
            <a:r>
              <a:rPr lang="it-IT" dirty="0"/>
              <a:t> e </a:t>
            </a:r>
            <a:r>
              <a:rPr lang="it-IT" b="1" dirty="0"/>
              <a:t>corsi di laurea</a:t>
            </a:r>
            <a:r>
              <a:rPr lang="it-IT" dirty="0"/>
              <a:t> </a:t>
            </a:r>
            <a:r>
              <a:rPr lang="it-IT" dirty="0">
                <a:sym typeface="Wingdings" panose="05000000000000000000" pitchFamily="2" charset="2"/>
              </a:rPr>
              <a:t> </a:t>
            </a:r>
            <a:r>
              <a:rPr lang="it-IT" sz="2600" dirty="0">
                <a:sym typeface="Wingdings" panose="05000000000000000000" pitchFamily="2" charset="2"/>
              </a:rPr>
              <a:t>possibile uso di </a:t>
            </a:r>
            <a:r>
              <a:rPr lang="it-IT" sz="2600" dirty="0" err="1">
                <a:sym typeface="Wingdings" panose="05000000000000000000" pitchFamily="2" charset="2"/>
              </a:rPr>
              <a:t>HiRAG</a:t>
            </a:r>
            <a:r>
              <a:rPr lang="it-IT" sz="2600" dirty="0">
                <a:sym typeface="Wingdings" panose="05000000000000000000" pitchFamily="2" charset="2"/>
              </a:rPr>
              <a:t> </a:t>
            </a:r>
            <a:r>
              <a:rPr lang="it-IT" sz="2000" dirty="0">
                <a:sym typeface="Wingdings" panose="05000000000000000000" pitchFamily="2" charset="2"/>
              </a:rPr>
              <a:t>(</a:t>
            </a:r>
            <a:r>
              <a:rPr lang="it-IT" sz="2000" i="1" dirty="0" err="1">
                <a:sym typeface="Wingdings" panose="05000000000000000000" pitchFamily="2" charset="2"/>
              </a:rPr>
              <a:t>Hierachical</a:t>
            </a:r>
            <a:r>
              <a:rPr lang="it-IT" sz="2000" i="1" dirty="0">
                <a:sym typeface="Wingdings" panose="05000000000000000000" pitchFamily="2" charset="2"/>
              </a:rPr>
              <a:t> </a:t>
            </a:r>
            <a:r>
              <a:rPr lang="it-IT" sz="2000" i="1" dirty="0" err="1">
                <a:sym typeface="Wingdings" panose="05000000000000000000" pitchFamily="2" charset="2"/>
              </a:rPr>
              <a:t>Retrieval-Augmented</a:t>
            </a:r>
            <a:r>
              <a:rPr lang="it-IT" sz="2000" i="1" dirty="0">
                <a:sym typeface="Wingdings" panose="05000000000000000000" pitchFamily="2" charset="2"/>
              </a:rPr>
              <a:t> Generation</a:t>
            </a:r>
            <a:r>
              <a:rPr lang="it-IT" sz="2000" dirty="0">
                <a:sym typeface="Wingdings" panose="05000000000000000000" pitchFamily="2" charset="2"/>
              </a:rPr>
              <a:t>)</a:t>
            </a:r>
            <a:r>
              <a:rPr lang="it-IT" dirty="0">
                <a:sym typeface="Wingdings" panose="05000000000000000000" pitchFamily="2" charset="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41129490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Tema di Office">
  <a:themeElements>
    <a:clrScheme name="Tema di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i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Tema di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i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881</TotalTime>
  <Words>1053</Words>
  <Application>Microsoft Office PowerPoint</Application>
  <PresentationFormat>Widescreen</PresentationFormat>
  <Paragraphs>73</Paragraphs>
  <Slides>11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7" baseType="lpstr">
      <vt:lpstr>Aptos Display</vt:lpstr>
      <vt:lpstr>Arial</vt:lpstr>
      <vt:lpstr>Calibri</vt:lpstr>
      <vt:lpstr>Calibri Light</vt:lpstr>
      <vt:lpstr>Wingdings</vt:lpstr>
      <vt:lpstr>Tema di Office</vt:lpstr>
      <vt:lpstr>ChaRLeS: evoluzione e stato dell’arte di uno strumento di comunicazione</vt:lpstr>
      <vt:lpstr>La nascita di ChaRLeS</vt:lpstr>
      <vt:lpstr>Peculiarità di ChaRLeS</vt:lpstr>
      <vt:lpstr>Il modello di comunicazione multicanale</vt:lpstr>
      <vt:lpstr>Il documento prodotto … filtrato e «distillato»</vt:lpstr>
      <vt:lpstr>Vantaggi aggiuntivi della chat testuale </vt:lpstr>
      <vt:lpstr>Architettura ed evoluzione tecnologica</vt:lpstr>
      <vt:lpstr>Le chat testuali si estingueranno? </vt:lpstr>
      <vt:lpstr>Il potere del testo e il modello di ChaRLeS</vt:lpstr>
      <vt:lpstr>L’IA come partecipante in chat</vt:lpstr>
      <vt:lpstr>Conclusioni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ChaRLeS: evoluzione e stato dell’arte di uno strumento di comunicazione</dc:title>
  <dc:creator>utente</dc:creator>
  <cp:lastModifiedBy>Edoardo</cp:lastModifiedBy>
  <cp:revision>79</cp:revision>
  <cp:lastPrinted>2025-12-12T11:32:42Z</cp:lastPrinted>
  <dcterms:modified xsi:type="dcterms:W3CDTF">2025-12-16T22:06:05Z</dcterms:modified>
</cp:coreProperties>
</file>