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2" r:id="rId2"/>
  </p:sldMasterIdLst>
  <p:notesMasterIdLst>
    <p:notesMasterId r:id="rId34"/>
  </p:notesMasterIdLst>
  <p:sldIdLst>
    <p:sldId id="1877" r:id="rId3"/>
    <p:sldId id="258" r:id="rId4"/>
    <p:sldId id="259" r:id="rId5"/>
    <p:sldId id="265" r:id="rId6"/>
    <p:sldId id="1875" r:id="rId7"/>
    <p:sldId id="261" r:id="rId8"/>
    <p:sldId id="267" r:id="rId9"/>
    <p:sldId id="334" r:id="rId10"/>
    <p:sldId id="383" r:id="rId11"/>
    <p:sldId id="1878" r:id="rId12"/>
    <p:sldId id="1879" r:id="rId13"/>
    <p:sldId id="322" r:id="rId14"/>
    <p:sldId id="326" r:id="rId15"/>
    <p:sldId id="327" r:id="rId16"/>
    <p:sldId id="328" r:id="rId17"/>
    <p:sldId id="331" r:id="rId18"/>
    <p:sldId id="329" r:id="rId19"/>
    <p:sldId id="323" r:id="rId20"/>
    <p:sldId id="388" r:id="rId21"/>
    <p:sldId id="649" r:id="rId22"/>
    <p:sldId id="650" r:id="rId23"/>
    <p:sldId id="1873" r:id="rId24"/>
    <p:sldId id="651" r:id="rId25"/>
    <p:sldId id="1874" r:id="rId26"/>
    <p:sldId id="655" r:id="rId27"/>
    <p:sldId id="266" r:id="rId28"/>
    <p:sldId id="270" r:id="rId29"/>
    <p:sldId id="1876" r:id="rId30"/>
    <p:sldId id="271" r:id="rId31"/>
    <p:sldId id="264" r:id="rId32"/>
    <p:sldId id="256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86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97"/>
    <p:restoredTop sz="90909"/>
  </p:normalViewPr>
  <p:slideViewPr>
    <p:cSldViewPr snapToGrid="0" snapToObjects="1">
      <p:cViewPr varScale="1">
        <p:scale>
          <a:sx n="100" d="100"/>
          <a:sy n="100" d="100"/>
        </p:scale>
        <p:origin x="192" y="184"/>
      </p:cViewPr>
      <p:guideLst>
        <p:guide orient="horz" pos="2137"/>
        <p:guide pos="286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85F0BE-4E1D-E940-9459-FFD36679D4EF}" type="datetimeFigureOut">
              <a:rPr lang="it-IT" smtClean="0"/>
              <a:t>15/09/26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32AFF8-1411-1D4F-8430-60A9361CAD8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1024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Daniela apre e ci presentiamo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32AFF8-1411-1D4F-8430-60A9361CAD8D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1480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Daniela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32AFF8-1411-1D4F-8430-60A9361CAD8D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6032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Daniela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32AFF8-1411-1D4F-8430-60A9361CAD8D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8319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Purtroppo non c’è tempo per questo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32AFF8-1411-1D4F-8430-60A9361CAD8D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35181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Daniela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32AFF8-1411-1D4F-8430-60A9361CAD8D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89177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Arianna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32AFF8-1411-1D4F-8430-60A9361CAD8D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71502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Arianna</a:t>
            </a:r>
            <a:endParaRPr lang="en-GB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titolo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5FBC49-6158-9E47-98E6-BC0942A77769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41780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Arianna</a:t>
            </a:r>
            <a:endParaRPr lang="en-GB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titolo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5FBC49-6158-9E47-98E6-BC0942A77769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591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Arianna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A6FB-1E82-44BC-8DCF-79CF64A5115F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20350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Arianna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32AFF8-1411-1D4F-8430-60A9361CAD8D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6421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Arianna</a:t>
            </a:r>
            <a:endParaRPr lang="en-GB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titolo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5FBC49-6158-9E47-98E6-BC0942A77769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99368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Arianna</a:t>
            </a:r>
            <a:endParaRPr lang="en-GB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titolo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5FBC49-6158-9E47-98E6-BC0942A77769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66799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Arianna</a:t>
            </a:r>
            <a:endParaRPr lang="en-GB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titolo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5FBC49-6158-9E47-98E6-BC0942A77769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18774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Arianna</a:t>
            </a:r>
            <a:endParaRPr lang="en-GB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titolo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5FBC49-6158-9E47-98E6-BC0942A77769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87310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Nadia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titolo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5FBC49-6158-9E47-98E6-BC0942A77769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0812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Nadia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titolo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5FBC49-6158-9E47-98E6-BC0942A77769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76730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Francesca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32AFF8-1411-1D4F-8430-60A9361CAD8D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44970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Francesca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8E43D1-1A2A-4C95-A44B-99E2B0293E1D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63338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7D0B5-1FC3-F4CA-F031-600204383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07413DE-61E1-2C61-DA8E-1F60E82C37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ABF51F0-B684-4911-D2A6-7CF516EA62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Francesca 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35C8E72-2994-83DD-BC23-1A3D7298A0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8E43D1-1A2A-4C95-A44B-99E2B0293E1D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55585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Daniele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32AFF8-1411-1D4F-8430-60A9361CAD8D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45758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Daniele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32AFF8-1411-1D4F-8430-60A9361CAD8D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65158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it-IT" dirty="0"/>
              <a:t>Daniele</a:t>
            </a:r>
            <a:endParaRPr lang="en-GB" altLang="en-US" dirty="0"/>
          </a:p>
        </p:txBody>
      </p:sp>
      <p:sp>
        <p:nvSpPr>
          <p:cNvPr id="74756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5215AE76-ECBD-446B-BEB9-AEDF32590F87}" type="slidenum">
              <a:rPr lang="it-IT" altLang="en-US" smtClean="0"/>
              <a:pPr/>
              <a:t>25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9832720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Fino a qui 20/25 min</a:t>
            </a:r>
          </a:p>
          <a:p>
            <a:r>
              <a:rPr lang="it-IT" dirty="0"/>
              <a:t>Francesca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32AFF8-1411-1D4F-8430-60A9361CAD8D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01540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Francesca</a:t>
            </a:r>
          </a:p>
          <a:p>
            <a:r>
              <a:rPr lang="it-IT" dirty="0"/>
              <a:t>Dividere in gruppi secondo esperienza su </a:t>
            </a:r>
            <a:r>
              <a:rPr lang="it-IT" dirty="0" err="1"/>
              <a:t>Moodle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32AFF8-1411-1D4F-8430-60A9361CAD8D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04914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Francesca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32AFF8-1411-1D4F-8430-60A9361CAD8D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20797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Tutti </a:t>
            </a:r>
          </a:p>
          <a:p>
            <a:r>
              <a:rPr lang="it-IT" dirty="0"/>
              <a:t>15 min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32AFF8-1411-1D4F-8430-60A9361CAD8D}" type="slidenum">
              <a:rPr lang="it-IT" smtClean="0"/>
              <a:t>29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6678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849A7-D0F1-964A-8133-7EC8DB500F02}" type="datetime1">
              <a:rPr lang="it-IT" smtClean="0"/>
              <a:t>15/09/26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Moodlemoot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0F04D-77E3-F14F-9295-F1AFF19B1481}" type="datetime1">
              <a:rPr lang="it-IT" smtClean="0"/>
              <a:t>15/09/26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Moodlemoot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CAF3E-14B8-A643-8C64-F62570D3FD49}" type="datetime1">
              <a:rPr lang="it-IT" smtClean="0"/>
              <a:t>15/09/26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Moodlemoot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E6CD-491E-404F-B5DF-55963A121B45}" type="datetime1">
              <a:rPr lang="it-IT" smtClean="0"/>
              <a:t>15/09/26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Moodlemoot 2026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9EF6C-E461-3946-970A-2E9FD32A7F56}" type="datetime1">
              <a:rPr lang="it-IT" smtClean="0"/>
              <a:t>15/09/26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Moodlemoot 2026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99530-45C6-884F-87E1-F540F5E9FDC1}" type="datetime1">
              <a:rPr lang="it-IT" smtClean="0"/>
              <a:t>15/09/26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Moodlemoot 2026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65863-9BF0-D445-B4F4-07AA48C07158}" type="datetime1">
              <a:rPr lang="it-IT" smtClean="0"/>
              <a:t>15/09/26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Moodlemoot 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7BCEA-CE27-3C4F-9ED0-421CD1176C82}" type="datetime1">
              <a:rPr lang="it-IT" smtClean="0"/>
              <a:t>15/09/26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Moodlemoot 2026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2D0DC-5277-5340-9278-58EFD0E2478D}" type="datetime1">
              <a:rPr lang="it-IT" smtClean="0"/>
              <a:t>15/09/26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Moodlemoot 2026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DE0A-30CF-EF49-8E8C-B1FDE3B5EA49}" type="datetime1">
              <a:rPr lang="it-IT" smtClean="0"/>
              <a:t>15/09/26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Moodlemoot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37633-4C59-1A4D-B84D-F1CFA4042268}" type="datetime1">
              <a:rPr lang="it-IT" smtClean="0"/>
              <a:t>15/09/26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Moodlemoot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1"/>
          <p:cNvSpPr/>
          <p:nvPr/>
        </p:nvSpPr>
        <p:spPr>
          <a:xfrm>
            <a:off x="0" y="1588"/>
            <a:ext cx="12192000" cy="814387"/>
          </a:xfrm>
          <a:prstGeom prst="rect">
            <a:avLst/>
          </a:prstGeom>
          <a:solidFill>
            <a:srgbClr val="C82506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410415" fontAlgn="auto">
              <a:spcBef>
                <a:spcPts val="0"/>
              </a:spcBef>
              <a:spcAft>
                <a:spcPts val="0"/>
              </a:spcAft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cs typeface="+mn-cs"/>
              <a:sym typeface="Gill Sans"/>
            </a:endParaRPr>
          </a:p>
        </p:txBody>
      </p:sp>
      <p:pic>
        <p:nvPicPr>
          <p:cNvPr id="4" name="UPO2015-biancosuross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64"/>
          <a:stretch>
            <a:fillRect/>
          </a:stretch>
        </p:blipFill>
        <p:spPr bwMode="auto">
          <a:xfrm>
            <a:off x="146051" y="101601"/>
            <a:ext cx="21463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" name="UPO2015-biancosuross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35"/>
          <a:stretch>
            <a:fillRect/>
          </a:stretch>
        </p:blipFill>
        <p:spPr bwMode="auto">
          <a:xfrm>
            <a:off x="2135717" y="396876"/>
            <a:ext cx="5063067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2" name="Shape 12"/>
          <p:cNvSpPr>
            <a:spLocks noGrp="1"/>
          </p:cNvSpPr>
          <p:nvPr>
            <p:ph idx="3"/>
          </p:nvPr>
        </p:nvSpPr>
        <p:spPr>
          <a:xfrm>
            <a:off x="405790" y="915295"/>
            <a:ext cx="11380423" cy="5793903"/>
          </a:xfrm>
          <a:prstGeom prst="rect">
            <a:avLst/>
          </a:prstGeom>
        </p:spPr>
        <p:txBody>
          <a:bodyPr lIns="35685" tIns="35685" rIns="35685" bIns="35685" anchor="ctr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533352009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07A3D-608E-AD43-82FA-86391C993A0D}" type="datetime1">
              <a:rPr lang="it-IT" smtClean="0"/>
              <a:t>15/09/26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Moodlemoot 2026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97396-7FEA-4EBA-A63A-3B25FE280799}" type="slidenum">
              <a:rPr lang="it-IT" smtClean="0"/>
              <a:t>‹N›</a:t>
            </a:fld>
            <a:endParaRPr lang="it-IT"/>
          </a:p>
        </p:txBody>
      </p:sp>
      <p:pic>
        <p:nvPicPr>
          <p:cNvPr id="10" name="Immagin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61"/>
          <a:stretch/>
        </p:blipFill>
        <p:spPr bwMode="auto">
          <a:xfrm>
            <a:off x="9405968" y="1"/>
            <a:ext cx="278603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92377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Text"/>
          <p:cNvSpPr txBox="1">
            <a:spLocks noGrp="1"/>
          </p:cNvSpPr>
          <p:nvPr>
            <p:ph type="title"/>
          </p:nvPr>
        </p:nvSpPr>
        <p:spPr>
          <a:xfrm>
            <a:off x="1524000" y="599850"/>
            <a:ext cx="9144000" cy="2387602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079525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7" name="Picture 12" descr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Rectangle"/>
          <p:cNvSpPr/>
          <p:nvPr/>
        </p:nvSpPr>
        <p:spPr>
          <a:xfrm>
            <a:off x="-1" y="6755098"/>
            <a:ext cx="12192001" cy="105868"/>
          </a:xfrm>
          <a:prstGeom prst="rect">
            <a:avLst/>
          </a:prstGeom>
          <a:solidFill>
            <a:srgbClr val="F080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0" name="alessandria skyline.png" descr="alessandria skyline.png"/>
          <p:cNvPicPr>
            <a:picLocks noChangeAspect="1"/>
          </p:cNvPicPr>
          <p:nvPr/>
        </p:nvPicPr>
        <p:blipFill>
          <a:blip r:embed="rId4"/>
          <a:srcRect b="230"/>
          <a:stretch>
            <a:fillRect/>
          </a:stretch>
        </p:blipFill>
        <p:spPr>
          <a:xfrm>
            <a:off x="2060647" y="4371823"/>
            <a:ext cx="8070706" cy="2482745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62500" y="6573577"/>
            <a:ext cx="258623" cy="2483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99837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9217346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2689059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40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41" name="Picture 11" descr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pic>
        <p:nvPicPr>
          <p:cNvPr id="42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1612" y="128399"/>
            <a:ext cx="2063383" cy="468002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1726665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Text"/>
          <p:cNvSpPr txBox="1">
            <a:spLocks noGrp="1"/>
          </p:cNvSpPr>
          <p:nvPr>
            <p:ph type="title"/>
          </p:nvPr>
        </p:nvSpPr>
        <p:spPr>
          <a:xfrm>
            <a:off x="838200" y="68897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214947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2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53" name="Picture 11" descr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55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031119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Text"/>
          <p:cNvSpPr txBox="1">
            <a:spLocks noGrp="1"/>
          </p:cNvSpPr>
          <p:nvPr>
            <p:ph type="title"/>
          </p:nvPr>
        </p:nvSpPr>
        <p:spPr>
          <a:xfrm>
            <a:off x="839787" y="679450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995488"/>
            <a:ext cx="5157790" cy="2333798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0">
              <a:buSzTx/>
              <a:buFontTx/>
              <a:buNone/>
              <a:defRPr sz="2400" b="1"/>
            </a:lvl2pPr>
            <a:lvl3pPr marL="0" indent="0">
              <a:buSzTx/>
              <a:buFontTx/>
              <a:buNone/>
              <a:defRPr sz="2400" b="1"/>
            </a:lvl3pPr>
            <a:lvl4pPr marL="0" indent="0">
              <a:buSzTx/>
              <a:buFontTx/>
              <a:buNone/>
              <a:defRPr sz="2400" b="1"/>
            </a:lvl4pPr>
            <a:lvl5pPr marL="0" indent="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" name="Segnaposto testo 4"/>
          <p:cNvSpPr>
            <a:spLocks noGrp="1"/>
          </p:cNvSpPr>
          <p:nvPr>
            <p:ph type="body" sz="quarter" idx="21"/>
          </p:nvPr>
        </p:nvSpPr>
        <p:spPr>
          <a:xfrm>
            <a:off x="6172200" y="1995488"/>
            <a:ext cx="5183188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66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67" name="Picture 12" descr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69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8575004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itle Text"/>
          <p:cNvSpPr txBox="1">
            <a:spLocks noGrp="1"/>
          </p:cNvSpPr>
          <p:nvPr>
            <p:ph type="title"/>
          </p:nvPr>
        </p:nvSpPr>
        <p:spPr>
          <a:xfrm>
            <a:off x="838200" y="75565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8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9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81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416556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90" name="Picture 9" descr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92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9241938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 Text"/>
          <p:cNvSpPr txBox="1">
            <a:spLocks noGrp="1"/>
          </p:cNvSpPr>
          <p:nvPr>
            <p:ph type="title"/>
          </p:nvPr>
        </p:nvSpPr>
        <p:spPr>
          <a:xfrm>
            <a:off x="839787" y="7239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1254125"/>
            <a:ext cx="6172203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2" name="Segnaposto testo 3"/>
          <p:cNvSpPr>
            <a:spLocks noGrp="1"/>
          </p:cNvSpPr>
          <p:nvPr>
            <p:ph type="body" sz="quarter" idx="21"/>
          </p:nvPr>
        </p:nvSpPr>
        <p:spPr>
          <a:xfrm>
            <a:off x="839787" y="2324100"/>
            <a:ext cx="3932238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3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04" name="Picture 12" descr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106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8167759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Text"/>
          <p:cNvSpPr txBox="1">
            <a:spLocks noGrp="1"/>
          </p:cNvSpPr>
          <p:nvPr>
            <p:ph type="title"/>
          </p:nvPr>
        </p:nvSpPr>
        <p:spPr>
          <a:xfrm>
            <a:off x="839787" y="695325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15" name="Segnaposto immagine 2"/>
          <p:cNvSpPr>
            <a:spLocks noGrp="1"/>
          </p:cNvSpPr>
          <p:nvPr>
            <p:ph type="pic" sz="half" idx="21"/>
          </p:nvPr>
        </p:nvSpPr>
        <p:spPr>
          <a:xfrm>
            <a:off x="5183187" y="1225550"/>
            <a:ext cx="6172203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295525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7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18" name="Picture 17" descr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120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666101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77D71-3D7A-7740-A2FB-2A6A5F34BCE9}" type="datetime1">
              <a:rPr lang="it-IT" smtClean="0"/>
              <a:t>15/09/26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Moodlemoot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4" name="Picture 12" descr="Picture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moodlemoot-italia2026-logo-black.png" descr="moodlemoot-italia2026-logo-black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11612" y="128399"/>
            <a:ext cx="2063383" cy="46800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Text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7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2133350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4891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3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0" Type="http://schemas.openxmlformats.org/officeDocument/2006/relationships/image" Target="../media/image11.png"/><Relationship Id="rId4" Type="http://schemas.openxmlformats.org/officeDocument/2006/relationships/image" Target="../media/image16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orienta.dir.uniupo.it/course/view.php?id=101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moodle502.aium.it/course/view.php?id=14" TargetMode="External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olo 1"/>
          <p:cNvSpPr txBox="1">
            <a:spLocks noGrp="1"/>
          </p:cNvSpPr>
          <p:nvPr>
            <p:ph type="ctrTitle"/>
          </p:nvPr>
        </p:nvSpPr>
        <p:spPr>
          <a:xfrm>
            <a:off x="1524000" y="744697"/>
            <a:ext cx="9144000" cy="238760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it-IT" sz="5300" b="1" dirty="0"/>
              <a:t>Quiz </a:t>
            </a:r>
            <a:r>
              <a:rPr lang="it-IT" sz="5300" b="1" dirty="0" err="1"/>
              <a:t>Moodle</a:t>
            </a:r>
            <a:r>
              <a:rPr lang="it-IT" sz="5300" b="1" dirty="0"/>
              <a:t> per la valutazione di competenze iniziali in corsi STEM</a:t>
            </a:r>
            <a:br>
              <a:rPr lang="it-IT" dirty="0"/>
            </a:br>
            <a:r>
              <a:rPr lang="it-IT" sz="4000" dirty="0"/>
              <a:t>Valutazione delle competenze iniziali e </a:t>
            </a:r>
            <a:br>
              <a:rPr lang="it-IT" sz="4000" dirty="0"/>
            </a:br>
            <a:r>
              <a:rPr lang="it-IT" sz="4000" dirty="0"/>
              <a:t>raccordo tra scuola secondaria e università </a:t>
            </a:r>
          </a:p>
        </p:txBody>
      </p:sp>
      <p:sp>
        <p:nvSpPr>
          <p:cNvPr id="131" name="Sottotitolo 2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3238021"/>
            <a:ext cx="9144000" cy="1655766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it-IT" sz="3600" b="1" dirty="0">
                <a:solidFill>
                  <a:srgbClr val="0F172A"/>
                </a:solidFill>
                <a:latin typeface="Lato"/>
              </a:rPr>
              <a:t>Nadia Bonzano</a:t>
            </a:r>
            <a:r>
              <a:rPr lang="it-IT" sz="3600" b="1" baseline="30000" dirty="0">
                <a:solidFill>
                  <a:srgbClr val="0F172A"/>
                </a:solidFill>
                <a:latin typeface="Lato"/>
              </a:rPr>
              <a:t>1</a:t>
            </a:r>
            <a:r>
              <a:rPr lang="it-IT" sz="3600" b="1" dirty="0">
                <a:solidFill>
                  <a:srgbClr val="0F172A"/>
                </a:solidFill>
                <a:latin typeface="Lato"/>
              </a:rPr>
              <a:t>, Arianna Coviello</a:t>
            </a:r>
            <a:r>
              <a:rPr lang="it-IT" sz="3600" b="1" baseline="30000" dirty="0">
                <a:solidFill>
                  <a:srgbClr val="0F172A"/>
                </a:solidFill>
                <a:latin typeface="Lato"/>
              </a:rPr>
              <a:t>1</a:t>
            </a:r>
            <a:r>
              <a:rPr lang="it-IT" sz="3600" b="1" dirty="0">
                <a:solidFill>
                  <a:srgbClr val="0F172A"/>
                </a:solidFill>
                <a:latin typeface="Lato"/>
              </a:rPr>
              <a:t>, Daniele De Giorgi</a:t>
            </a:r>
            <a:r>
              <a:rPr lang="it-IT" sz="3600" b="1" baseline="30000" dirty="0">
                <a:solidFill>
                  <a:srgbClr val="0F172A"/>
                </a:solidFill>
                <a:latin typeface="Lato"/>
              </a:rPr>
              <a:t>1</a:t>
            </a:r>
            <a:r>
              <a:rPr lang="it-IT" sz="3600" b="1" dirty="0">
                <a:solidFill>
                  <a:srgbClr val="0F172A"/>
                </a:solidFill>
                <a:latin typeface="Lato"/>
              </a:rPr>
              <a:t>, Francesca Martignone</a:t>
            </a:r>
            <a:r>
              <a:rPr lang="it-IT" sz="3600" b="1" baseline="30000" dirty="0">
                <a:solidFill>
                  <a:srgbClr val="0F172A"/>
                </a:solidFill>
                <a:latin typeface="Lato"/>
              </a:rPr>
              <a:t>1</a:t>
            </a:r>
            <a:r>
              <a:rPr lang="it-IT" sz="3600" b="1" dirty="0">
                <a:solidFill>
                  <a:srgbClr val="0F172A"/>
                </a:solidFill>
                <a:latin typeface="Lato"/>
              </a:rPr>
              <a:t>, Iuliana Daniela Stan</a:t>
            </a:r>
            <a:r>
              <a:rPr lang="it-IT" sz="3600" b="1" baseline="30000" dirty="0">
                <a:solidFill>
                  <a:srgbClr val="0F172A"/>
                </a:solidFill>
                <a:latin typeface="Lato"/>
              </a:rPr>
              <a:t>1,2</a:t>
            </a:r>
          </a:p>
          <a:p>
            <a:r>
              <a:rPr lang="it-IT" baseline="30000" dirty="0">
                <a:solidFill>
                  <a:srgbClr val="64748B"/>
                </a:solidFill>
                <a:latin typeface="Lato"/>
              </a:rPr>
              <a:t>1</a:t>
            </a:r>
            <a:r>
              <a:rPr lang="it-IT" dirty="0">
                <a:solidFill>
                  <a:srgbClr val="64748B"/>
                </a:solidFill>
                <a:latin typeface="Lato"/>
              </a:rPr>
              <a:t> Università del Piemonte Orientale </a:t>
            </a:r>
          </a:p>
          <a:p>
            <a:r>
              <a:rPr lang="it-IT" baseline="30000" dirty="0">
                <a:solidFill>
                  <a:srgbClr val="64748B"/>
                </a:solidFill>
                <a:latin typeface="Lato"/>
              </a:rPr>
              <a:t>2</a:t>
            </a:r>
            <a:r>
              <a:rPr lang="it-IT" dirty="0">
                <a:solidFill>
                  <a:srgbClr val="64748B"/>
                </a:solidFill>
                <a:latin typeface="Lato"/>
              </a:rPr>
              <a:t> ITIS Volta di Alessandria</a:t>
            </a:r>
          </a:p>
          <a:p>
            <a:br>
              <a:rPr dirty="0"/>
            </a:br>
            <a:r>
              <a:rPr lang="it-IT" dirty="0" err="1"/>
              <a:t>francesca.martignone@uniupo.it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8915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800350"/>
            <a:ext cx="5334000" cy="323814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0" y="2800350"/>
            <a:ext cx="5334000" cy="32381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3143250"/>
            <a:ext cx="488061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0284C7"/>
                </a:solidFill>
                <a:latin typeface="Poppins"/>
              </a:rPr>
              <a:t>Raccordo </a:t>
            </a:r>
            <a:r>
              <a:rPr sz="2400" b="1" i="0" u="none" dirty="0" err="1">
                <a:solidFill>
                  <a:srgbClr val="0284C7"/>
                </a:solidFill>
                <a:latin typeface="Poppins"/>
              </a:rPr>
              <a:t>Formativo</a:t>
            </a:r>
            <a:endParaRPr sz="2400" b="1" i="0" u="none" dirty="0">
              <a:solidFill>
                <a:srgbClr val="0284C7"/>
              </a:solidFill>
              <a:latin typeface="Poppi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3629025"/>
            <a:ext cx="4648200" cy="22159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 dirty="0">
                <a:solidFill>
                  <a:srgbClr val="334155"/>
                </a:solidFill>
                <a:latin typeface="Lato"/>
              </a:rPr>
              <a:t>Il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laboratorio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approfondisce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l'uso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dei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quiz Moodle come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dispositivo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orientativo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e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ponte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didattico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continuo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tra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la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scuola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secondaria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di secondo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grado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e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i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percorsi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universitari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29400" y="3143250"/>
            <a:ext cx="488061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it-IT" sz="2400" b="1" i="0" u="none" dirty="0">
                <a:solidFill>
                  <a:srgbClr val="0284C7"/>
                </a:solidFill>
                <a:latin typeface="Poppins"/>
              </a:rPr>
              <a:t>Competenze iniziali</a:t>
            </a:r>
            <a:endParaRPr sz="2400" b="1" i="0" u="none" dirty="0">
              <a:solidFill>
                <a:srgbClr val="0284C7"/>
              </a:solidFill>
              <a:latin typeface="Poppin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45605" y="3603171"/>
            <a:ext cx="4648200" cy="22159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 dirty="0">
                <a:solidFill>
                  <a:srgbClr val="334155"/>
                </a:solidFill>
                <a:latin typeface="Lato"/>
              </a:rPr>
              <a:t>Al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centro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della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riflessione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vi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è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la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comprensione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del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linguaggio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scientifico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,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focalizzata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sull'uso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corretto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di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notazioni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e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rappresentazioni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matematiche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fondamentali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0575" y="2063750"/>
            <a:ext cx="11601450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 dirty="0">
                <a:solidFill>
                  <a:srgbClr val="0F172A"/>
                </a:solidFill>
                <a:latin typeface="Poppins"/>
              </a:rPr>
              <a:t>Il Focus </a:t>
            </a:r>
            <a:r>
              <a:rPr sz="2850" b="1" i="0" u="none" dirty="0" err="1">
                <a:solidFill>
                  <a:srgbClr val="0F172A"/>
                </a:solidFill>
                <a:latin typeface="Poppins"/>
              </a:rPr>
              <a:t>Tematico</a:t>
            </a:r>
            <a:endParaRPr sz="2850" b="1" i="0" u="none" dirty="0">
              <a:solidFill>
                <a:srgbClr val="0F172A"/>
              </a:solidFill>
              <a:latin typeface="Poppins"/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10990F84-EB41-76C3-3C0F-6DEA6ABC03C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359" t="9713" r="2910" b="5643"/>
          <a:stretch>
            <a:fillRect/>
          </a:stretch>
        </p:blipFill>
        <p:spPr>
          <a:xfrm>
            <a:off x="0" y="0"/>
            <a:ext cx="2308141" cy="1188486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D416510D-71E6-A101-0D01-93FAB7DB19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6270" y="0"/>
            <a:ext cx="4065730" cy="1067254"/>
          </a:xfrm>
          <a:prstGeom prst="rect">
            <a:avLst/>
          </a:prstGeom>
        </p:spPr>
      </p:pic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80DA8920-7758-8DC9-391B-77D2EAB86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Moodlemoot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128837"/>
            <a:ext cx="5334000" cy="3429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0889" y="1863968"/>
            <a:ext cx="6414059" cy="738664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Risorse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sviluppate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nell'ambito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del Piano Lauree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Scientifiche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(PLS) di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Matematica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9376" y="3023155"/>
            <a:ext cx="6414059" cy="738664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Progettazione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mirata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al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supporto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verso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i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test di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verifica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delle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competenze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iniziali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7502" y="3972080"/>
            <a:ext cx="6414059" cy="738664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Promozione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dell'autovalutazione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prima</a:t>
            </a:r>
            <a:r>
              <a:rPr lang="it-IT" sz="2400" b="0" i="0" u="none" dirty="0">
                <a:solidFill>
                  <a:srgbClr val="334155"/>
                </a:solidFill>
                <a:latin typeface="Lato"/>
              </a:rPr>
              <a:t> e  all’inizio  del percorso </a:t>
            </a:r>
            <a:r>
              <a:rPr lang="it-IT" sz="2400" b="0" i="0" u="none" dirty="0" err="1">
                <a:solidFill>
                  <a:srgbClr val="334155"/>
                </a:solidFill>
                <a:latin typeface="Lato"/>
              </a:rPr>
              <a:t>univeristario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7502" y="5015522"/>
            <a:ext cx="6414059" cy="738664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Sinergia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attiva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e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continuativa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tra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docenti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della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scuola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e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ricercatori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Lato"/>
              </a:rPr>
              <a:t>universitari</a:t>
            </a:r>
            <a:r>
              <a:rPr sz="2400" b="0" i="0" u="none" dirty="0">
                <a:solidFill>
                  <a:srgbClr val="334155"/>
                </a:solidFill>
                <a:latin typeface="Lato"/>
              </a:rPr>
              <a:t>.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606C5B16-7A65-AEF2-4FD7-631D7F846D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9509" y="2190298"/>
            <a:ext cx="3143044" cy="3143044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8FEA58B7-CD68-FAB1-8A44-725FE289E6F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359" t="9713" r="2910" b="5643"/>
          <a:stretch>
            <a:fillRect/>
          </a:stretch>
        </p:blipFill>
        <p:spPr>
          <a:xfrm>
            <a:off x="108488" y="-10615"/>
            <a:ext cx="2308141" cy="1188486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A37ECA1B-CCD1-066C-FE8C-A9A0287CE3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6270" y="0"/>
            <a:ext cx="4065730" cy="1067254"/>
          </a:xfrm>
          <a:prstGeom prst="rect">
            <a:avLst/>
          </a:prstGeom>
        </p:spPr>
      </p:pic>
      <p:sp>
        <p:nvSpPr>
          <p:cNvPr id="16" name="Segnaposto piè di pagina 15">
            <a:extLst>
              <a:ext uri="{FF2B5EF4-FFF2-40B4-BE49-F238E27FC236}">
                <a16:creationId xmlns:a16="http://schemas.microsoft.com/office/drawing/2014/main" id="{B78C956A-AA0B-BC51-F5D6-DBBE1F754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Moodlemoot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22CA40-5467-4AD2-7138-807547FAD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Presentati e descriviti in un breve tweet!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FEBE00D-A570-98A0-B037-FD9FE8D7DE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Il gruppo di lavoro di oggi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52201D1-1120-329D-E20E-A04F5C12E6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59" t="9713" r="2910" b="5643"/>
          <a:stretch>
            <a:fillRect/>
          </a:stretch>
        </p:blipFill>
        <p:spPr>
          <a:xfrm>
            <a:off x="108488" y="-10615"/>
            <a:ext cx="2308141" cy="118848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D03749E0-3920-DABD-11CA-79529A9113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6270" y="0"/>
            <a:ext cx="4065730" cy="1067254"/>
          </a:xfrm>
          <a:prstGeom prst="rect">
            <a:avLst/>
          </a:prstGeom>
        </p:spPr>
      </p:pic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24B7911-475D-DF6A-B9EF-9E874B036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Moodlemoot 2026</a:t>
            </a:r>
          </a:p>
        </p:txBody>
      </p:sp>
    </p:spTree>
    <p:extLst>
      <p:ext uri="{BB962C8B-B14F-4D97-AF65-F5344CB8AC3E}">
        <p14:creationId xmlns:p14="http://schemas.microsoft.com/office/powerpoint/2010/main" val="168389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7951CAFE-5276-9A5B-BD15-AFB63A9142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427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3837BD4-A790-B145-EAAC-2B2475E96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Moodlemoot 2026</a:t>
            </a:r>
          </a:p>
        </p:txBody>
      </p:sp>
    </p:spTree>
    <p:extLst>
      <p:ext uri="{BB962C8B-B14F-4D97-AF65-F5344CB8AC3E}">
        <p14:creationId xmlns:p14="http://schemas.microsoft.com/office/powerpoint/2010/main" val="3477591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290762"/>
            <a:ext cx="3492549" cy="31051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2860" y="2233612"/>
            <a:ext cx="3492549" cy="31051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775" y="2586037"/>
            <a:ext cx="666750" cy="666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6775" y="3443287"/>
            <a:ext cx="2100262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284C7"/>
                </a:solidFill>
                <a:latin typeface="Poppins"/>
              </a:rPr>
              <a:t>1. Analisi Critica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6775" y="3929062"/>
            <a:ext cx="2901999" cy="10055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lang="it-IT" sz="1600" b="0" i="0" u="none" dirty="0">
                <a:solidFill>
                  <a:srgbClr val="334155"/>
                </a:solidFill>
                <a:latin typeface="Lato"/>
              </a:rPr>
              <a:t>Analisi e d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iscussione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di </a:t>
            </a:r>
            <a:r>
              <a:rPr lang="it-IT" sz="1600" b="0" i="0" u="none" dirty="0">
                <a:solidFill>
                  <a:srgbClr val="334155"/>
                </a:solidFill>
                <a:latin typeface="Lato"/>
              </a:rPr>
              <a:t>quesiti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esistenti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lang="it-IT" sz="1600" b="0" i="0" u="none" dirty="0">
                <a:solidFill>
                  <a:srgbClr val="334155"/>
                </a:solidFill>
                <a:latin typeface="Lato"/>
              </a:rPr>
              <a:t>implementati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lang="it-IT" sz="1600" b="0" i="0" u="none" dirty="0">
                <a:solidFill>
                  <a:srgbClr val="334155"/>
                </a:solidFill>
                <a:latin typeface="Lato"/>
              </a:rPr>
              <a:t>su </a:t>
            </a:r>
            <a:r>
              <a:rPr lang="it-IT" sz="1600" b="0" i="0" u="none" dirty="0" err="1">
                <a:solidFill>
                  <a:srgbClr val="334155"/>
                </a:solidFill>
                <a:latin typeface="Lato"/>
              </a:rPr>
              <a:t>Moodle</a:t>
            </a:r>
            <a:r>
              <a:rPr lang="it-IT"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in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cooperazione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tra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scuola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e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università</a:t>
            </a:r>
            <a:endParaRPr sz="1600" b="0" i="0" u="none" dirty="0">
              <a:solidFill>
                <a:srgbClr val="334155"/>
              </a:solidFill>
              <a:latin typeface="Lato"/>
            </a:endParaRP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8654" y="2395537"/>
            <a:ext cx="666750" cy="666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822029" y="3261424"/>
            <a:ext cx="2260282" cy="6001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it-IT" sz="1950" b="1" dirty="0">
                <a:solidFill>
                  <a:srgbClr val="0284C7"/>
                </a:solidFill>
                <a:latin typeface="Poppins"/>
              </a:rPr>
              <a:t>3</a:t>
            </a:r>
            <a:r>
              <a:rPr sz="1950" b="1" i="0" u="none" dirty="0">
                <a:solidFill>
                  <a:srgbClr val="0284C7"/>
                </a:solidFill>
                <a:latin typeface="Poppins"/>
              </a:rPr>
              <a:t>. </a:t>
            </a:r>
            <a:r>
              <a:rPr lang="it-IT" sz="1950" b="1" i="0" u="none" dirty="0">
                <a:solidFill>
                  <a:srgbClr val="0284C7"/>
                </a:solidFill>
                <a:latin typeface="Poppins"/>
              </a:rPr>
              <a:t>Discussione collettiva</a:t>
            </a:r>
            <a:endParaRPr sz="1950" b="1" i="0" u="none" dirty="0">
              <a:solidFill>
                <a:srgbClr val="0284C7"/>
              </a:solidFill>
              <a:latin typeface="Poppin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02148" y="3990845"/>
            <a:ext cx="2901999" cy="7421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25"/>
              </a:lnSpc>
            </a:pPr>
            <a:r>
              <a:rPr lang="it-IT" sz="1600" b="0" i="0" u="none" dirty="0">
                <a:solidFill>
                  <a:srgbClr val="334155"/>
                </a:solidFill>
                <a:latin typeface="Lato"/>
              </a:rPr>
              <a:t>Analisi </a:t>
            </a:r>
            <a:r>
              <a:rPr lang="it-IT" sz="1600" dirty="0">
                <a:solidFill>
                  <a:srgbClr val="334155"/>
                </a:solidFill>
                <a:latin typeface="Lato"/>
              </a:rPr>
              <a:t>dei quesiti prodotti per evidenziarne i punti di forza didattici e aspetti critici </a:t>
            </a:r>
            <a:endParaRPr sz="1600" b="0" i="0" u="none" dirty="0">
              <a:solidFill>
                <a:srgbClr val="334155"/>
              </a:solidFill>
              <a:latin typeface="Lato"/>
            </a:endParaRP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9650" y="2728912"/>
            <a:ext cx="381000" cy="3810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9154" y="2509837"/>
            <a:ext cx="285750" cy="381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71500" y="1690687"/>
            <a:ext cx="11601450" cy="438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 dirty="0" err="1">
                <a:solidFill>
                  <a:srgbClr val="0F172A"/>
                </a:solidFill>
                <a:latin typeface="Poppins"/>
              </a:rPr>
              <a:t>Articolazione</a:t>
            </a:r>
            <a:r>
              <a:rPr sz="2850" b="1" i="0" u="none" dirty="0">
                <a:solidFill>
                  <a:srgbClr val="0F172A"/>
                </a:solidFill>
                <a:latin typeface="Poppins"/>
              </a:rPr>
              <a:t> </a:t>
            </a:r>
            <a:r>
              <a:rPr lang="it-IT" sz="2850" b="1" dirty="0">
                <a:solidFill>
                  <a:srgbClr val="0F172A"/>
                </a:solidFill>
                <a:latin typeface="Poppins"/>
              </a:rPr>
              <a:t>a</a:t>
            </a:r>
            <a:r>
              <a:rPr sz="2850" b="1" i="0" u="none" dirty="0" err="1">
                <a:solidFill>
                  <a:srgbClr val="0F172A"/>
                </a:solidFill>
                <a:latin typeface="Poppins"/>
              </a:rPr>
              <a:t>ttività</a:t>
            </a:r>
            <a:r>
              <a:rPr lang="it-IT" sz="2850" b="1" i="0" u="none" dirty="0">
                <a:solidFill>
                  <a:srgbClr val="0F172A"/>
                </a:solidFill>
                <a:latin typeface="Poppins"/>
              </a:rPr>
              <a:t> di questo workshop</a:t>
            </a:r>
            <a:endParaRPr sz="2850" b="1" i="0" u="none" dirty="0">
              <a:solidFill>
                <a:srgbClr val="0F172A"/>
              </a:solidFill>
              <a:latin typeface="Poppins"/>
            </a:endParaRP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07417CAC-5132-4603-29B6-9D0D9B32516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359" t="9713" r="2910" b="5643"/>
          <a:stretch>
            <a:fillRect/>
          </a:stretch>
        </p:blipFill>
        <p:spPr>
          <a:xfrm>
            <a:off x="108488" y="-10615"/>
            <a:ext cx="2308141" cy="1188486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1CABB767-6617-6566-2AF6-121EB42A0E4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26270" y="0"/>
            <a:ext cx="4065730" cy="1067254"/>
          </a:xfrm>
          <a:prstGeom prst="rect">
            <a:avLst/>
          </a:prstGeom>
        </p:spPr>
      </p:pic>
      <p:pic>
        <p:nvPicPr>
          <p:cNvPr id="21" name="Picture 4" descr="image.png">
            <a:extLst>
              <a:ext uri="{FF2B5EF4-FFF2-40B4-BE49-F238E27FC236}">
                <a16:creationId xmlns:a16="http://schemas.microsoft.com/office/drawing/2014/main" id="{83B0CBA2-CB45-410D-1D66-3A3922E02B3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25036" y="2251130"/>
            <a:ext cx="3492549" cy="3105150"/>
          </a:xfrm>
          <a:prstGeom prst="rect">
            <a:avLst/>
          </a:prstGeom>
        </p:spPr>
      </p:pic>
      <p:pic>
        <p:nvPicPr>
          <p:cNvPr id="22" name="Picture 11" descr="image.png">
            <a:extLst>
              <a:ext uri="{FF2B5EF4-FFF2-40B4-BE49-F238E27FC236}">
                <a16:creationId xmlns:a16="http://schemas.microsoft.com/office/drawing/2014/main" id="{06077A86-B644-DD83-8B6B-197497F7FBB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0311" y="2546405"/>
            <a:ext cx="666750" cy="666750"/>
          </a:xfrm>
          <a:prstGeom prst="rect">
            <a:avLst/>
          </a:prstGeom>
        </p:spPr>
      </p:pic>
      <p:sp>
        <p:nvSpPr>
          <p:cNvPr id="23" name="TextBox 12">
            <a:extLst>
              <a:ext uri="{FF2B5EF4-FFF2-40B4-BE49-F238E27FC236}">
                <a16:creationId xmlns:a16="http://schemas.microsoft.com/office/drawing/2014/main" id="{D1E30A1D-6A78-38E2-6B57-6DA490813C4E}"/>
              </a:ext>
            </a:extLst>
          </p:cNvPr>
          <p:cNvSpPr txBox="1"/>
          <p:nvPr/>
        </p:nvSpPr>
        <p:spPr>
          <a:xfrm>
            <a:off x="4920311" y="3403655"/>
            <a:ext cx="2710338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it-IT" sz="1950" b="1" dirty="0">
                <a:solidFill>
                  <a:srgbClr val="0284C7"/>
                </a:solidFill>
                <a:latin typeface="Poppins"/>
              </a:rPr>
              <a:t>2. </a:t>
            </a:r>
            <a:r>
              <a:rPr sz="1950" b="1" i="0" u="none" dirty="0" err="1">
                <a:solidFill>
                  <a:srgbClr val="0284C7"/>
                </a:solidFill>
                <a:latin typeface="Poppins"/>
              </a:rPr>
              <a:t>Progettazione</a:t>
            </a:r>
            <a:endParaRPr sz="1950" b="1" i="0" u="none" dirty="0">
              <a:solidFill>
                <a:srgbClr val="0284C7"/>
              </a:solidFill>
              <a:latin typeface="Poppins"/>
            </a:endParaRPr>
          </a:p>
        </p:txBody>
      </p:sp>
      <p:sp>
        <p:nvSpPr>
          <p:cNvPr id="24" name="TextBox 13">
            <a:extLst>
              <a:ext uri="{FF2B5EF4-FFF2-40B4-BE49-F238E27FC236}">
                <a16:creationId xmlns:a16="http://schemas.microsoft.com/office/drawing/2014/main" id="{B47FF403-A386-CE90-3AEF-822F8A474BB3}"/>
              </a:ext>
            </a:extLst>
          </p:cNvPr>
          <p:cNvSpPr txBox="1"/>
          <p:nvPr/>
        </p:nvSpPr>
        <p:spPr>
          <a:xfrm>
            <a:off x="4920311" y="3889430"/>
            <a:ext cx="3004489" cy="10055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600" b="0" i="0" u="none" dirty="0">
                <a:solidFill>
                  <a:srgbClr val="334155"/>
                </a:solidFill>
                <a:latin typeface="Lato"/>
              </a:rPr>
              <a:t>Fase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operativa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di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creazione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condivisa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di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nuovi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quesiti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Moodle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destinati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all'autovalutazione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degli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studenti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.</a:t>
            </a:r>
          </a:p>
        </p:txBody>
      </p:sp>
      <p:pic>
        <p:nvPicPr>
          <p:cNvPr id="25" name="Picture 16" descr="image.png">
            <a:extLst>
              <a:ext uri="{FF2B5EF4-FFF2-40B4-BE49-F238E27FC236}">
                <a16:creationId xmlns:a16="http://schemas.microsoft.com/office/drawing/2014/main" id="{93BF79C3-A35E-273A-C63E-3D6432298BB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63186" y="2689280"/>
            <a:ext cx="381000" cy="381000"/>
          </a:xfrm>
          <a:prstGeom prst="rect">
            <a:avLst/>
          </a:prstGeom>
        </p:spPr>
      </p:pic>
      <p:sp>
        <p:nvSpPr>
          <p:cNvPr id="26" name="Segnaposto piè di pagina 25">
            <a:extLst>
              <a:ext uri="{FF2B5EF4-FFF2-40B4-BE49-F238E27FC236}">
                <a16:creationId xmlns:a16="http://schemas.microsoft.com/office/drawing/2014/main" id="{394BDE3B-EFB2-11DA-6FEC-6DA21ECAE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Moodlemoot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F6100E-EF66-9FA9-68E4-2F90B7F77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056540"/>
            <a:ext cx="7772400" cy="1362075"/>
          </a:xfrm>
        </p:spPr>
        <p:txBody>
          <a:bodyPr>
            <a:normAutofit fontScale="90000"/>
          </a:bodyPr>
          <a:lstStyle/>
          <a:p>
            <a:r>
              <a:rPr lang="it-IT" dirty="0"/>
              <a:t>Preparazione al test di verifica delle competenze</a:t>
            </a:r>
            <a:br>
              <a:rPr lang="it-IT" dirty="0"/>
            </a:br>
            <a:br>
              <a:rPr lang="it-IT" dirty="0"/>
            </a:br>
            <a:r>
              <a:rPr lang="it-IT" cap="none" dirty="0">
                <a:solidFill>
                  <a:srgbClr val="FF0000"/>
                </a:solidFill>
              </a:rPr>
              <a:t>Attività di autovalutazione e valutazione formativa </a:t>
            </a:r>
            <a:br>
              <a:rPr lang="it-IT" dirty="0"/>
            </a:br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8399F3E-7231-1C28-680E-13C5D79F94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3348" y="1231578"/>
            <a:ext cx="9475787" cy="1500187"/>
          </a:xfrm>
        </p:spPr>
        <p:txBody>
          <a:bodyPr>
            <a:normAutofit/>
          </a:bodyPr>
          <a:lstStyle/>
          <a:p>
            <a:r>
              <a:rPr lang="it-IT" sz="3200" dirty="0"/>
              <a:t>Pagina del corso: </a:t>
            </a:r>
            <a:r>
              <a:rPr lang="it-IT" sz="3200" dirty="0">
                <a:hlinkClick r:id="rId3"/>
              </a:rPr>
              <a:t>https://orienta.dir.uniupo.it/course/view.php?id=101</a:t>
            </a:r>
            <a:r>
              <a:rPr lang="it-IT" sz="3200" dirty="0"/>
              <a:t>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DE471F4-5B1B-19A1-3411-6CADE2D9D13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359" t="9713" r="2910" b="5643"/>
          <a:stretch>
            <a:fillRect/>
          </a:stretch>
        </p:blipFill>
        <p:spPr>
          <a:xfrm>
            <a:off x="108488" y="-10615"/>
            <a:ext cx="2308141" cy="1188486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BE46891F-10EF-F6F9-7F73-97D0566637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6270" y="0"/>
            <a:ext cx="4065730" cy="1067254"/>
          </a:xfrm>
          <a:prstGeom prst="rect">
            <a:avLst/>
          </a:prstGeom>
        </p:spPr>
      </p:pic>
      <p:pic>
        <p:nvPicPr>
          <p:cNvPr id="8" name="Immagine 7">
            <a:hlinkClick r:id="rId3"/>
            <a:extLst>
              <a:ext uri="{FF2B5EF4-FFF2-40B4-BE49-F238E27FC236}">
                <a16:creationId xmlns:a16="http://schemas.microsoft.com/office/drawing/2014/main" id="{4AD25F9E-A970-5DE1-94E9-4E00730538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9044" y="4175044"/>
            <a:ext cx="2682956" cy="2682956"/>
          </a:xfrm>
          <a:prstGeom prst="rect">
            <a:avLst/>
          </a:prstGeom>
        </p:spPr>
      </p:pic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A383A199-6B8D-AF7A-DBF2-E6206194C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Moodlemoot 2026</a:t>
            </a:r>
          </a:p>
        </p:txBody>
      </p:sp>
    </p:spTree>
    <p:extLst>
      <p:ext uri="{BB962C8B-B14F-4D97-AF65-F5344CB8AC3E}">
        <p14:creationId xmlns:p14="http://schemas.microsoft.com/office/powerpoint/2010/main" val="3097520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5C2F760-121B-45BA-98CF-8928C8A85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Moodlemoot 2026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6036B21-BA4E-4252-B3A1-EC2B7E716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8055" y="76031"/>
            <a:ext cx="8911958" cy="664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188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5C2F760-121B-45BA-98CF-8928C8A85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Moodlemoot 2026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6036B21-BA4E-4252-B3A1-EC2B7E716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233" y="197709"/>
            <a:ext cx="8748780" cy="6523767"/>
          </a:xfrm>
          <a:prstGeom prst="rect">
            <a:avLst/>
          </a:prstGeom>
        </p:spPr>
      </p:pic>
      <p:sp>
        <p:nvSpPr>
          <p:cNvPr id="2" name="Rettangolo arrotondato 1"/>
          <p:cNvSpPr/>
          <p:nvPr/>
        </p:nvSpPr>
        <p:spPr>
          <a:xfrm>
            <a:off x="9494108" y="815547"/>
            <a:ext cx="939114" cy="284205"/>
          </a:xfrm>
          <a:prstGeom prst="roundRect">
            <a:avLst/>
          </a:prstGeom>
          <a:solidFill>
            <a:srgbClr val="FFFF00">
              <a:alpha val="3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ttangolo arrotondato 4"/>
          <p:cNvSpPr/>
          <p:nvPr/>
        </p:nvSpPr>
        <p:spPr>
          <a:xfrm>
            <a:off x="1944131" y="1099751"/>
            <a:ext cx="543693" cy="243016"/>
          </a:xfrm>
          <a:prstGeom prst="roundRect">
            <a:avLst/>
          </a:prstGeom>
          <a:solidFill>
            <a:srgbClr val="FFFF00">
              <a:alpha val="3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Pentagono 8"/>
          <p:cNvSpPr/>
          <p:nvPr/>
        </p:nvSpPr>
        <p:spPr>
          <a:xfrm>
            <a:off x="1366205" y="5955958"/>
            <a:ext cx="667265" cy="247135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059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A6C0C6C3-D39D-03FB-CD73-5899E2867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Moodlemoot 2026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61DD9A1-699F-C63A-513F-09B577EFE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8680" y="403558"/>
            <a:ext cx="8394640" cy="581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652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DB68405B-5F0B-A9D9-CBAB-BAEBB398A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Moodlemoot 2026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C8AD7F3-679C-C1D2-42A8-75CA29204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172" y="555625"/>
            <a:ext cx="9409656" cy="574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524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51" t="34723" r="3727" b="6250"/>
          <a:stretch/>
        </p:blipFill>
        <p:spPr bwMode="auto">
          <a:xfrm>
            <a:off x="1524000" y="0"/>
            <a:ext cx="7517081" cy="4088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19" t="33333" r="16924" b="28571"/>
          <a:stretch/>
        </p:blipFill>
        <p:spPr bwMode="auto">
          <a:xfrm>
            <a:off x="1631664" y="4125850"/>
            <a:ext cx="6135599" cy="2786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Moodlemoot 2026</a:t>
            </a:r>
          </a:p>
        </p:txBody>
      </p:sp>
    </p:spTree>
    <p:extLst>
      <p:ext uri="{BB962C8B-B14F-4D97-AF65-F5344CB8AC3E}">
        <p14:creationId xmlns:p14="http://schemas.microsoft.com/office/powerpoint/2010/main" val="2356033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Moodlemoot 2026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51" t="34723" r="14774" b="6250"/>
          <a:stretch/>
        </p:blipFill>
        <p:spPr bwMode="auto">
          <a:xfrm>
            <a:off x="1524000" y="0"/>
            <a:ext cx="9048717" cy="6008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19" t="36806" r="16924" b="55456"/>
          <a:stretch/>
        </p:blipFill>
        <p:spPr bwMode="auto">
          <a:xfrm>
            <a:off x="2319114" y="6103918"/>
            <a:ext cx="7782787" cy="718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reccia su 5">
            <a:extLst>
              <a:ext uri="{FF2B5EF4-FFF2-40B4-BE49-F238E27FC236}">
                <a16:creationId xmlns:a16="http://schemas.microsoft.com/office/drawing/2014/main" id="{2DD90F55-8E00-1A22-396D-DFE3C97CF28A}"/>
              </a:ext>
            </a:extLst>
          </p:cNvPr>
          <p:cNvSpPr/>
          <p:nvPr/>
        </p:nvSpPr>
        <p:spPr>
          <a:xfrm rot="2325485">
            <a:off x="7426712" y="5151864"/>
            <a:ext cx="234176" cy="490654"/>
          </a:xfrm>
          <a:prstGeom prst="up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1548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Moodlemoot 2026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51" t="34723" r="14774" b="6250"/>
          <a:stretch/>
        </p:blipFill>
        <p:spPr bwMode="auto">
          <a:xfrm>
            <a:off x="1524000" y="0"/>
            <a:ext cx="9048717" cy="6008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19" t="45536" r="16924" b="47321"/>
          <a:stretch/>
        </p:blipFill>
        <p:spPr bwMode="auto">
          <a:xfrm>
            <a:off x="2980558" y="6074919"/>
            <a:ext cx="7592159" cy="64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reccia su 3">
            <a:extLst>
              <a:ext uri="{FF2B5EF4-FFF2-40B4-BE49-F238E27FC236}">
                <a16:creationId xmlns:a16="http://schemas.microsoft.com/office/drawing/2014/main" id="{EB009F27-2BD5-1B0A-3DE4-DC269D2F34D8}"/>
              </a:ext>
            </a:extLst>
          </p:cNvPr>
          <p:cNvSpPr/>
          <p:nvPr/>
        </p:nvSpPr>
        <p:spPr>
          <a:xfrm rot="2325485">
            <a:off x="4560849" y="5267379"/>
            <a:ext cx="234176" cy="490654"/>
          </a:xfrm>
          <a:prstGeom prst="up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0493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Moodlemoot 2026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51" t="34723" r="14774" b="6250"/>
          <a:stretch/>
        </p:blipFill>
        <p:spPr bwMode="auto">
          <a:xfrm>
            <a:off x="1524000" y="0"/>
            <a:ext cx="9048717" cy="6008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19" t="52877" r="16924" b="39980"/>
          <a:stretch/>
        </p:blipFill>
        <p:spPr bwMode="auto">
          <a:xfrm>
            <a:off x="2110634" y="6110514"/>
            <a:ext cx="8777318" cy="74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nettore dritto 4">
            <a:extLst>
              <a:ext uri="{FF2B5EF4-FFF2-40B4-BE49-F238E27FC236}">
                <a16:creationId xmlns:a16="http://schemas.microsoft.com/office/drawing/2014/main" id="{334341F3-B211-B2BA-A19D-2C70D4016AAF}"/>
              </a:ext>
            </a:extLst>
          </p:cNvPr>
          <p:cNvCxnSpPr>
            <a:cxnSpLocks/>
          </p:cNvCxnSpPr>
          <p:nvPr/>
        </p:nvCxnSpPr>
        <p:spPr>
          <a:xfrm>
            <a:off x="2890953" y="3245005"/>
            <a:ext cx="6410093" cy="0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1290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E79411A-AB93-B718-5118-34BA1E879B50}"/>
              </a:ext>
            </a:extLst>
          </p:cNvPr>
          <p:cNvSpPr>
            <a:spLocks noGrp="1"/>
          </p:cNvSpPr>
          <p:nvPr>
            <p:ph idx="3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4294967295"/>
          </p:nvPr>
        </p:nvSpPr>
        <p:spPr>
          <a:xfrm>
            <a:off x="1524000" y="6356351"/>
            <a:ext cx="2895600" cy="365125"/>
          </a:xfrm>
        </p:spPr>
        <p:txBody>
          <a:bodyPr/>
          <a:lstStyle/>
          <a:p>
            <a:r>
              <a:rPr lang="it-IT"/>
              <a:t>Moodlemoot 2026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51" t="34723" r="14774" b="6250"/>
          <a:stretch/>
        </p:blipFill>
        <p:spPr bwMode="auto">
          <a:xfrm>
            <a:off x="1524000" y="0"/>
            <a:ext cx="9048717" cy="6008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19" t="60417" r="16924" b="35308"/>
          <a:stretch/>
        </p:blipFill>
        <p:spPr bwMode="auto">
          <a:xfrm>
            <a:off x="1614895" y="6195003"/>
            <a:ext cx="10329554" cy="526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ccia su 4">
            <a:extLst>
              <a:ext uri="{FF2B5EF4-FFF2-40B4-BE49-F238E27FC236}">
                <a16:creationId xmlns:a16="http://schemas.microsoft.com/office/drawing/2014/main" id="{123F1807-DA7A-BD02-48BC-84C6EDB2A8FB}"/>
              </a:ext>
            </a:extLst>
          </p:cNvPr>
          <p:cNvSpPr/>
          <p:nvPr/>
        </p:nvSpPr>
        <p:spPr>
          <a:xfrm rot="2325485">
            <a:off x="3099601" y="5327420"/>
            <a:ext cx="234176" cy="490654"/>
          </a:xfrm>
          <a:prstGeom prst="up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Freccia su 6">
            <a:extLst>
              <a:ext uri="{FF2B5EF4-FFF2-40B4-BE49-F238E27FC236}">
                <a16:creationId xmlns:a16="http://schemas.microsoft.com/office/drawing/2014/main" id="{44E1EA92-31B8-63EE-2964-F3DDCE8106D2}"/>
              </a:ext>
            </a:extLst>
          </p:cNvPr>
          <p:cNvSpPr/>
          <p:nvPr/>
        </p:nvSpPr>
        <p:spPr>
          <a:xfrm rot="2325485">
            <a:off x="2451589" y="5007216"/>
            <a:ext cx="234176" cy="490654"/>
          </a:xfrm>
          <a:prstGeom prst="up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852962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Moodlemoot 2026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51" t="34723" r="14774" b="6250"/>
          <a:stretch/>
        </p:blipFill>
        <p:spPr bwMode="auto">
          <a:xfrm>
            <a:off x="1495441" y="9712"/>
            <a:ext cx="9048717" cy="6008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19" t="65828" r="16924" b="28571"/>
          <a:stretch/>
        </p:blipFill>
        <p:spPr bwMode="auto">
          <a:xfrm>
            <a:off x="1745523" y="6175170"/>
            <a:ext cx="10225988" cy="682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entagono 4"/>
          <p:cNvSpPr/>
          <p:nvPr/>
        </p:nvSpPr>
        <p:spPr>
          <a:xfrm>
            <a:off x="1411891" y="6109216"/>
            <a:ext cx="667265" cy="247135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reccia su 3">
            <a:extLst>
              <a:ext uri="{FF2B5EF4-FFF2-40B4-BE49-F238E27FC236}">
                <a16:creationId xmlns:a16="http://schemas.microsoft.com/office/drawing/2014/main" id="{E5A1C604-8342-33C1-DB39-D8FEFFF43E92}"/>
              </a:ext>
            </a:extLst>
          </p:cNvPr>
          <p:cNvSpPr/>
          <p:nvPr/>
        </p:nvSpPr>
        <p:spPr>
          <a:xfrm rot="2325485">
            <a:off x="3858322" y="5051504"/>
            <a:ext cx="234176" cy="490654"/>
          </a:xfrm>
          <a:prstGeom prst="up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Freccia su 6">
            <a:extLst>
              <a:ext uri="{FF2B5EF4-FFF2-40B4-BE49-F238E27FC236}">
                <a16:creationId xmlns:a16="http://schemas.microsoft.com/office/drawing/2014/main" id="{35D6337D-2099-8348-1FA9-5BD4EF86B12D}"/>
              </a:ext>
            </a:extLst>
          </p:cNvPr>
          <p:cNvSpPr/>
          <p:nvPr/>
        </p:nvSpPr>
        <p:spPr>
          <a:xfrm rot="2325485">
            <a:off x="2495894" y="5289383"/>
            <a:ext cx="234176" cy="490654"/>
          </a:xfrm>
          <a:prstGeom prst="up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5739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Moodlemoot 2026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512" y="186854"/>
            <a:ext cx="8344875" cy="6484292"/>
          </a:xfrm>
          <a:prstGeom prst="rect">
            <a:avLst/>
          </a:prstGeom>
        </p:spPr>
      </p:pic>
      <p:sp>
        <p:nvSpPr>
          <p:cNvPr id="7" name="Pentagono 6"/>
          <p:cNvSpPr/>
          <p:nvPr/>
        </p:nvSpPr>
        <p:spPr>
          <a:xfrm>
            <a:off x="1524001" y="4975537"/>
            <a:ext cx="667265" cy="247135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Pentagono 7"/>
          <p:cNvSpPr/>
          <p:nvPr/>
        </p:nvSpPr>
        <p:spPr>
          <a:xfrm>
            <a:off x="1579880" y="6281608"/>
            <a:ext cx="667265" cy="247135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10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A5655DD7-6F9C-4F43-A6ED-8ABB521C6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Moodlemoot 2026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C4CD4A0-4466-43D7-8357-E28A384F5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0462" y="1184565"/>
            <a:ext cx="8950405" cy="4499263"/>
          </a:xfrm>
          <a:prstGeom prst="rect">
            <a:avLst/>
          </a:prstGeom>
        </p:spPr>
      </p:pic>
      <p:sp>
        <p:nvSpPr>
          <p:cNvPr id="4" name="Pentagono 3"/>
          <p:cNvSpPr/>
          <p:nvPr/>
        </p:nvSpPr>
        <p:spPr>
          <a:xfrm>
            <a:off x="1276829" y="3397126"/>
            <a:ext cx="667265" cy="247135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6308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Moodlemoot 2026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1756610" y="1107529"/>
            <a:ext cx="9312442" cy="1143000"/>
          </a:xfrm>
        </p:spPr>
        <p:txBody>
          <a:bodyPr>
            <a:normAutofit/>
          </a:bodyPr>
          <a:lstStyle/>
          <a:p>
            <a:pPr algn="l"/>
            <a:r>
              <a:rPr lang="it-IT" sz="3200" b="1" dirty="0">
                <a:solidFill>
                  <a:srgbClr val="0284C7"/>
                </a:solidFill>
                <a:latin typeface="Poppins"/>
                <a:ea typeface="+mn-ea"/>
                <a:cs typeface="+mn-cs"/>
              </a:rPr>
              <a:t>Dati dai test svolti dalle matricole</a:t>
            </a:r>
            <a:endParaRPr lang="en-GB" sz="3200" b="1" dirty="0">
              <a:solidFill>
                <a:srgbClr val="0284C7"/>
              </a:solidFill>
              <a:latin typeface="Poppins"/>
              <a:ea typeface="+mn-ea"/>
              <a:cs typeface="+mn-cs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1756610" y="2169572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400" i="1" dirty="0">
                <a:solidFill>
                  <a:srgbClr val="334155"/>
                </a:solidFill>
                <a:latin typeface="Lato"/>
              </a:rPr>
              <a:t>In un negozio è in corso una vendita promozionale: tutti gli elettrodomestici sono scontati del 30%. Un forno a microonde ora è venduto a 199 euro. </a:t>
            </a:r>
          </a:p>
          <a:p>
            <a:pPr marL="0" indent="0" algn="just">
              <a:buNone/>
            </a:pPr>
            <a:r>
              <a:rPr lang="it-IT" sz="2400" i="1" dirty="0">
                <a:solidFill>
                  <a:srgbClr val="334155"/>
                </a:solidFill>
                <a:latin typeface="Lato"/>
              </a:rPr>
              <a:t>Quanto costava approssimativamente quel forno a microonde prima dello sconto? </a:t>
            </a:r>
          </a:p>
          <a:p>
            <a:pPr marL="0" indent="0" algn="just">
              <a:buNone/>
            </a:pPr>
            <a:r>
              <a:rPr lang="it-IT" sz="2000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 uno dei valori indicati è accettabile, sceglilo, altrimenti scegli la voce, ‘Nessuno dei valori indicati è accettabile’.</a:t>
            </a:r>
            <a:endParaRPr lang="en-GB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024163"/>
              </p:ext>
            </p:extLst>
          </p:nvPr>
        </p:nvGraphicFramePr>
        <p:xfrm>
          <a:off x="1900557" y="5132393"/>
          <a:ext cx="7941705" cy="1162808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380050">
                  <a:extLst>
                    <a:ext uri="{9D8B030D-6E8A-4147-A177-3AD203B41FA5}">
                      <a16:colId xmlns:a16="http://schemas.microsoft.com/office/drawing/2014/main" val="4007643566"/>
                    </a:ext>
                  </a:extLst>
                </a:gridCol>
                <a:gridCol w="1381272">
                  <a:extLst>
                    <a:ext uri="{9D8B030D-6E8A-4147-A177-3AD203B41FA5}">
                      <a16:colId xmlns:a16="http://schemas.microsoft.com/office/drawing/2014/main" val="154868766"/>
                    </a:ext>
                  </a:extLst>
                </a:gridCol>
                <a:gridCol w="1381272">
                  <a:extLst>
                    <a:ext uri="{9D8B030D-6E8A-4147-A177-3AD203B41FA5}">
                      <a16:colId xmlns:a16="http://schemas.microsoft.com/office/drawing/2014/main" val="2618412477"/>
                    </a:ext>
                  </a:extLst>
                </a:gridCol>
                <a:gridCol w="1381272">
                  <a:extLst>
                    <a:ext uri="{9D8B030D-6E8A-4147-A177-3AD203B41FA5}">
                      <a16:colId xmlns:a16="http://schemas.microsoft.com/office/drawing/2014/main" val="1318943960"/>
                    </a:ext>
                  </a:extLst>
                </a:gridCol>
                <a:gridCol w="2417839">
                  <a:extLst>
                    <a:ext uri="{9D8B030D-6E8A-4147-A177-3AD203B41FA5}">
                      <a16:colId xmlns:a16="http://schemas.microsoft.com/office/drawing/2014/main" val="1091514203"/>
                    </a:ext>
                  </a:extLst>
                </a:gridCol>
              </a:tblGrid>
              <a:tr h="11628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 dirty="0">
                          <a:effectLst/>
                        </a:rPr>
                        <a:t>Circa 284€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 dirty="0">
                          <a:effectLst/>
                        </a:rPr>
                        <a:t>Circa 259€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 dirty="0">
                          <a:effectLst/>
                        </a:rPr>
                        <a:t>Circa 229€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 dirty="0">
                          <a:effectLst/>
                        </a:rPr>
                        <a:t>Circa 139€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 dirty="0">
                          <a:effectLst/>
                        </a:rPr>
                        <a:t>Nessuno dei valori indicati è accettabile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2956344"/>
                  </a:ext>
                </a:extLst>
              </a:tr>
            </a:tbl>
          </a:graphicData>
        </a:graphic>
      </p:graphicFrame>
      <p:pic>
        <p:nvPicPr>
          <p:cNvPr id="5" name="Immagine 4">
            <a:extLst>
              <a:ext uri="{FF2B5EF4-FFF2-40B4-BE49-F238E27FC236}">
                <a16:creationId xmlns:a16="http://schemas.microsoft.com/office/drawing/2014/main" id="{99E8DACD-0A9A-6EF2-2734-1B6AAF0763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59" t="9713" r="2910" b="5643"/>
          <a:stretch>
            <a:fillRect/>
          </a:stretch>
        </p:blipFill>
        <p:spPr>
          <a:xfrm>
            <a:off x="0" y="0"/>
            <a:ext cx="2308141" cy="1188486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4F37FD93-D847-318E-4AFE-8A23932D7F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6270" y="-40682"/>
            <a:ext cx="4065730" cy="106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41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Moodlemoot 2026</a:t>
            </a:r>
          </a:p>
        </p:txBody>
      </p:sp>
      <p:graphicFrame>
        <p:nvGraphicFramePr>
          <p:cNvPr id="5" name="Segnaposto contenuto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20799957"/>
              </p:ext>
            </p:extLst>
          </p:nvPr>
        </p:nvGraphicFramePr>
        <p:xfrm>
          <a:off x="0" y="125413"/>
          <a:ext cx="5784907" cy="179194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005258">
                  <a:extLst>
                    <a:ext uri="{9D8B030D-6E8A-4147-A177-3AD203B41FA5}">
                      <a16:colId xmlns:a16="http://schemas.microsoft.com/office/drawing/2014/main" val="746437921"/>
                    </a:ext>
                  </a:extLst>
                </a:gridCol>
                <a:gridCol w="1006148">
                  <a:extLst>
                    <a:ext uri="{9D8B030D-6E8A-4147-A177-3AD203B41FA5}">
                      <a16:colId xmlns:a16="http://schemas.microsoft.com/office/drawing/2014/main" val="4283222216"/>
                    </a:ext>
                  </a:extLst>
                </a:gridCol>
                <a:gridCol w="1006148">
                  <a:extLst>
                    <a:ext uri="{9D8B030D-6E8A-4147-A177-3AD203B41FA5}">
                      <a16:colId xmlns:a16="http://schemas.microsoft.com/office/drawing/2014/main" val="304482985"/>
                    </a:ext>
                  </a:extLst>
                </a:gridCol>
                <a:gridCol w="1006148">
                  <a:extLst>
                    <a:ext uri="{9D8B030D-6E8A-4147-A177-3AD203B41FA5}">
                      <a16:colId xmlns:a16="http://schemas.microsoft.com/office/drawing/2014/main" val="1794145576"/>
                    </a:ext>
                  </a:extLst>
                </a:gridCol>
                <a:gridCol w="1761205">
                  <a:extLst>
                    <a:ext uri="{9D8B030D-6E8A-4147-A177-3AD203B41FA5}">
                      <a16:colId xmlns:a16="http://schemas.microsoft.com/office/drawing/2014/main" val="3003396375"/>
                    </a:ext>
                  </a:extLst>
                </a:gridCol>
              </a:tblGrid>
              <a:tr h="11628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 dirty="0">
                          <a:effectLst/>
                        </a:rPr>
                        <a:t>Circa 284€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 dirty="0">
                          <a:effectLst/>
                        </a:rPr>
                        <a:t>Circa 259€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 dirty="0">
                          <a:effectLst/>
                        </a:rPr>
                        <a:t>Circa 229€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 dirty="0">
                          <a:effectLst/>
                        </a:rPr>
                        <a:t>Circa 139€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 dirty="0">
                          <a:effectLst/>
                        </a:rPr>
                        <a:t>Nessuno dei valori indicati è accettabile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31476934"/>
                  </a:ext>
                </a:extLst>
              </a:tr>
              <a:tr h="31456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>
                          <a:effectLst/>
                        </a:rPr>
                        <a:t>164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>
                          <a:effectLst/>
                        </a:rPr>
                        <a:t>93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>
                          <a:effectLst/>
                        </a:rPr>
                        <a:t>47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>
                          <a:effectLst/>
                        </a:rPr>
                        <a:t>3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>
                          <a:effectLst/>
                        </a:rPr>
                        <a:t>51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64462634"/>
                  </a:ext>
                </a:extLst>
              </a:tr>
              <a:tr h="31456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>
                          <a:effectLst/>
                        </a:rPr>
                        <a:t>46%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>
                          <a:effectLst/>
                        </a:rPr>
                        <a:t>26%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>
                          <a:effectLst/>
                        </a:rPr>
                        <a:t>13%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>
                          <a:effectLst/>
                        </a:rPr>
                        <a:t>&lt;1%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 dirty="0">
                          <a:effectLst/>
                        </a:rPr>
                        <a:t>14%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25172561"/>
                  </a:ext>
                </a:extLst>
              </a:tr>
            </a:tbl>
          </a:graphicData>
        </a:graphic>
      </p:graphicFrame>
      <p:sp>
        <p:nvSpPr>
          <p:cNvPr id="6" name="Rettangolo 5"/>
          <p:cNvSpPr/>
          <p:nvPr/>
        </p:nvSpPr>
        <p:spPr>
          <a:xfrm>
            <a:off x="914400" y="3002178"/>
            <a:ext cx="9539310" cy="2319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La scelta dell’opzione di risposta ‘Circa 259€’ probabilmente proviene dall’aver applicato un aumento del 30% al prezzo finale</a:t>
            </a:r>
          </a:p>
          <a:p>
            <a:pPr algn="just"/>
            <a:endParaRPr lang="it-IT" sz="2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/>
            <a:r>
              <a:rPr lang="it-IT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‘Circa 229€’, si potrebbe ottener aggiungendo 30€ al prezzo finale, potrebbe dipendere sia da un errore di calcolo sia da un’errata interpretazione del significato della scrittura ‘30%’</a:t>
            </a:r>
            <a:endParaRPr lang="en-GB" sz="2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7752186" y="6356350"/>
            <a:ext cx="2915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Ferrari &amp; Martignone, 2019</a:t>
            </a:r>
            <a:endParaRPr lang="en-GB" dirty="0"/>
          </a:p>
        </p:txBody>
      </p:sp>
      <p:sp>
        <p:nvSpPr>
          <p:cNvPr id="2" name="Rettangolo arrotondato 1"/>
          <p:cNvSpPr/>
          <p:nvPr/>
        </p:nvSpPr>
        <p:spPr>
          <a:xfrm>
            <a:off x="8472264" y="1916832"/>
            <a:ext cx="1800200" cy="65386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Interpretazione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21399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50877-6D17-05BC-53E9-B5AE1083E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6F45274-BFA7-52C8-1006-AA3236C34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Moodlemoot 2026</a:t>
            </a:r>
            <a:endParaRPr lang="it-IT" dirty="0"/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87C7D4AB-A78E-80DE-366A-0CFE7C11912B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801328746"/>
              </p:ext>
            </p:extLst>
          </p:nvPr>
        </p:nvGraphicFramePr>
        <p:xfrm>
          <a:off x="0" y="125413"/>
          <a:ext cx="5784907" cy="179194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005258">
                  <a:extLst>
                    <a:ext uri="{9D8B030D-6E8A-4147-A177-3AD203B41FA5}">
                      <a16:colId xmlns:a16="http://schemas.microsoft.com/office/drawing/2014/main" val="746437921"/>
                    </a:ext>
                  </a:extLst>
                </a:gridCol>
                <a:gridCol w="1006148">
                  <a:extLst>
                    <a:ext uri="{9D8B030D-6E8A-4147-A177-3AD203B41FA5}">
                      <a16:colId xmlns:a16="http://schemas.microsoft.com/office/drawing/2014/main" val="4283222216"/>
                    </a:ext>
                  </a:extLst>
                </a:gridCol>
                <a:gridCol w="1006148">
                  <a:extLst>
                    <a:ext uri="{9D8B030D-6E8A-4147-A177-3AD203B41FA5}">
                      <a16:colId xmlns:a16="http://schemas.microsoft.com/office/drawing/2014/main" val="304482985"/>
                    </a:ext>
                  </a:extLst>
                </a:gridCol>
                <a:gridCol w="1006148">
                  <a:extLst>
                    <a:ext uri="{9D8B030D-6E8A-4147-A177-3AD203B41FA5}">
                      <a16:colId xmlns:a16="http://schemas.microsoft.com/office/drawing/2014/main" val="1794145576"/>
                    </a:ext>
                  </a:extLst>
                </a:gridCol>
                <a:gridCol w="1761205">
                  <a:extLst>
                    <a:ext uri="{9D8B030D-6E8A-4147-A177-3AD203B41FA5}">
                      <a16:colId xmlns:a16="http://schemas.microsoft.com/office/drawing/2014/main" val="3003396375"/>
                    </a:ext>
                  </a:extLst>
                </a:gridCol>
              </a:tblGrid>
              <a:tr h="11628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 dirty="0">
                          <a:effectLst/>
                        </a:rPr>
                        <a:t>Circa 284€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 dirty="0">
                          <a:effectLst/>
                        </a:rPr>
                        <a:t>Circa 259€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 dirty="0">
                          <a:effectLst/>
                        </a:rPr>
                        <a:t>Circa 229€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 dirty="0">
                          <a:effectLst/>
                        </a:rPr>
                        <a:t>Circa 139€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 dirty="0">
                          <a:effectLst/>
                        </a:rPr>
                        <a:t>Nessuno dei valori indicati è accettabile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31476934"/>
                  </a:ext>
                </a:extLst>
              </a:tr>
              <a:tr h="31456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>
                          <a:effectLst/>
                        </a:rPr>
                        <a:t>164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>
                          <a:effectLst/>
                        </a:rPr>
                        <a:t>93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>
                          <a:effectLst/>
                        </a:rPr>
                        <a:t>47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>
                          <a:effectLst/>
                        </a:rPr>
                        <a:t>3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>
                          <a:effectLst/>
                        </a:rPr>
                        <a:t>51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64462634"/>
                  </a:ext>
                </a:extLst>
              </a:tr>
              <a:tr h="31456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>
                          <a:effectLst/>
                        </a:rPr>
                        <a:t>46%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>
                          <a:effectLst/>
                        </a:rPr>
                        <a:t>26%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>
                          <a:effectLst/>
                        </a:rPr>
                        <a:t>13%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>
                          <a:effectLst/>
                        </a:rPr>
                        <a:t>&lt;1%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it-IT" sz="2000" dirty="0">
                          <a:effectLst/>
                        </a:rPr>
                        <a:t>14%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25172561"/>
                  </a:ext>
                </a:extLst>
              </a:tr>
            </a:tbl>
          </a:graphicData>
        </a:graphic>
      </p:graphicFrame>
      <p:sp>
        <p:nvSpPr>
          <p:cNvPr id="6" name="Rettangolo 5">
            <a:extLst>
              <a:ext uri="{FF2B5EF4-FFF2-40B4-BE49-F238E27FC236}">
                <a16:creationId xmlns:a16="http://schemas.microsoft.com/office/drawing/2014/main" id="{CE68992A-B69F-57B4-442B-BCE7DF507B94}"/>
              </a:ext>
            </a:extLst>
          </p:cNvPr>
          <p:cNvSpPr/>
          <p:nvPr/>
        </p:nvSpPr>
        <p:spPr>
          <a:xfrm>
            <a:off x="1383078" y="3177084"/>
            <a:ext cx="988182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‘Circa 139€’ risulta dall’applicazione di una riduzione del 30% al prezzo finale. </a:t>
            </a:r>
          </a:p>
          <a:p>
            <a:pPr algn="just"/>
            <a:endParaRPr lang="it-IT" sz="2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/>
            <a:r>
              <a:rPr lang="it-IT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La risposta ‘Nessuno dei valori indicati è accettabile’ potrebbe dipendere dall’assenza, fra i distrattori, di valori come ‘30€’ o ‘60€’ che corrispondono all’entità della riduzione (o dell’aumento) nei casi delle risposte più popolari</a:t>
            </a:r>
            <a:endParaRPr lang="en-GB" sz="2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FEF2D24-EE8D-1FF5-4850-1ABB6624E257}"/>
              </a:ext>
            </a:extLst>
          </p:cNvPr>
          <p:cNvSpPr txBox="1"/>
          <p:nvPr/>
        </p:nvSpPr>
        <p:spPr>
          <a:xfrm>
            <a:off x="7752186" y="6356350"/>
            <a:ext cx="2915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Ferrari &amp; Martignone, 2019</a:t>
            </a:r>
            <a:endParaRPr lang="en-GB" dirty="0"/>
          </a:p>
        </p:txBody>
      </p:sp>
      <p:sp>
        <p:nvSpPr>
          <p:cNvPr id="2" name="Rettangolo arrotondato 1">
            <a:extLst>
              <a:ext uri="{FF2B5EF4-FFF2-40B4-BE49-F238E27FC236}">
                <a16:creationId xmlns:a16="http://schemas.microsoft.com/office/drawing/2014/main" id="{3B69EC60-8E38-630C-4552-7745F1D27224}"/>
              </a:ext>
            </a:extLst>
          </p:cNvPr>
          <p:cNvSpPr/>
          <p:nvPr/>
        </p:nvSpPr>
        <p:spPr>
          <a:xfrm>
            <a:off x="8472264" y="1916832"/>
            <a:ext cx="1800200" cy="65386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Interpretazione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14668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Moodlemoot 2026</a:t>
            </a:r>
            <a:endParaRPr lang="en-US" dirty="0"/>
          </a:p>
        </p:txBody>
      </p:sp>
      <p:sp>
        <p:nvSpPr>
          <p:cNvPr id="69634" name="Titolo 1"/>
          <p:cNvSpPr>
            <a:spLocks noGrp="1"/>
          </p:cNvSpPr>
          <p:nvPr>
            <p:ph type="title" idx="4294967295"/>
          </p:nvPr>
        </p:nvSpPr>
        <p:spPr>
          <a:xfrm>
            <a:off x="-553634" y="1467371"/>
            <a:ext cx="8229600" cy="704850"/>
          </a:xfrm>
        </p:spPr>
        <p:txBody>
          <a:bodyPr>
            <a:normAutofit fontScale="90000"/>
          </a:bodyPr>
          <a:lstStyle/>
          <a:p>
            <a:r>
              <a:rPr lang="it-IT" altLang="en-US" sz="3600" b="1" dirty="0">
                <a:solidFill>
                  <a:srgbClr val="0284C7"/>
                </a:solidFill>
                <a:latin typeface="Poppins"/>
                <a:ea typeface="+mn-ea"/>
                <a:cs typeface="+mn-cs"/>
              </a:rPr>
              <a:t>Punti</a:t>
            </a:r>
            <a:r>
              <a:rPr lang="it-IT" altLang="en-US" b="1" dirty="0"/>
              <a:t> </a:t>
            </a:r>
            <a:r>
              <a:rPr lang="it-IT" altLang="en-US" sz="3600" b="1" dirty="0">
                <a:solidFill>
                  <a:srgbClr val="0284C7"/>
                </a:solidFill>
                <a:latin typeface="Poppins"/>
                <a:ea typeface="+mn-ea"/>
                <a:cs typeface="+mn-cs"/>
              </a:rPr>
              <a:t>su cui riflettere</a:t>
            </a:r>
          </a:p>
        </p:txBody>
      </p:sp>
      <p:sp>
        <p:nvSpPr>
          <p:cNvPr id="69635" name="Segnaposto contenuto 2"/>
          <p:cNvSpPr>
            <a:spLocks noGrp="1"/>
          </p:cNvSpPr>
          <p:nvPr>
            <p:ph idx="4294967295"/>
          </p:nvPr>
        </p:nvSpPr>
        <p:spPr>
          <a:xfrm>
            <a:off x="862388" y="2444496"/>
            <a:ext cx="9342316" cy="4210050"/>
          </a:xfrm>
        </p:spPr>
        <p:txBody>
          <a:bodyPr>
            <a:normAutofit/>
          </a:bodyPr>
          <a:lstStyle/>
          <a:p>
            <a:pPr algn="just"/>
            <a:r>
              <a:rPr lang="it-IT" altLang="en-US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Molte ricerche in didattica sottolineano le difficoltà degli studenti nel risolvere problemi verbali. </a:t>
            </a:r>
          </a:p>
          <a:p>
            <a:pPr algn="just"/>
            <a:endParaRPr lang="it-IT" altLang="en-US" sz="2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/>
            <a:r>
              <a:rPr lang="it-IT" altLang="en-US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Alcuni insegnanti, sperando di aiutare gli studenti in difficoltà, adottano il metodo delle «parole-chiave», e insegnano agli allievi a identificare rapidamente numeri o termini all’interno del problema, magari cerchiandoli e riportandoli in un elenco apposito. </a:t>
            </a:r>
          </a:p>
          <a:p>
            <a:pPr algn="just"/>
            <a:endParaRPr lang="it-IT" altLang="en-US"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D5099C23-9FD1-2510-2685-22C24F5D8D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59" t="9713" r="2910" b="5643"/>
          <a:stretch>
            <a:fillRect/>
          </a:stretch>
        </p:blipFill>
        <p:spPr>
          <a:xfrm>
            <a:off x="96296" y="6611"/>
            <a:ext cx="2308141" cy="1188486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11F94E8-B793-9354-711B-12259B2997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6270" y="0"/>
            <a:ext cx="4065730" cy="1067254"/>
          </a:xfrm>
          <a:prstGeom prst="rect">
            <a:avLst/>
          </a:prstGeom>
        </p:spPr>
      </p:pic>
      <p:sp>
        <p:nvSpPr>
          <p:cNvPr id="5" name="Freccia sinistra 4">
            <a:extLst>
              <a:ext uri="{FF2B5EF4-FFF2-40B4-BE49-F238E27FC236}">
                <a16:creationId xmlns:a16="http://schemas.microsoft.com/office/drawing/2014/main" id="{5FF1E288-03FD-447F-8AB5-8C6E5A8EA858}"/>
              </a:ext>
            </a:extLst>
          </p:cNvPr>
          <p:cNvSpPr/>
          <p:nvPr/>
        </p:nvSpPr>
        <p:spPr>
          <a:xfrm>
            <a:off x="10204704" y="4413504"/>
            <a:ext cx="1792224" cy="2084832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Pratica da scoraggiare</a:t>
            </a:r>
          </a:p>
        </p:txBody>
      </p:sp>
    </p:spTree>
    <p:extLst>
      <p:ext uri="{BB962C8B-B14F-4D97-AF65-F5344CB8AC3E}">
        <p14:creationId xmlns:p14="http://schemas.microsoft.com/office/powerpoint/2010/main" val="972002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4" y="1050876"/>
            <a:ext cx="5572126" cy="5165664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4996" y="328641"/>
            <a:ext cx="5005487" cy="255195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1540" y="3657600"/>
            <a:ext cx="5018943" cy="25589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32358" y="392412"/>
            <a:ext cx="11668125" cy="3654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000" b="1" dirty="0">
                <a:solidFill>
                  <a:srgbClr val="0284C7"/>
                </a:solidFill>
                <a:latin typeface="Poppins"/>
              </a:rPr>
              <a:t>I </a:t>
            </a:r>
            <a:r>
              <a:rPr sz="2000" b="1" dirty="0" err="1">
                <a:solidFill>
                  <a:srgbClr val="0284C7"/>
                </a:solidFill>
                <a:latin typeface="Poppins"/>
              </a:rPr>
              <a:t>Limiti</a:t>
            </a:r>
            <a:r>
              <a:rPr sz="2000" b="1" dirty="0">
                <a:solidFill>
                  <a:srgbClr val="0284C7"/>
                </a:solidFill>
                <a:latin typeface="Poppins"/>
              </a:rPr>
              <a:t> delle "Parole </a:t>
            </a:r>
            <a:r>
              <a:rPr sz="2000" b="1" dirty="0" err="1">
                <a:solidFill>
                  <a:srgbClr val="0284C7"/>
                </a:solidFill>
                <a:latin typeface="Poppins"/>
              </a:rPr>
              <a:t>Chiave</a:t>
            </a:r>
            <a:r>
              <a:rPr sz="2000" b="1" dirty="0">
                <a:solidFill>
                  <a:srgbClr val="0284C7"/>
                </a:solidFill>
                <a:latin typeface="Poppins"/>
              </a:rPr>
              <a:t>" </a:t>
            </a:r>
            <a:r>
              <a:rPr sz="2000" b="1" dirty="0" err="1">
                <a:solidFill>
                  <a:srgbClr val="0284C7"/>
                </a:solidFill>
                <a:latin typeface="Poppins"/>
              </a:rPr>
              <a:t>nel</a:t>
            </a:r>
            <a:r>
              <a:rPr sz="2000" b="1" dirty="0">
                <a:solidFill>
                  <a:srgbClr val="0284C7"/>
                </a:solidFill>
                <a:latin typeface="Poppins"/>
              </a:rPr>
              <a:t> Problem Solving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54805" y="6529359"/>
            <a:ext cx="702766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lang="it-IT" sz="1400" dirty="0" err="1"/>
              <a:t>Nesher</a:t>
            </a:r>
            <a:r>
              <a:rPr lang="it-IT" sz="1400" dirty="0"/>
              <a:t> (1980;) Sowder (1998); Ferrari (2004); Zan (2007); </a:t>
            </a:r>
            <a:r>
              <a:rPr lang="it-IT" sz="1400" dirty="0" err="1"/>
              <a:t>Verschaffel</a:t>
            </a:r>
            <a:r>
              <a:rPr lang="it-IT" sz="1400" dirty="0"/>
              <a:t> &amp; Van Dooren (2014)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0619" y="1168217"/>
            <a:ext cx="4982785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 u="none" dirty="0">
                <a:solidFill>
                  <a:srgbClr val="991B1B"/>
                </a:solidFill>
                <a:latin typeface="Space Grotesk"/>
              </a:rPr>
              <a:t>Una </a:t>
            </a:r>
            <a:r>
              <a:rPr sz="2400" b="1" i="0" u="none" dirty="0" err="1">
                <a:solidFill>
                  <a:srgbClr val="991B1B"/>
                </a:solidFill>
                <a:latin typeface="Space Grotesk"/>
              </a:rPr>
              <a:t>Pratica</a:t>
            </a:r>
            <a:r>
              <a:rPr sz="2400" b="1" i="0" u="none" dirty="0">
                <a:solidFill>
                  <a:srgbClr val="991B1B"/>
                </a:solidFill>
                <a:latin typeface="Space Grotesk"/>
              </a:rPr>
              <a:t> da </a:t>
            </a:r>
            <a:r>
              <a:rPr sz="2400" b="1" i="0" u="none" dirty="0" err="1">
                <a:solidFill>
                  <a:srgbClr val="991B1B"/>
                </a:solidFill>
                <a:latin typeface="Space Grotesk"/>
              </a:rPr>
              <a:t>Scoraggiare</a:t>
            </a:r>
            <a:endParaRPr sz="2400" b="1" i="0" u="none" dirty="0">
              <a:solidFill>
                <a:srgbClr val="991B1B"/>
              </a:solidFill>
              <a:latin typeface="Space Grotesk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2735" y="1758926"/>
            <a:ext cx="5295900" cy="18466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i="0" u="none" dirty="0" err="1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L'identificazione</a:t>
            </a:r>
            <a:r>
              <a:rPr sz="2400" i="0" u="none" dirty="0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2400" i="0" u="none" dirty="0" err="1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automatica</a:t>
            </a:r>
            <a:r>
              <a:rPr sz="2400" i="0" u="none" dirty="0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delle "parole </a:t>
            </a:r>
            <a:r>
              <a:rPr sz="2400" i="0" u="none" dirty="0" err="1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chiave</a:t>
            </a:r>
            <a:r>
              <a:rPr sz="2400" i="0" u="none" dirty="0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" </a:t>
            </a:r>
            <a:r>
              <a:rPr sz="2400" i="0" u="none" dirty="0" err="1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appare</a:t>
            </a:r>
            <a:r>
              <a:rPr sz="2400" i="0" u="none" dirty="0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come un utile </a:t>
            </a:r>
            <a:r>
              <a:rPr sz="2400" i="0" u="none" dirty="0" err="1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metodo</a:t>
            </a:r>
            <a:r>
              <a:rPr sz="2400" i="0" u="none" dirty="0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di </a:t>
            </a:r>
            <a:r>
              <a:rPr sz="2400" i="0" u="none" dirty="0" err="1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supporto</a:t>
            </a:r>
            <a:r>
              <a:rPr sz="2400" i="0" u="none" dirty="0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ma </a:t>
            </a:r>
            <a:r>
              <a:rPr sz="2400" i="0" u="none" dirty="0" err="1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crea</a:t>
            </a:r>
            <a:r>
              <a:rPr sz="2400" i="0" u="none" dirty="0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2400" i="0" u="none" dirty="0" err="1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gravi</a:t>
            </a:r>
            <a:r>
              <a:rPr sz="2400" i="0" u="none" dirty="0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2400" i="0" u="none" dirty="0" err="1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difficoltà</a:t>
            </a:r>
            <a:r>
              <a:rPr sz="2400" i="0" u="none" dirty="0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2400" i="0" u="none" dirty="0" err="1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negli</a:t>
            </a:r>
            <a:r>
              <a:rPr sz="2400" i="0" u="none" dirty="0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2400" i="0" u="none" dirty="0" err="1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studenti</a:t>
            </a:r>
            <a:r>
              <a:rPr sz="2400" i="0" u="none" dirty="0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di </a:t>
            </a:r>
            <a:r>
              <a:rPr sz="2400" i="0" u="none" dirty="0" err="1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fronte</a:t>
            </a:r>
            <a:r>
              <a:rPr sz="2400" i="0" u="none" dirty="0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 </a:t>
            </a:r>
            <a:r>
              <a:rPr sz="2400" i="0" u="none" dirty="0" err="1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problemi</a:t>
            </a:r>
            <a:r>
              <a:rPr sz="2400" i="0" u="none" dirty="0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2400" i="0" u="none" dirty="0" err="1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reali</a:t>
            </a:r>
            <a:r>
              <a:rPr sz="2400" i="0" u="none" dirty="0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o non standard.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" y="1217604"/>
            <a:ext cx="238307" cy="23830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47750" y="3839868"/>
            <a:ext cx="4816347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sz="2000" b="0" i="0" u="none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Insegna</a:t>
            </a:r>
            <a:r>
              <a:rPr sz="2000" b="0" i="0" u="none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ad </a:t>
            </a:r>
            <a:r>
              <a:rPr sz="2000" b="0" i="0" u="none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applicare</a:t>
            </a:r>
            <a:r>
              <a:rPr sz="2000" b="0" i="0" u="none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automatismi</a:t>
            </a:r>
            <a:r>
              <a:rPr sz="2000" b="0" i="0" u="none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ciechi</a:t>
            </a:r>
            <a:r>
              <a:rPr sz="2000" b="0" i="0" u="none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anziché</a:t>
            </a:r>
            <a:r>
              <a:rPr sz="2000" b="0" i="0" u="none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comprendere</a:t>
            </a:r>
            <a:r>
              <a:rPr sz="2000" b="0" i="0" u="none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il </a:t>
            </a:r>
            <a:r>
              <a:rPr sz="2000" b="0" i="0" u="none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contesto</a:t>
            </a:r>
            <a:r>
              <a:rPr lang="it-IT" sz="2000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e le relazioni</a:t>
            </a:r>
            <a:endParaRPr sz="2000" b="0" i="0" u="none" dirty="0">
              <a:solidFill>
                <a:srgbClr val="475569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39876" y="4732885"/>
            <a:ext cx="4816347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sz="2000" b="0" i="0" u="none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Sostituisce</a:t>
            </a:r>
            <a:r>
              <a:rPr sz="2000" b="0" i="0" u="none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il </a:t>
            </a:r>
            <a:r>
              <a:rPr sz="2000" b="0" i="0" u="none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ragionamento</a:t>
            </a:r>
            <a:r>
              <a:rPr sz="2000" b="0" i="0" u="none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logico</a:t>
            </a:r>
            <a:r>
              <a:rPr sz="2000" b="0" i="0" u="none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con </a:t>
            </a:r>
            <a:r>
              <a:rPr sz="2000" b="0" i="0" u="none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una</a:t>
            </a:r>
            <a:r>
              <a:rPr sz="2000" b="0" i="0" u="none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decodifica</a:t>
            </a:r>
            <a:r>
              <a:rPr sz="2000" b="0" i="0" u="none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superficiale</a:t>
            </a:r>
            <a:r>
              <a:rPr sz="2000" b="0" i="0" u="none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10848" y="5437815"/>
            <a:ext cx="4816347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sz="2000" b="0" i="0" u="none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Fallisce</a:t>
            </a:r>
            <a:r>
              <a:rPr sz="2000" b="0" i="0" u="none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quando</a:t>
            </a:r>
            <a:r>
              <a:rPr sz="2000" b="0" i="0" u="none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la </a:t>
            </a:r>
            <a:r>
              <a:rPr sz="2000" b="0" i="0" u="none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struttura</a:t>
            </a:r>
            <a:r>
              <a:rPr sz="2000" b="0" i="0" u="none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sintattica</a:t>
            </a:r>
            <a:r>
              <a:rPr sz="2000" b="0" i="0" u="none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o </a:t>
            </a:r>
            <a:r>
              <a:rPr sz="2000" b="0" i="0" u="none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narrativa</a:t>
            </a:r>
            <a:r>
              <a:rPr sz="2000" b="0" i="0" u="none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varia.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6921" y="417066"/>
            <a:ext cx="561309" cy="56130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184488" y="577340"/>
            <a:ext cx="321643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1E3A8A"/>
                </a:solidFill>
                <a:latin typeface="Space Grotesk"/>
              </a:rPr>
              <a:t>Interpretazione</a:t>
            </a:r>
            <a:r>
              <a:rPr sz="2400" b="1" i="0" u="none" dirty="0">
                <a:solidFill>
                  <a:srgbClr val="1E3A8A"/>
                </a:solidFill>
                <a:latin typeface="Space Grotesk"/>
              </a:rPr>
              <a:t> del Testo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56921" y="1380059"/>
            <a:ext cx="4312779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 </a:t>
            </a:r>
            <a:r>
              <a:rPr sz="2000" b="0" i="0" u="none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dati</a:t>
            </a:r>
            <a:r>
              <a:rPr sz="2000" b="0" i="0" u="none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necessari</a:t>
            </a:r>
            <a:r>
              <a:rPr sz="2000" b="0" i="0" u="none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vanno</a:t>
            </a:r>
            <a:r>
              <a:rPr sz="2000" b="0" i="0" u="none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ricavati</a:t>
            </a:r>
            <a:r>
              <a:rPr sz="2000" b="0" i="0" u="none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attraverso</a:t>
            </a:r>
            <a:r>
              <a:rPr sz="2000" b="0" i="0" u="none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una</a:t>
            </a:r>
            <a:r>
              <a:rPr sz="2000" b="0" i="0" u="none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comprensione</a:t>
            </a:r>
            <a:r>
              <a:rPr sz="2000" b="0" i="0" u="none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profonda</a:t>
            </a:r>
            <a:r>
              <a:rPr sz="2000" b="0" i="0" u="none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e </a:t>
            </a:r>
            <a:r>
              <a:rPr sz="2000" b="0" i="0" u="none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globale</a:t>
            </a:r>
            <a:r>
              <a:rPr sz="2000" b="0" i="0" u="none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del </a:t>
            </a:r>
            <a:r>
              <a:rPr sz="2000" b="0" i="0" u="none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racconto</a:t>
            </a:r>
            <a:r>
              <a:rPr sz="2000" b="0" i="0" u="none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o della </a:t>
            </a:r>
            <a:r>
              <a:rPr sz="2000" b="0" i="0" u="none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situazione</a:t>
            </a:r>
            <a:r>
              <a:rPr sz="2000" b="0" i="0" u="none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43464" y="3819524"/>
            <a:ext cx="562845" cy="56284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968233" y="3909416"/>
            <a:ext cx="471173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1E3A8A"/>
                </a:solidFill>
                <a:latin typeface="Space Grotesk"/>
              </a:rPr>
              <a:t>Relazioni</a:t>
            </a:r>
            <a:r>
              <a:rPr sz="2400" b="1" i="0" u="none" dirty="0">
                <a:solidFill>
                  <a:srgbClr val="1E3A8A"/>
                </a:solidFill>
                <a:latin typeface="Space Grotesk"/>
              </a:rPr>
              <a:t> </a:t>
            </a:r>
            <a:r>
              <a:rPr lang="it-IT" sz="2400" b="1" i="0" u="none" dirty="0" err="1">
                <a:solidFill>
                  <a:srgbClr val="1E3A8A"/>
                </a:solidFill>
                <a:latin typeface="Space Grotesk"/>
              </a:rPr>
              <a:t>n</a:t>
            </a:r>
            <a:r>
              <a:rPr sz="2400" b="1" i="0" u="none" dirty="0">
                <a:solidFill>
                  <a:srgbClr val="1E3A8A"/>
                </a:solidFill>
                <a:latin typeface="Space Grotesk"/>
              </a:rPr>
              <a:t>on </a:t>
            </a:r>
            <a:r>
              <a:rPr sz="2400" b="1" i="0" u="none" dirty="0" err="1">
                <a:solidFill>
                  <a:srgbClr val="1E3A8A"/>
                </a:solidFill>
                <a:latin typeface="Space Grotesk"/>
              </a:rPr>
              <a:t>Esplicite</a:t>
            </a:r>
            <a:endParaRPr sz="2400" b="1" i="0" u="none" dirty="0">
              <a:solidFill>
                <a:srgbClr val="1E3A8A"/>
              </a:solidFill>
              <a:latin typeface="Space Grotesk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338714" y="4656352"/>
            <a:ext cx="4487367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 </a:t>
            </a:r>
            <a:r>
              <a:rPr sz="2000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legami</a:t>
            </a:r>
            <a:r>
              <a:rPr sz="2000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2000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matematici</a:t>
            </a:r>
            <a:r>
              <a:rPr sz="2000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2000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sono</a:t>
            </a:r>
            <a:r>
              <a:rPr sz="2000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2000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spesso</a:t>
            </a:r>
            <a:r>
              <a:rPr sz="2000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2000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impliciti</a:t>
            </a:r>
            <a:r>
              <a:rPr sz="2000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e </a:t>
            </a:r>
            <a:r>
              <a:rPr sz="2000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dipendono</a:t>
            </a:r>
            <a:r>
              <a:rPr sz="2000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dal senso </a:t>
            </a:r>
            <a:r>
              <a:rPr sz="2000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complessivo</a:t>
            </a:r>
            <a:r>
              <a:rPr sz="2000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non da </a:t>
            </a:r>
            <a:r>
              <a:rPr sz="2000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singoli</a:t>
            </a:r>
            <a:r>
              <a:rPr sz="2000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termini </a:t>
            </a:r>
            <a:r>
              <a:rPr sz="2000" dirty="0" err="1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d'innesco</a:t>
            </a:r>
            <a:r>
              <a:rPr sz="2000" dirty="0">
                <a:solidFill>
                  <a:srgbClr val="4755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52172" y="512317"/>
            <a:ext cx="249470" cy="249470"/>
          </a:xfrm>
          <a:prstGeom prst="rect">
            <a:avLst/>
          </a:prstGeom>
        </p:spPr>
      </p:pic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38714" y="3914774"/>
            <a:ext cx="250153" cy="25015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Moodlemoot 2026</a:t>
            </a:r>
            <a:endParaRPr lang="en-US" dirty="0"/>
          </a:p>
        </p:txBody>
      </p:sp>
      <p:sp>
        <p:nvSpPr>
          <p:cNvPr id="73730" name="Titolo 1"/>
          <p:cNvSpPr>
            <a:spLocks noGrp="1"/>
          </p:cNvSpPr>
          <p:nvPr>
            <p:ph type="title" idx="4294967295"/>
          </p:nvPr>
        </p:nvSpPr>
        <p:spPr>
          <a:xfrm>
            <a:off x="-650929" y="2046422"/>
            <a:ext cx="8229600" cy="704850"/>
          </a:xfrm>
        </p:spPr>
        <p:txBody>
          <a:bodyPr>
            <a:normAutofit/>
          </a:bodyPr>
          <a:lstStyle/>
          <a:p>
            <a:r>
              <a:rPr lang="it-IT" altLang="en-US" sz="3200" b="1" dirty="0">
                <a:solidFill>
                  <a:srgbClr val="0284C7"/>
                </a:solidFill>
                <a:latin typeface="Poppins"/>
                <a:ea typeface="+mn-ea"/>
                <a:cs typeface="+mn-cs"/>
              </a:rPr>
              <a:t>Punti su cui riflettere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1154070" y="2960230"/>
            <a:ext cx="9887919" cy="4210050"/>
          </a:xfrm>
        </p:spPr>
        <p:txBody>
          <a:bodyPr/>
          <a:lstStyle/>
          <a:p>
            <a:pPr marL="0" indent="0" algn="just">
              <a:buNone/>
              <a:defRPr/>
            </a:pPr>
            <a:r>
              <a:rPr lang="it-IT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È importante impostare una didattica che cerchi di evitare l’instaurarsi di rigidità e meccanismi ripetitivi spesso indotti dalle prassi scolastiche per puntare verso un’attenzione maggiore nella comprensione dei problemi che sia rivolta agli </a:t>
            </a:r>
            <a:r>
              <a:rPr lang="it-IT" sz="2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aspetti semantici e di relazione tra le informazioni riportate. </a:t>
            </a:r>
          </a:p>
          <a:p>
            <a:pPr>
              <a:defRPr/>
            </a:pPr>
            <a:endParaRPr lang="it-IT" sz="28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0FF5F2C-7A16-EC5C-0C1E-DCCF1C788F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59" t="9713" r="2910" b="5643"/>
          <a:stretch>
            <a:fillRect/>
          </a:stretch>
        </p:blipFill>
        <p:spPr>
          <a:xfrm>
            <a:off x="0" y="0"/>
            <a:ext cx="2308141" cy="1188486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DC7D3760-1FFB-5C08-9F46-B1D04B453A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6270" y="-40682"/>
            <a:ext cx="4065730" cy="106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3714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A68F507-B91B-7E43-91A9-CC4F054D0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Produzione quesiti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1598834-F2E7-ECA4-E84C-50181F9236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Lavori di gruppo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2FC815B-812E-13C7-BC72-BA5D85A20F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59" t="9713" r="2910" b="5643"/>
          <a:stretch>
            <a:fillRect/>
          </a:stretch>
        </p:blipFill>
        <p:spPr>
          <a:xfrm>
            <a:off x="108488" y="-10615"/>
            <a:ext cx="2308141" cy="1188486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8675A5DE-B71D-51FC-20B0-5F30226FEE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6270" y="0"/>
            <a:ext cx="4065730" cy="1067254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3EBCE14-799C-3FDA-CE9C-8BC50A592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Moodlemoot 2026</a:t>
            </a:r>
          </a:p>
        </p:txBody>
      </p:sp>
    </p:spTree>
    <p:extLst>
      <p:ext uri="{BB962C8B-B14F-4D97-AF65-F5344CB8AC3E}">
        <p14:creationId xmlns:p14="http://schemas.microsoft.com/office/powerpoint/2010/main" val="16549370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53E29337-CCE4-EAAA-141E-E2921EA66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1215744"/>
            <a:ext cx="9528048" cy="1143000"/>
          </a:xfrm>
        </p:spPr>
        <p:txBody>
          <a:bodyPr>
            <a:normAutofit/>
          </a:bodyPr>
          <a:lstStyle/>
          <a:p>
            <a:pPr algn="l"/>
            <a:r>
              <a:rPr lang="it-IT" sz="3200" b="1" dirty="0"/>
              <a:t>Produciamo un quesito con queste caratteristiche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E0DBB74C-5FBE-C894-05F7-EACEAE397F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032" y="2358744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it-IT" sz="2800" b="1" dirty="0"/>
              <a:t>Contenuto</a:t>
            </a:r>
            <a:r>
              <a:rPr lang="it-IT" sz="2800" dirty="0"/>
              <a:t>: un problema il cui si devono interpretare relazioni</a:t>
            </a:r>
          </a:p>
          <a:p>
            <a:r>
              <a:rPr lang="it-IT" sz="2800" b="1" dirty="0"/>
              <a:t>Testo</a:t>
            </a:r>
            <a:r>
              <a:rPr lang="it-IT" sz="2800" dirty="0"/>
              <a:t>: breve e con un linguaggio adeguato per studenti degli ultimi anni delle scuole secondarie di secondo grado</a:t>
            </a:r>
          </a:p>
          <a:p>
            <a:r>
              <a:rPr lang="it-IT" sz="2800" b="1" dirty="0"/>
              <a:t>Risposte</a:t>
            </a:r>
            <a:r>
              <a:rPr lang="it-IT" sz="2800" dirty="0"/>
              <a:t>: </a:t>
            </a:r>
          </a:p>
          <a:p>
            <a:pPr lvl="1"/>
            <a:r>
              <a:rPr lang="it-IT" sz="2400" dirty="0"/>
              <a:t>Se «a scelta multipla» (una o più risposte corrette), le opzioni non corrette devono individuare possibili errori tipici </a:t>
            </a:r>
          </a:p>
          <a:p>
            <a:pPr lvl="1"/>
            <a:r>
              <a:rPr lang="it-IT" sz="2400" dirty="0"/>
              <a:t>Se «aperte», descrivere cosa è accettabile</a:t>
            </a:r>
          </a:p>
          <a:p>
            <a:pPr lvl="1"/>
            <a:r>
              <a:rPr lang="it-IT" sz="2400" dirty="0"/>
              <a:t>Quali possibili feedback?</a:t>
            </a:r>
          </a:p>
          <a:p>
            <a:r>
              <a:rPr lang="it-IT" sz="2800" dirty="0"/>
              <a:t>….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A4BF049-10C3-5F19-A693-8157BA461601}"/>
              </a:ext>
            </a:extLst>
          </p:cNvPr>
          <p:cNvSpPr/>
          <p:nvPr/>
        </p:nvSpPr>
        <p:spPr>
          <a:xfrm>
            <a:off x="9310603" y="3429000"/>
            <a:ext cx="2251133" cy="146357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Gli studenti possono usare la calcolatrice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F29A9684-D6C0-0111-336B-A6B90BB9C5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59" t="9713" r="2910" b="5643"/>
          <a:stretch>
            <a:fillRect/>
          </a:stretch>
        </p:blipFill>
        <p:spPr>
          <a:xfrm>
            <a:off x="108488" y="-10615"/>
            <a:ext cx="2308141" cy="1188486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4F95A3BA-1339-7F90-0681-8B4847DA41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6270" y="0"/>
            <a:ext cx="4065730" cy="1067254"/>
          </a:xfrm>
          <a:prstGeom prst="rect">
            <a:avLst/>
          </a:prstGeom>
        </p:spPr>
      </p:pic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59BBC561-35E7-0AFB-1E9E-A71C8D6F3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Moodlemoot 2026</a:t>
            </a:r>
          </a:p>
        </p:txBody>
      </p:sp>
    </p:spTree>
    <p:extLst>
      <p:ext uri="{BB962C8B-B14F-4D97-AF65-F5344CB8AC3E}">
        <p14:creationId xmlns:p14="http://schemas.microsoft.com/office/powerpoint/2010/main" val="27379616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D0581B61-EB9C-4FED-8E62-AE74FB0BC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9198901-5716-4C59-8560-9B4B17388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91765" y="0"/>
            <a:ext cx="10950698" cy="6858000"/>
            <a:chOff x="591765" y="0"/>
            <a:chExt cx="10950698" cy="6858000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1D91B2F-0B68-466B-871D-2350F92FA5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07574" y="0"/>
              <a:ext cx="10399454" cy="6858000"/>
            </a:xfrm>
            <a:custGeom>
              <a:avLst/>
              <a:gdLst>
                <a:gd name="connsiteX0" fmla="*/ 7551973 w 9174595"/>
                <a:gd name="connsiteY0" fmla="*/ 0 h 6858000"/>
                <a:gd name="connsiteX1" fmla="*/ 5634635 w 9174595"/>
                <a:gd name="connsiteY1" fmla="*/ 0 h 6858000"/>
                <a:gd name="connsiteX2" fmla="*/ 5550590 w 9174595"/>
                <a:gd name="connsiteY2" fmla="*/ 0 h 6858000"/>
                <a:gd name="connsiteX3" fmla="*/ 5480986 w 9174595"/>
                <a:gd name="connsiteY3" fmla="*/ 0 h 6858000"/>
                <a:gd name="connsiteX4" fmla="*/ 4886240 w 9174595"/>
                <a:gd name="connsiteY4" fmla="*/ 0 h 6858000"/>
                <a:gd name="connsiteX5" fmla="*/ 4816638 w 9174595"/>
                <a:gd name="connsiteY5" fmla="*/ 0 h 6858000"/>
                <a:gd name="connsiteX6" fmla="*/ 4357958 w 9174595"/>
                <a:gd name="connsiteY6" fmla="*/ 0 h 6858000"/>
                <a:gd name="connsiteX7" fmla="*/ 4288354 w 9174595"/>
                <a:gd name="connsiteY7" fmla="*/ 0 h 6858000"/>
                <a:gd name="connsiteX8" fmla="*/ 3693608 w 9174595"/>
                <a:gd name="connsiteY8" fmla="*/ 0 h 6858000"/>
                <a:gd name="connsiteX9" fmla="*/ 3624006 w 9174595"/>
                <a:gd name="connsiteY9" fmla="*/ 0 h 6858000"/>
                <a:gd name="connsiteX10" fmla="*/ 3276448 w 9174595"/>
                <a:gd name="connsiteY10" fmla="*/ 0 h 6858000"/>
                <a:gd name="connsiteX11" fmla="*/ 1622622 w 9174595"/>
                <a:gd name="connsiteY11" fmla="*/ 0 h 6858000"/>
                <a:gd name="connsiteX12" fmla="*/ 1600504 w 9174595"/>
                <a:gd name="connsiteY12" fmla="*/ 14997 h 6858000"/>
                <a:gd name="connsiteX13" fmla="*/ 0 w 9174595"/>
                <a:gd name="connsiteY13" fmla="*/ 3621656 h 6858000"/>
                <a:gd name="connsiteX14" fmla="*/ 1873886 w 9174595"/>
                <a:gd name="connsiteY14" fmla="*/ 6374814 h 6858000"/>
                <a:gd name="connsiteX15" fmla="*/ 2390406 w 9174595"/>
                <a:gd name="connsiteY15" fmla="*/ 6780599 h 6858000"/>
                <a:gd name="connsiteX16" fmla="*/ 2502136 w 9174595"/>
                <a:gd name="connsiteY16" fmla="*/ 6858000 h 6858000"/>
                <a:gd name="connsiteX17" fmla="*/ 3276448 w 9174595"/>
                <a:gd name="connsiteY17" fmla="*/ 6858000 h 6858000"/>
                <a:gd name="connsiteX18" fmla="*/ 3624006 w 9174595"/>
                <a:gd name="connsiteY18" fmla="*/ 6858000 h 6858000"/>
                <a:gd name="connsiteX19" fmla="*/ 3693608 w 9174595"/>
                <a:gd name="connsiteY19" fmla="*/ 6858000 h 6858000"/>
                <a:gd name="connsiteX20" fmla="*/ 4288354 w 9174595"/>
                <a:gd name="connsiteY20" fmla="*/ 6858000 h 6858000"/>
                <a:gd name="connsiteX21" fmla="*/ 4357958 w 9174595"/>
                <a:gd name="connsiteY21" fmla="*/ 6858000 h 6858000"/>
                <a:gd name="connsiteX22" fmla="*/ 4816638 w 9174595"/>
                <a:gd name="connsiteY22" fmla="*/ 6858000 h 6858000"/>
                <a:gd name="connsiteX23" fmla="*/ 4886240 w 9174595"/>
                <a:gd name="connsiteY23" fmla="*/ 6858000 h 6858000"/>
                <a:gd name="connsiteX24" fmla="*/ 5480986 w 9174595"/>
                <a:gd name="connsiteY24" fmla="*/ 6858000 h 6858000"/>
                <a:gd name="connsiteX25" fmla="*/ 5550590 w 9174595"/>
                <a:gd name="connsiteY25" fmla="*/ 6858000 h 6858000"/>
                <a:gd name="connsiteX26" fmla="*/ 5634635 w 9174595"/>
                <a:gd name="connsiteY26" fmla="*/ 6858000 h 6858000"/>
                <a:gd name="connsiteX27" fmla="*/ 6672460 w 9174595"/>
                <a:gd name="connsiteY27" fmla="*/ 6858000 h 6858000"/>
                <a:gd name="connsiteX28" fmla="*/ 6784188 w 9174595"/>
                <a:gd name="connsiteY28" fmla="*/ 6780599 h 6858000"/>
                <a:gd name="connsiteX29" fmla="*/ 7300708 w 9174595"/>
                <a:gd name="connsiteY29" fmla="*/ 6374814 h 6858000"/>
                <a:gd name="connsiteX30" fmla="*/ 9174595 w 9174595"/>
                <a:gd name="connsiteY30" fmla="*/ 3621656 h 6858000"/>
                <a:gd name="connsiteX31" fmla="*/ 7574092 w 9174595"/>
                <a:gd name="connsiteY3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4595" h="6858000">
                  <a:moveTo>
                    <a:pt x="7551973" y="0"/>
                  </a:moveTo>
                  <a:lnTo>
                    <a:pt x="5634635" y="0"/>
                  </a:lnTo>
                  <a:lnTo>
                    <a:pt x="5550590" y="0"/>
                  </a:lnTo>
                  <a:lnTo>
                    <a:pt x="5480986" y="0"/>
                  </a:lnTo>
                  <a:lnTo>
                    <a:pt x="4886240" y="0"/>
                  </a:lnTo>
                  <a:lnTo>
                    <a:pt x="4816638" y="0"/>
                  </a:lnTo>
                  <a:lnTo>
                    <a:pt x="4357958" y="0"/>
                  </a:lnTo>
                  <a:lnTo>
                    <a:pt x="4288354" y="0"/>
                  </a:lnTo>
                  <a:lnTo>
                    <a:pt x="3693608" y="0"/>
                  </a:lnTo>
                  <a:lnTo>
                    <a:pt x="3624006" y="0"/>
                  </a:lnTo>
                  <a:lnTo>
                    <a:pt x="3276448" y="0"/>
                  </a:lnTo>
                  <a:lnTo>
                    <a:pt x="1622622" y="0"/>
                  </a:lnTo>
                  <a:lnTo>
                    <a:pt x="1600504" y="14997"/>
                  </a:lnTo>
                  <a:cubicBezTo>
                    <a:pt x="573594" y="754641"/>
                    <a:pt x="0" y="2093192"/>
                    <a:pt x="0" y="3621656"/>
                  </a:cubicBezTo>
                  <a:cubicBezTo>
                    <a:pt x="0" y="4969131"/>
                    <a:pt x="928496" y="5602839"/>
                    <a:pt x="1873886" y="6374814"/>
                  </a:cubicBezTo>
                  <a:cubicBezTo>
                    <a:pt x="2046046" y="6515397"/>
                    <a:pt x="2216632" y="6653108"/>
                    <a:pt x="2390406" y="6780599"/>
                  </a:cubicBezTo>
                  <a:lnTo>
                    <a:pt x="2502136" y="6858000"/>
                  </a:lnTo>
                  <a:lnTo>
                    <a:pt x="3276448" y="6858000"/>
                  </a:lnTo>
                  <a:lnTo>
                    <a:pt x="3624006" y="6858000"/>
                  </a:lnTo>
                  <a:lnTo>
                    <a:pt x="3693608" y="6858000"/>
                  </a:lnTo>
                  <a:lnTo>
                    <a:pt x="4288354" y="6858000"/>
                  </a:lnTo>
                  <a:lnTo>
                    <a:pt x="4357958" y="6858000"/>
                  </a:lnTo>
                  <a:lnTo>
                    <a:pt x="4816638" y="6858000"/>
                  </a:lnTo>
                  <a:lnTo>
                    <a:pt x="4886240" y="6858000"/>
                  </a:lnTo>
                  <a:lnTo>
                    <a:pt x="5480986" y="6858000"/>
                  </a:lnTo>
                  <a:lnTo>
                    <a:pt x="5550590" y="6858000"/>
                  </a:lnTo>
                  <a:lnTo>
                    <a:pt x="5634635" y="6858000"/>
                  </a:lnTo>
                  <a:lnTo>
                    <a:pt x="6672460" y="6858000"/>
                  </a:lnTo>
                  <a:lnTo>
                    <a:pt x="6784188" y="6780599"/>
                  </a:lnTo>
                  <a:cubicBezTo>
                    <a:pt x="6957963" y="6653108"/>
                    <a:pt x="7128548" y="6515397"/>
                    <a:pt x="7300708" y="6374814"/>
                  </a:cubicBezTo>
                  <a:cubicBezTo>
                    <a:pt x="8246100" y="5602839"/>
                    <a:pt x="9174595" y="4969131"/>
                    <a:pt x="9174595" y="3621656"/>
                  </a:cubicBezTo>
                  <a:cubicBezTo>
                    <a:pt x="9174595" y="2093192"/>
                    <a:pt x="8601001" y="754641"/>
                    <a:pt x="7574092" y="1499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FF7C94E-23C0-4A3B-8021-55058EF02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52814" y="0"/>
              <a:ext cx="2778659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B0516DB1-0E43-4D56-A51D-F8C67939D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46711" y="0"/>
              <a:ext cx="2664398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7958EA7-5F20-4E68-8089-D99DC0CC9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91765" y="0"/>
              <a:ext cx="2590095" cy="6858000"/>
            </a:xfrm>
            <a:custGeom>
              <a:avLst/>
              <a:gdLst>
                <a:gd name="connsiteX0" fmla="*/ 955085 w 2209181"/>
                <a:gd name="connsiteY0" fmla="*/ 0 h 6858000"/>
                <a:gd name="connsiteX1" fmla="*/ 937727 w 2209181"/>
                <a:gd name="connsiteY1" fmla="*/ 0 h 6858000"/>
                <a:gd name="connsiteX2" fmla="*/ 963738 w 2209181"/>
                <a:gd name="connsiteY2" fmla="*/ 24346 h 6858000"/>
                <a:gd name="connsiteX3" fmla="*/ 2184004 w 2209181"/>
                <a:gd name="connsiteY3" fmla="*/ 3809420 h 6858000"/>
                <a:gd name="connsiteX4" fmla="*/ 218679 w 2209181"/>
                <a:gd name="connsiteY4" fmla="*/ 6681644 h 6858000"/>
                <a:gd name="connsiteX5" fmla="*/ 0 w 2209181"/>
                <a:gd name="connsiteY5" fmla="*/ 6858000 h 6858000"/>
                <a:gd name="connsiteX6" fmla="*/ 19349 w 2209181"/>
                <a:gd name="connsiteY6" fmla="*/ 6858000 h 6858000"/>
                <a:gd name="connsiteX7" fmla="*/ 236958 w 2209181"/>
                <a:gd name="connsiteY7" fmla="*/ 6682507 h 6858000"/>
                <a:gd name="connsiteX8" fmla="*/ 2202283 w 2209181"/>
                <a:gd name="connsiteY8" fmla="*/ 3810283 h 6858000"/>
                <a:gd name="connsiteX9" fmla="*/ 982018 w 2209181"/>
                <a:gd name="connsiteY9" fmla="*/ 2521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55085" y="0"/>
                  </a:moveTo>
                  <a:lnTo>
                    <a:pt x="937727" y="0"/>
                  </a:lnTo>
                  <a:lnTo>
                    <a:pt x="963738" y="24346"/>
                  </a:lnTo>
                  <a:cubicBezTo>
                    <a:pt x="1818009" y="885455"/>
                    <a:pt x="2251801" y="2269402"/>
                    <a:pt x="2184004" y="3809420"/>
                  </a:cubicBezTo>
                  <a:cubicBezTo>
                    <a:pt x="2120250" y="5257592"/>
                    <a:pt x="1181008" y="5895709"/>
                    <a:pt x="218679" y="6681644"/>
                  </a:cubicBezTo>
                  <a:lnTo>
                    <a:pt x="0" y="6858000"/>
                  </a:lnTo>
                  <a:lnTo>
                    <a:pt x="19349" y="6858000"/>
                  </a:lnTo>
                  <a:lnTo>
                    <a:pt x="236958" y="6682507"/>
                  </a:lnTo>
                  <a:cubicBezTo>
                    <a:pt x="1199288" y="5896573"/>
                    <a:pt x="2138530" y="5258455"/>
                    <a:pt x="2202283" y="3810283"/>
                  </a:cubicBezTo>
                  <a:cubicBezTo>
                    <a:pt x="2270080" y="2270266"/>
                    <a:pt x="1836289" y="886318"/>
                    <a:pt x="982018" y="2521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29DFFEF3-1EED-4606-884B-6908880F6F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86345" y="0"/>
              <a:ext cx="2556118" cy="6858000"/>
            </a:xfrm>
            <a:custGeom>
              <a:avLst/>
              <a:gdLst>
                <a:gd name="connsiteX0" fmla="*/ 955085 w 2209181"/>
                <a:gd name="connsiteY0" fmla="*/ 0 h 6858000"/>
                <a:gd name="connsiteX1" fmla="*/ 937727 w 2209181"/>
                <a:gd name="connsiteY1" fmla="*/ 0 h 6858000"/>
                <a:gd name="connsiteX2" fmla="*/ 963738 w 2209181"/>
                <a:gd name="connsiteY2" fmla="*/ 24346 h 6858000"/>
                <a:gd name="connsiteX3" fmla="*/ 2184004 w 2209181"/>
                <a:gd name="connsiteY3" fmla="*/ 3809420 h 6858000"/>
                <a:gd name="connsiteX4" fmla="*/ 218679 w 2209181"/>
                <a:gd name="connsiteY4" fmla="*/ 6681644 h 6858000"/>
                <a:gd name="connsiteX5" fmla="*/ 0 w 2209181"/>
                <a:gd name="connsiteY5" fmla="*/ 6858000 h 6858000"/>
                <a:gd name="connsiteX6" fmla="*/ 19349 w 2209181"/>
                <a:gd name="connsiteY6" fmla="*/ 6858000 h 6858000"/>
                <a:gd name="connsiteX7" fmla="*/ 236958 w 2209181"/>
                <a:gd name="connsiteY7" fmla="*/ 6682507 h 6858000"/>
                <a:gd name="connsiteX8" fmla="*/ 2202283 w 2209181"/>
                <a:gd name="connsiteY8" fmla="*/ 3810283 h 6858000"/>
                <a:gd name="connsiteX9" fmla="*/ 982018 w 2209181"/>
                <a:gd name="connsiteY9" fmla="*/ 2521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55085" y="0"/>
                  </a:moveTo>
                  <a:lnTo>
                    <a:pt x="937727" y="0"/>
                  </a:lnTo>
                  <a:lnTo>
                    <a:pt x="963738" y="24346"/>
                  </a:lnTo>
                  <a:cubicBezTo>
                    <a:pt x="1818009" y="885455"/>
                    <a:pt x="2251801" y="2269402"/>
                    <a:pt x="2184004" y="3809420"/>
                  </a:cubicBezTo>
                  <a:cubicBezTo>
                    <a:pt x="2120250" y="5257592"/>
                    <a:pt x="1181008" y="5895709"/>
                    <a:pt x="218679" y="6681644"/>
                  </a:cubicBezTo>
                  <a:lnTo>
                    <a:pt x="0" y="6858000"/>
                  </a:lnTo>
                  <a:lnTo>
                    <a:pt x="19349" y="6858000"/>
                  </a:lnTo>
                  <a:lnTo>
                    <a:pt x="236958" y="6682507"/>
                  </a:lnTo>
                  <a:cubicBezTo>
                    <a:pt x="1199288" y="5896573"/>
                    <a:pt x="2138530" y="5258455"/>
                    <a:pt x="2202283" y="3810283"/>
                  </a:cubicBezTo>
                  <a:cubicBezTo>
                    <a:pt x="2270080" y="2270266"/>
                    <a:pt x="1836289" y="886318"/>
                    <a:pt x="982018" y="2521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9C41AAC7-7CF0-E80A-96F2-59EB77427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5046" y="1165753"/>
            <a:ext cx="8394306" cy="139605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5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Spazio</a:t>
            </a:r>
            <a:r>
              <a:rPr lang="en-US" sz="5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su</a:t>
            </a:r>
            <a:r>
              <a:rPr lang="en-US" sz="5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Moodle-AIUM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4AC94FC-C0C0-B1BD-B329-78A47DA074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04437" y="3555935"/>
            <a:ext cx="6953250" cy="86239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200" b="1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Lavoro di </a:t>
            </a:r>
            <a:r>
              <a:rPr lang="en-US" sz="2200" b="1" u="sng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gruppo</a:t>
            </a:r>
            <a:endParaRPr lang="en-US" sz="2200" b="1" u="sng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 min per </a:t>
            </a:r>
            <a:r>
              <a:rPr lang="en-US" sz="2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creare</a:t>
            </a:r>
            <a:r>
              <a: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 </a:t>
            </a:r>
            <a:r>
              <a:rPr lang="en-US" sz="2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caricare</a:t>
            </a:r>
            <a:r>
              <a: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sulla</a:t>
            </a:r>
            <a:r>
              <a: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piattaforma</a:t>
            </a:r>
            <a:r>
              <a: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 quiz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61969B6-318F-DD7D-8EA9-0A98D5BC48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3440" y="0"/>
            <a:ext cx="3642264" cy="965200"/>
          </a:xfrm>
          <a:prstGeom prst="rect">
            <a:avLst/>
          </a:prstGeom>
        </p:spPr>
      </p:pic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B8C9A8A-E2BE-E79B-B378-4A9481E60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9576" y="6356350"/>
            <a:ext cx="566928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Moodlemoot 2026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D6385BC-9DDC-4C25-9EC1-2F515C1392A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359" t="9713" r="2910" b="5643"/>
          <a:stretch>
            <a:fillRect/>
          </a:stretch>
        </p:blipFill>
        <p:spPr>
          <a:xfrm>
            <a:off x="96296" y="6611"/>
            <a:ext cx="2308141" cy="1188486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460425B0-714B-636D-9F31-9DC5935C5E31}"/>
              </a:ext>
            </a:extLst>
          </p:cNvPr>
          <p:cNvSpPr txBox="1"/>
          <p:nvPr/>
        </p:nvSpPr>
        <p:spPr>
          <a:xfrm>
            <a:off x="3541246" y="4834830"/>
            <a:ext cx="46796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i="1" dirty="0"/>
              <a:t>Cosa si vuole valutare? </a:t>
            </a:r>
          </a:p>
          <a:p>
            <a:pPr algn="ctr"/>
            <a:r>
              <a:rPr lang="it-IT" sz="2800" i="1" dirty="0"/>
              <a:t>Con quale tipo di quiz? </a:t>
            </a:r>
          </a:p>
          <a:p>
            <a:pPr algn="ctr"/>
            <a:r>
              <a:rPr lang="it-IT" sz="2800" i="1" dirty="0"/>
              <a:t>Perché?  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AC4D9FF7-4FF1-A9B2-20EC-201856FCEE21}"/>
              </a:ext>
            </a:extLst>
          </p:cNvPr>
          <p:cNvSpPr txBox="1"/>
          <p:nvPr/>
        </p:nvSpPr>
        <p:spPr>
          <a:xfrm>
            <a:off x="2404437" y="2641611"/>
            <a:ext cx="83943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dirty="0">
                <a:hlinkClick r:id="rId5"/>
              </a:rPr>
              <a:t>https://moodle502.aium.it/course/view.php?id=14</a:t>
            </a:r>
            <a:r>
              <a:rPr lang="it-IT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253228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498399-B394-09BD-948D-25D677E54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Discussione collettiva 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4504FA6-744E-56F8-2F87-44031FE8CE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Confronto dei quesiti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1B9A841-89DB-B618-A366-D52D90CF41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59" t="9713" r="2910" b="5643"/>
          <a:stretch>
            <a:fillRect/>
          </a:stretch>
        </p:blipFill>
        <p:spPr>
          <a:xfrm>
            <a:off x="108488" y="-10615"/>
            <a:ext cx="2308141" cy="1188486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F37AD8F0-BDD9-14C1-ABB3-4BD41AF6CB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6270" y="0"/>
            <a:ext cx="4065730" cy="1067254"/>
          </a:xfrm>
          <a:prstGeom prst="rect">
            <a:avLst/>
          </a:prstGeom>
        </p:spPr>
      </p:pic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A8A8B0DB-69FC-7C74-BE7F-ECADC9BEE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Moodlemoot 2026</a:t>
            </a:r>
          </a:p>
        </p:txBody>
      </p:sp>
    </p:spTree>
    <p:extLst>
      <p:ext uri="{BB962C8B-B14F-4D97-AF65-F5344CB8AC3E}">
        <p14:creationId xmlns:p14="http://schemas.microsoft.com/office/powerpoint/2010/main" val="24470448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275" y="5041851"/>
            <a:ext cx="6267450" cy="12742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5275" y="2690336"/>
            <a:ext cx="1160145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it-IT" sz="4800" b="1" dirty="0">
                <a:solidFill>
                  <a:srgbClr val="0369A1"/>
                </a:solidFill>
                <a:latin typeface="Poppins"/>
              </a:rPr>
              <a:t>Spazio per le d</a:t>
            </a:r>
            <a:r>
              <a:rPr sz="4800" b="1" i="0" u="none" dirty="0" err="1">
                <a:solidFill>
                  <a:srgbClr val="0369A1"/>
                </a:solidFill>
                <a:latin typeface="Poppins"/>
              </a:rPr>
              <a:t>omande</a:t>
            </a:r>
            <a:r>
              <a:rPr lang="it-IT" sz="4800" b="1" i="0" u="none" dirty="0">
                <a:solidFill>
                  <a:srgbClr val="0369A1"/>
                </a:solidFill>
                <a:latin typeface="Poppins"/>
              </a:rPr>
              <a:t> finali</a:t>
            </a:r>
            <a:endParaRPr sz="4800" b="1" i="0" u="none" dirty="0">
              <a:solidFill>
                <a:srgbClr val="0369A1"/>
              </a:solidFill>
              <a:latin typeface="Poppin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500" y="4443933"/>
            <a:ext cx="11049000" cy="3143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sz="2000" b="1" i="0" u="none" dirty="0">
                <a:solidFill>
                  <a:srgbClr val="334155"/>
                </a:solidFill>
                <a:latin typeface="Lato"/>
              </a:rPr>
              <a:t>Grazie per </a:t>
            </a:r>
            <a:r>
              <a:rPr sz="2000" b="1" i="0" u="none" dirty="0" err="1">
                <a:solidFill>
                  <a:srgbClr val="334155"/>
                </a:solidFill>
                <a:latin typeface="Lato"/>
              </a:rPr>
              <a:t>l'attenzione</a:t>
            </a:r>
            <a:r>
              <a:rPr sz="2000" b="1" i="0" u="none" dirty="0">
                <a:solidFill>
                  <a:srgbClr val="334155"/>
                </a:solidFill>
                <a:latin typeface="Lato"/>
              </a:rPr>
              <a:t> e la </a:t>
            </a:r>
            <a:r>
              <a:rPr sz="2000" b="1" i="0" u="none" dirty="0" err="1">
                <a:solidFill>
                  <a:srgbClr val="334155"/>
                </a:solidFill>
                <a:latin typeface="Lato"/>
              </a:rPr>
              <a:t>partecipazione</a:t>
            </a:r>
            <a:r>
              <a:rPr sz="2000" b="1" i="0" u="none" dirty="0">
                <a:solidFill>
                  <a:srgbClr val="334155"/>
                </a:solidFill>
                <a:latin typeface="Lato"/>
              </a:rPr>
              <a:t> al workshop!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E2A49F4-FC3C-C6BF-2BF1-EA53ACEDE9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59" t="9713" r="2910" b="5643"/>
          <a:stretch>
            <a:fillRect/>
          </a:stretch>
        </p:blipFill>
        <p:spPr>
          <a:xfrm>
            <a:off x="108488" y="-10615"/>
            <a:ext cx="2308141" cy="1188486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B43116D7-8E0F-623A-9AB2-746ABDDD2E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6270" y="0"/>
            <a:ext cx="4065730" cy="1067254"/>
          </a:xfrm>
          <a:prstGeom prst="rect">
            <a:avLst/>
          </a:prstGeom>
        </p:spPr>
      </p:pic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D51FB8C-A895-E9A8-CC5A-3B28E07BA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Moodlemoot 2026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80511" y="3692322"/>
            <a:ext cx="7830978" cy="8002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830"/>
              </a:lnSpc>
            </a:pPr>
            <a:r>
              <a:rPr lang="it-IT" sz="8800" b="1" i="0" u="none" dirty="0">
                <a:solidFill>
                  <a:srgbClr val="0369A1"/>
                </a:solidFill>
                <a:latin typeface="Poppins"/>
              </a:rPr>
              <a:t>Grazie!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36739" y="5751145"/>
            <a:ext cx="8118521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 dirty="0">
                <a:solidFill>
                  <a:srgbClr val="0F172A"/>
                </a:solidFill>
                <a:latin typeface="Lato"/>
              </a:rPr>
              <a:t>N</a:t>
            </a:r>
            <a:r>
              <a:rPr lang="it-IT" sz="1350" b="1" i="0" u="none" dirty="0" err="1">
                <a:solidFill>
                  <a:srgbClr val="0F172A"/>
                </a:solidFill>
                <a:latin typeface="Lato"/>
              </a:rPr>
              <a:t>adia</a:t>
            </a:r>
            <a:r>
              <a:rPr sz="1350" b="1" i="0" u="none" dirty="0">
                <a:solidFill>
                  <a:srgbClr val="0F172A"/>
                </a:solidFill>
                <a:latin typeface="Lato"/>
              </a:rPr>
              <a:t> Bonzano</a:t>
            </a:r>
            <a:r>
              <a:rPr sz="1350" b="1" i="0" u="none" baseline="30000" dirty="0">
                <a:solidFill>
                  <a:srgbClr val="0F172A"/>
                </a:solidFill>
                <a:latin typeface="Lato"/>
              </a:rPr>
              <a:t>1</a:t>
            </a:r>
            <a:r>
              <a:rPr sz="1350" b="1" i="0" u="none" dirty="0">
                <a:solidFill>
                  <a:srgbClr val="0F172A"/>
                </a:solidFill>
                <a:latin typeface="Lato"/>
              </a:rPr>
              <a:t>, A</a:t>
            </a:r>
            <a:r>
              <a:rPr lang="it-IT" sz="1350" b="1" i="0" u="none" dirty="0" err="1">
                <a:solidFill>
                  <a:srgbClr val="0F172A"/>
                </a:solidFill>
                <a:latin typeface="Lato"/>
              </a:rPr>
              <a:t>rianna</a:t>
            </a:r>
            <a:r>
              <a:rPr sz="1350" b="1" i="0" u="none" dirty="0">
                <a:solidFill>
                  <a:srgbClr val="0F172A"/>
                </a:solidFill>
                <a:latin typeface="Lato"/>
              </a:rPr>
              <a:t> Coviello</a:t>
            </a:r>
            <a:r>
              <a:rPr sz="1350" b="1" i="0" u="none" baseline="30000" dirty="0">
                <a:solidFill>
                  <a:srgbClr val="0F172A"/>
                </a:solidFill>
                <a:latin typeface="Lato"/>
              </a:rPr>
              <a:t>1</a:t>
            </a:r>
            <a:r>
              <a:rPr sz="1350" b="1" i="0" u="none" dirty="0">
                <a:solidFill>
                  <a:srgbClr val="0F172A"/>
                </a:solidFill>
                <a:latin typeface="Lato"/>
              </a:rPr>
              <a:t>, D</a:t>
            </a:r>
            <a:r>
              <a:rPr lang="it-IT" sz="1350" b="1" i="0" u="none" dirty="0" err="1">
                <a:solidFill>
                  <a:srgbClr val="0F172A"/>
                </a:solidFill>
                <a:latin typeface="Lato"/>
              </a:rPr>
              <a:t>aniele</a:t>
            </a:r>
            <a:r>
              <a:rPr sz="1350" b="1" i="0" u="none" dirty="0">
                <a:solidFill>
                  <a:srgbClr val="0F172A"/>
                </a:solidFill>
                <a:latin typeface="Lato"/>
              </a:rPr>
              <a:t> De Giorgi</a:t>
            </a:r>
            <a:r>
              <a:rPr sz="1350" b="1" i="0" u="none" baseline="30000" dirty="0">
                <a:solidFill>
                  <a:srgbClr val="0F172A"/>
                </a:solidFill>
                <a:latin typeface="Lato"/>
              </a:rPr>
              <a:t>1</a:t>
            </a:r>
            <a:r>
              <a:rPr sz="1350" b="1" i="0" u="none" dirty="0">
                <a:solidFill>
                  <a:srgbClr val="0F172A"/>
                </a:solidFill>
                <a:latin typeface="Lato"/>
              </a:rPr>
              <a:t>, F</a:t>
            </a:r>
            <a:r>
              <a:rPr lang="it-IT" sz="1350" b="1" dirty="0" err="1">
                <a:solidFill>
                  <a:srgbClr val="0F172A"/>
                </a:solidFill>
                <a:latin typeface="Lato"/>
              </a:rPr>
              <a:t>rancesca</a:t>
            </a:r>
            <a:r>
              <a:rPr lang="it-IT" sz="1350" b="1" dirty="0">
                <a:solidFill>
                  <a:srgbClr val="0F172A"/>
                </a:solidFill>
                <a:latin typeface="Lato"/>
              </a:rPr>
              <a:t> </a:t>
            </a:r>
            <a:r>
              <a:rPr sz="1350" b="1" i="0" u="none" dirty="0">
                <a:solidFill>
                  <a:srgbClr val="0F172A"/>
                </a:solidFill>
                <a:latin typeface="Lato"/>
              </a:rPr>
              <a:t>Martignone</a:t>
            </a:r>
            <a:r>
              <a:rPr sz="1350" b="1" i="0" u="none" baseline="30000" dirty="0">
                <a:solidFill>
                  <a:srgbClr val="0F172A"/>
                </a:solidFill>
                <a:latin typeface="Lato"/>
              </a:rPr>
              <a:t>1</a:t>
            </a:r>
            <a:r>
              <a:rPr sz="1350" b="1" i="0" u="none" dirty="0">
                <a:solidFill>
                  <a:srgbClr val="0F172A"/>
                </a:solidFill>
                <a:latin typeface="Lato"/>
              </a:rPr>
              <a:t>, I</a:t>
            </a:r>
            <a:r>
              <a:rPr lang="it-IT" sz="1350" b="1" dirty="0" err="1">
                <a:solidFill>
                  <a:srgbClr val="0F172A"/>
                </a:solidFill>
                <a:latin typeface="Lato"/>
              </a:rPr>
              <a:t>uliana</a:t>
            </a:r>
            <a:r>
              <a:rPr sz="1350" b="1" i="0" u="none" dirty="0">
                <a:solidFill>
                  <a:srgbClr val="0F172A"/>
                </a:solidFill>
                <a:latin typeface="Lato"/>
              </a:rPr>
              <a:t> D</a:t>
            </a:r>
            <a:r>
              <a:rPr lang="it-IT" sz="1350" b="1" i="0" u="none" dirty="0" err="1">
                <a:solidFill>
                  <a:srgbClr val="0F172A"/>
                </a:solidFill>
                <a:latin typeface="Lato"/>
              </a:rPr>
              <a:t>aniela</a:t>
            </a:r>
            <a:r>
              <a:rPr sz="1350" b="1" i="0" u="none" dirty="0">
                <a:solidFill>
                  <a:srgbClr val="0F172A"/>
                </a:solidFill>
                <a:latin typeface="Lato"/>
              </a:rPr>
              <a:t> Stan</a:t>
            </a:r>
            <a:r>
              <a:rPr sz="1350" b="1" i="0" u="none" baseline="30000" dirty="0">
                <a:solidFill>
                  <a:srgbClr val="0F172A"/>
                </a:solidFill>
                <a:latin typeface="Lato"/>
              </a:rPr>
              <a:t>1,2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80511" y="6062963"/>
            <a:ext cx="7458075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u="none" baseline="30000" dirty="0">
                <a:solidFill>
                  <a:srgbClr val="64748B"/>
                </a:solidFill>
                <a:latin typeface="Lato"/>
              </a:rPr>
              <a:t>1</a:t>
            </a:r>
            <a:r>
              <a:rPr sz="1200" b="0" i="0" u="none" dirty="0">
                <a:solidFill>
                  <a:srgbClr val="64748B"/>
                </a:solidFill>
                <a:latin typeface="Lato"/>
              </a:rPr>
              <a:t> Università del Piemonte Orientale </a:t>
            </a:r>
            <a:endParaRPr lang="it-IT" sz="1200" dirty="0">
              <a:solidFill>
                <a:srgbClr val="64748B"/>
              </a:solidFill>
              <a:latin typeface="Lato"/>
            </a:endParaRPr>
          </a:p>
          <a:p>
            <a:pPr algn="ctr"/>
            <a:r>
              <a:rPr sz="1200" b="0" i="0" u="none" baseline="30000" dirty="0">
                <a:solidFill>
                  <a:srgbClr val="64748B"/>
                </a:solidFill>
                <a:latin typeface="Lato"/>
              </a:rPr>
              <a:t>2</a:t>
            </a:r>
            <a:r>
              <a:rPr sz="1200" b="0" i="0" u="none" dirty="0">
                <a:solidFill>
                  <a:srgbClr val="64748B"/>
                </a:solidFill>
                <a:latin typeface="Lato"/>
              </a:rPr>
              <a:t> ITIS Volta di Alessandria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87230A6-2DA5-AA02-8D22-B52A1B9FF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7956" y="116024"/>
            <a:ext cx="8716088" cy="2649545"/>
          </a:xfrm>
          <a:prstGeom prst="rect">
            <a:avLst/>
          </a:prstGeom>
        </p:spPr>
      </p:pic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94F339C-6BD5-B7EF-3FAD-7C3172766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Moodlemoot 2026</a:t>
            </a:r>
          </a:p>
        </p:txBody>
      </p:sp>
    </p:spTree>
    <p:extLst>
      <p:ext uri="{BB962C8B-B14F-4D97-AF65-F5344CB8AC3E}">
        <p14:creationId xmlns:p14="http://schemas.microsoft.com/office/powerpoint/2010/main" val="1691537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5814</TotalTime>
  <Words>1131</Words>
  <Application>Microsoft Macintosh PowerPoint</Application>
  <PresentationFormat>Widescreen</PresentationFormat>
  <Paragraphs>210</Paragraphs>
  <Slides>31</Slides>
  <Notes>26</Notes>
  <HiddenSlides>2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31</vt:i4>
      </vt:variant>
    </vt:vector>
  </HeadingPairs>
  <TitlesOfParts>
    <vt:vector size="43" baseType="lpstr">
      <vt:lpstr>Meiryo</vt:lpstr>
      <vt:lpstr>Aptos</vt:lpstr>
      <vt:lpstr>Arial</vt:lpstr>
      <vt:lpstr>Calibri</vt:lpstr>
      <vt:lpstr>Calibri Light</vt:lpstr>
      <vt:lpstr>Gill Sans</vt:lpstr>
      <vt:lpstr>Lato</vt:lpstr>
      <vt:lpstr>Poppins</vt:lpstr>
      <vt:lpstr>Space Grotesk</vt:lpstr>
      <vt:lpstr>Times New Roman</vt:lpstr>
      <vt:lpstr>Office Theme</vt:lpstr>
      <vt:lpstr>Tema di Office</vt:lpstr>
      <vt:lpstr>Quiz Moodle per la valutazione di competenze iniziali in corsi STEM Valutazione delle competenze iniziali e  raccordo tra scuola secondaria e università </vt:lpstr>
      <vt:lpstr>Presentazione standard di PowerPoint</vt:lpstr>
      <vt:lpstr>Presentazione standard di PowerPoint</vt:lpstr>
      <vt:lpstr>Presentati e descriviti in un breve tweet!</vt:lpstr>
      <vt:lpstr>Presentazione standard di PowerPoint</vt:lpstr>
      <vt:lpstr>Presentazione standard di PowerPoint</vt:lpstr>
      <vt:lpstr>Preparazione al test di verifica delle competenze  Attività di autovalutazione e valutazione formativa 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Dati dai test svolti dalle matricole</vt:lpstr>
      <vt:lpstr>Presentazione standard di PowerPoint</vt:lpstr>
      <vt:lpstr>Presentazione standard di PowerPoint</vt:lpstr>
      <vt:lpstr>Punti su cui riflettere</vt:lpstr>
      <vt:lpstr>Presentazione standard di PowerPoint</vt:lpstr>
      <vt:lpstr>Punti su cui riflettere</vt:lpstr>
      <vt:lpstr>Produzione quesiti</vt:lpstr>
      <vt:lpstr>Produciamo un quesito con queste caratteristiche</vt:lpstr>
      <vt:lpstr>Spazio su Moodle-AIUM</vt:lpstr>
      <vt:lpstr>Discussione collettiva 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Francesca Martignone</cp:lastModifiedBy>
  <cp:revision>33</cp:revision>
  <dcterms:created xsi:type="dcterms:W3CDTF">2013-01-27T09:14:16Z</dcterms:created>
  <dcterms:modified xsi:type="dcterms:W3CDTF">2026-09-16T05:56:48Z</dcterms:modified>
  <cp:category/>
</cp:coreProperties>
</file>