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73" r:id="rId15"/>
    <p:sldId id="272" r:id="rId16"/>
    <p:sldId id="271" r:id="rId17"/>
    <p:sldId id="274" r:id="rId18"/>
    <p:sldId id="269" r:id="rId19"/>
    <p:sldId id="270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" name="alessandria skyline.png" descr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9837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04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06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oodle4.malignani.ud.it/moodle/course/view.php?id=3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moodle4.malignani.ud.it/moodle/course/view.php?id=1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4.malignani.ud.it/moodle/my/courses.php" TargetMode="External"/><Relationship Id="rId2" Type="http://schemas.openxmlformats.org/officeDocument/2006/relationships/hyperlink" Target="https://moodle4.malignani.ud.it/moodle/course/view.php?id=13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/>
          <p:cNvSpPr txBox="1">
            <a:spLocks noGrp="1"/>
          </p:cNvSpPr>
          <p:nvPr>
            <p:ph type="ctrTitle"/>
          </p:nvPr>
        </p:nvSpPr>
        <p:spPr>
          <a:xfrm>
            <a:off x="228600" y="599849"/>
            <a:ext cx="11567160" cy="327069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t-IT" sz="5000" b="1" dirty="0"/>
              <a:t>OLTRE LA PIATTAFORMA: TREASURE HUNT SU MOODLE TRA CAPOVOLGIMENTO DIDATTICO, ESPLORAZIONE DEL TERRITORIO E CO-CREAZIONE DEL SAPERE</a:t>
            </a:r>
            <a:endParaRPr sz="5000" b="1" dirty="0"/>
          </a:p>
        </p:txBody>
      </p:sp>
      <p:sp>
        <p:nvSpPr>
          <p:cNvPr id="131" name="Sottotitolo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870549"/>
            <a:ext cx="9144000" cy="1655766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Marzia Toso</a:t>
            </a:r>
            <a:br>
              <a:rPr dirty="0"/>
            </a:br>
            <a:r>
              <a:rPr lang="it-IT" dirty="0"/>
              <a:t>ISIS Malignani Udine</a:t>
            </a:r>
            <a:br>
              <a:rPr dirty="0"/>
            </a:br>
            <a:r>
              <a:rPr lang="it-IT" dirty="0" err="1"/>
              <a:t>marzia.toso@malignani.</a:t>
            </a:r>
            <a:r>
              <a:rPr lang="it-IT" err="1"/>
              <a:t>ud</a:t>
            </a:r>
            <a:r>
              <a:rPr lang="it-IT"/>
              <a:t>.it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6FD8E5-4C60-670D-E284-B925A03AB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6042"/>
            <a:ext cx="10515600" cy="1325563"/>
          </a:xfrm>
        </p:spPr>
        <p:txBody>
          <a:bodyPr/>
          <a:lstStyle/>
          <a:p>
            <a:pPr algn="ctr"/>
            <a:r>
              <a:rPr lang="it-IT" b="1" cap="all" dirty="0"/>
              <a:t>Dal Processo all'Esplorazione:</a:t>
            </a:r>
            <a:br>
              <a:rPr lang="it-IT" b="1" cap="all" dirty="0"/>
            </a:br>
            <a:r>
              <a:rPr lang="it-IT" b="1" cap="all" dirty="0"/>
              <a:t>La Treasure Hunt Didattica su </a:t>
            </a:r>
            <a:r>
              <a:rPr lang="it-IT" b="1" cap="all" dirty="0" err="1"/>
              <a:t>Moodle</a:t>
            </a:r>
            <a:endParaRPr lang="it-IT" b="1" cap="all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9850CF-053C-F820-B60A-E3A9A1090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1904" y="1728823"/>
            <a:ext cx="10515600" cy="4351338"/>
          </a:xfrm>
        </p:spPr>
        <p:txBody>
          <a:bodyPr/>
          <a:lstStyle/>
          <a:p>
            <a:pPr lvl="0"/>
            <a:endParaRPr lang="it-IT" b="1" dirty="0"/>
          </a:p>
          <a:p>
            <a:pPr lvl="0"/>
            <a:endParaRPr lang="it-IT" b="1" dirty="0"/>
          </a:p>
          <a:p>
            <a:pPr lvl="0"/>
            <a:r>
              <a:rPr lang="it-IT" dirty="0" err="1"/>
              <a:t>Moodle</a:t>
            </a:r>
            <a:r>
              <a:rPr lang="it-IT" dirty="0"/>
              <a:t> &amp; Gamification </a:t>
            </a:r>
          </a:p>
          <a:p>
            <a:pPr lvl="0"/>
            <a:r>
              <a:rPr lang="it-IT" dirty="0"/>
              <a:t>Apprendimento Attivo &amp; Peer Tutoring</a:t>
            </a:r>
          </a:p>
          <a:p>
            <a:pPr lvl="0"/>
            <a:r>
              <a:rPr lang="it-IT" dirty="0"/>
              <a:t>Focus sul Processo </a:t>
            </a:r>
          </a:p>
          <a:p>
            <a:pPr lvl="0"/>
            <a:r>
              <a:rPr lang="it-IT" dirty="0"/>
              <a:t>Valorizzazione dell'Errore </a:t>
            </a:r>
          </a:p>
          <a:p>
            <a:pPr lvl="0"/>
            <a:r>
              <a:rPr lang="it-IT" dirty="0"/>
              <a:t>Capovolgere, Esplorare, Creare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722148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8F08F7E-D7EE-6180-C8F6-1328283C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168" y="1875726"/>
            <a:ext cx="10515600" cy="4351338"/>
          </a:xfrm>
        </p:spPr>
        <p:txBody>
          <a:bodyPr/>
          <a:lstStyle/>
          <a:p>
            <a:r>
              <a:rPr lang="it-IT" dirty="0"/>
              <a:t>Caso 1: Spedizione Esponenziale: viaggio virtuale per scoprire ciò che lega la crescita esplosiva alla sua causa silenziosa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Caso 2: Matematica e arte: matematica come linguaggio per organizzare lo spazio e per nascondere informazioni che vengono rese visibili dall’arte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Caso 3: Cinque sguardi su Aquileia: geometria, arte e storia nella costruzione di una città di confine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D22F8AD-5495-0076-2D2C-E6054205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28" y="8557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b="1" cap="all" dirty="0"/>
              <a:t>tre azioni PER tre casi REALI:</a:t>
            </a:r>
            <a:br>
              <a:rPr lang="it-IT" b="1" cap="all" dirty="0"/>
            </a:br>
            <a:endParaRPr lang="it-IT" b="1" cap="all" dirty="0"/>
          </a:p>
        </p:txBody>
      </p:sp>
    </p:spTree>
    <p:extLst>
      <p:ext uri="{BB962C8B-B14F-4D97-AF65-F5344CB8AC3E}">
        <p14:creationId xmlns:p14="http://schemas.microsoft.com/office/powerpoint/2010/main" val="17908127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FE3CE3-4C10-2C93-42CB-E85D00D10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17426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b="1" cap="all" dirty="0"/>
              <a:t>Gamification, </a:t>
            </a:r>
            <a:r>
              <a:rPr lang="it-IT" b="1" cap="all" dirty="0" err="1"/>
              <a:t>Problem</a:t>
            </a:r>
            <a:r>
              <a:rPr lang="it-IT" b="1" cap="all" dirty="0"/>
              <a:t> Solving </a:t>
            </a:r>
            <a:br>
              <a:rPr lang="it-IT" b="1" cap="all" dirty="0"/>
            </a:br>
            <a:r>
              <a:rPr lang="it-IT" b="1" cap="all" dirty="0"/>
              <a:t>e Peer Tutoring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A787D84-A3F7-CBEB-7489-ABA2A8A5C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216" y="3194054"/>
            <a:ext cx="968654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/>
              <a:t>Valorizzare una cultura dell'apprendimento </a:t>
            </a:r>
          </a:p>
          <a:p>
            <a:pPr marL="0" indent="0" algn="ctr">
              <a:buNone/>
            </a:pPr>
            <a:r>
              <a:rPr lang="it-IT" dirty="0"/>
              <a:t>oltre i confini delle singole discipline.</a:t>
            </a:r>
          </a:p>
        </p:txBody>
      </p:sp>
    </p:spTree>
    <p:extLst>
      <p:ext uri="{BB962C8B-B14F-4D97-AF65-F5344CB8AC3E}">
        <p14:creationId xmlns:p14="http://schemas.microsoft.com/office/powerpoint/2010/main" val="6687117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CBCF8C-10BC-FED4-146A-F7D7882A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7888" y="2921665"/>
            <a:ext cx="381914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Spedizione Esponenziale: </a:t>
            </a:r>
            <a:br>
              <a:rPr lang="it-IT" b="1" dirty="0"/>
            </a:br>
            <a:r>
              <a:rPr lang="it-IT" b="1" dirty="0"/>
              <a:t>viaggio virtuale per scoprire ciò che lega la crescita</a:t>
            </a:r>
            <a:br>
              <a:rPr lang="it-IT" b="1" dirty="0"/>
            </a:br>
            <a:r>
              <a:rPr lang="it-IT" b="1" dirty="0"/>
              <a:t>esplosiva alla sua causa silenziosa</a:t>
            </a:r>
          </a:p>
        </p:txBody>
      </p:sp>
      <p:pic>
        <p:nvPicPr>
          <p:cNvPr id="7" name="Immagine 6">
            <a:hlinkClick r:id="rId2"/>
            <a:extLst>
              <a:ext uri="{FF2B5EF4-FFF2-40B4-BE49-F238E27FC236}">
                <a16:creationId xmlns:a16="http://schemas.microsoft.com/office/drawing/2014/main" id="{6D2AE7E7-30B6-E2F8-BCDF-7184293F2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76" y="221303"/>
            <a:ext cx="6315956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1920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83BD00-75D9-5577-806E-0A33E7C4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312"/>
            <a:ext cx="10515600" cy="1325563"/>
          </a:xfrm>
        </p:spPr>
        <p:txBody>
          <a:bodyPr/>
          <a:lstStyle/>
          <a:p>
            <a:pPr algn="ctr"/>
            <a:r>
              <a:rPr lang="it-IT" b="1" dirty="0"/>
              <a:t>Viaggio spazio-temporale proposto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1C8DDDC-DF97-8402-2D7A-52243A870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E3EC058-CCFC-11AD-EA37-AF5173EF0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42684"/>
            <a:ext cx="10515600" cy="482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2418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BC47E3-FC12-C41E-07E4-0DB547114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Dati </a:t>
            </a:r>
            <a:r>
              <a:rPr lang="it-IT" b="1" dirty="0" err="1"/>
              <a:t>Moodle</a:t>
            </a:r>
            <a:r>
              <a:rPr lang="it-IT" b="1" dirty="0"/>
              <a:t> relativi </a:t>
            </a:r>
            <a:br>
              <a:rPr lang="it-IT" b="1" dirty="0"/>
            </a:br>
            <a:r>
              <a:rPr lang="it-IT" b="1" dirty="0"/>
              <a:t>al coinvolgimento degli studenti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CE75095-9B2F-C448-5E2D-449AB49F9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8FEC509-AEF4-E74B-7E16-D5B676E13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9" y="1998413"/>
            <a:ext cx="11969401" cy="41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7645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A877A-118A-661E-A3A8-9C2745607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98C73A-378E-3C5F-4502-70CA8196E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19" y="2839369"/>
            <a:ext cx="402902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Matematica e arte: </a:t>
            </a:r>
            <a:br>
              <a:rPr lang="it-IT" b="1" dirty="0"/>
            </a:br>
            <a:r>
              <a:rPr lang="it-IT" b="1" dirty="0"/>
              <a:t>matematica come linguaggio per organizzare lo spazio e per</a:t>
            </a:r>
            <a:br>
              <a:rPr lang="it-IT" b="1" dirty="0"/>
            </a:br>
            <a:r>
              <a:rPr lang="it-IT" b="1" dirty="0"/>
              <a:t>nascondere informazioni che vengono rese visibili dall’arte</a:t>
            </a:r>
          </a:p>
        </p:txBody>
      </p:sp>
      <p:pic>
        <p:nvPicPr>
          <p:cNvPr id="4" name="Immagine 3">
            <a:hlinkClick r:id="rId2"/>
            <a:extLst>
              <a:ext uri="{FF2B5EF4-FFF2-40B4-BE49-F238E27FC236}">
                <a16:creationId xmlns:a16="http://schemas.microsoft.com/office/drawing/2014/main" id="{AA8388D4-4F4D-BF4D-B688-EB07DC88F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" y="949935"/>
            <a:ext cx="7742355" cy="495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6440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BC559-74F4-7EE4-0AC5-B0680E6B8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9399E9-CA56-FB3E-ADA6-BDE526AD8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90405"/>
            <a:ext cx="3666744" cy="1325563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/>
              <a:t>Applicazione Pratica delle Competenze Spaziali e Geometriche</a:t>
            </a:r>
            <a:br>
              <a:rPr lang="it-IT" sz="3600" b="1" dirty="0"/>
            </a:br>
            <a:r>
              <a:rPr lang="it-IT" sz="3600" b="1" dirty="0"/>
              <a:t>tra consolidamento delle conoscenze ed evoluzione futura</a:t>
            </a:r>
            <a:endParaRPr lang="it-IT" sz="3500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C6E2974-F6B5-028E-8FAC-1088A436E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635" y="1073468"/>
            <a:ext cx="7768429" cy="518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8915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145B9-BEB1-EE06-00C9-E8E9875E6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40F52-8188-5AD0-E78C-164E197DF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312"/>
            <a:ext cx="10515600" cy="1325563"/>
          </a:xfrm>
        </p:spPr>
        <p:txBody>
          <a:bodyPr/>
          <a:lstStyle/>
          <a:p>
            <a:pPr algn="ctr"/>
            <a:r>
              <a:rPr lang="it-IT" b="1" dirty="0"/>
              <a:t>Percorso proposto per conoscere Padova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AAC4ACE-6BC6-D310-C899-EB10B77D5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76" y="1458386"/>
            <a:ext cx="9985248" cy="502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1930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6421C-C55B-0C35-B024-6E3E5F79A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52990-3734-5156-4E58-825CE4A3F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0395"/>
            <a:ext cx="10515600" cy="1325563"/>
          </a:xfrm>
        </p:spPr>
        <p:txBody>
          <a:bodyPr/>
          <a:lstStyle/>
          <a:p>
            <a:pPr algn="ctr"/>
            <a:r>
              <a:rPr lang="it-IT" b="1" dirty="0"/>
              <a:t>Dalla Teoria alla Pratica: </a:t>
            </a:r>
            <a:br>
              <a:rPr lang="it-IT" b="1" dirty="0"/>
            </a:br>
            <a:r>
              <a:rPr lang="it-IT" b="1" dirty="0"/>
              <a:t>Rilievi, Applicazioni e Memoria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BE150D5-6FBD-CC0E-4496-4D55824D3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0" y="2528134"/>
            <a:ext cx="12131210" cy="327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5518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37F53-43B5-26E9-E899-0458940C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99E61C-34B6-AA9C-331F-47C5BA540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057" y="2766217"/>
            <a:ext cx="4885944" cy="1325563"/>
          </a:xfrm>
        </p:spPr>
        <p:txBody>
          <a:bodyPr>
            <a:normAutofit/>
          </a:bodyPr>
          <a:lstStyle/>
          <a:p>
            <a:pPr algn="ctr"/>
            <a:r>
              <a:rPr lang="it-IT" b="1" dirty="0">
                <a:hlinkClick r:id="rId2"/>
              </a:rPr>
              <a:t>Studenti da Giocatori ad Autori</a:t>
            </a:r>
          </a:p>
        </p:txBody>
      </p:sp>
      <p:pic>
        <p:nvPicPr>
          <p:cNvPr id="5" name="Immagine 4">
            <a:hlinkClick r:id="rId3"/>
            <a:extLst>
              <a:ext uri="{FF2B5EF4-FFF2-40B4-BE49-F238E27FC236}">
                <a16:creationId xmlns:a16="http://schemas.microsoft.com/office/drawing/2014/main" id="{B42EF1B4-9828-D6A1-FC88-6FDC5806D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76" y="1542125"/>
            <a:ext cx="6930205" cy="354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60502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C5C4E0-7131-7CD1-773F-B486FB014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045" y="227843"/>
            <a:ext cx="3638550" cy="814574"/>
          </a:xfrm>
        </p:spPr>
        <p:txBody>
          <a:bodyPr>
            <a:normAutofit fontScale="90000"/>
          </a:bodyPr>
          <a:lstStyle/>
          <a:p>
            <a:pPr algn="ctr"/>
            <a:br>
              <a:rPr lang="it-IT" b="1" dirty="0"/>
            </a:br>
            <a:r>
              <a:rPr lang="it-IT" b="1" dirty="0"/>
              <a:t>Report statistico</a:t>
            </a:r>
            <a:br>
              <a:rPr lang="it-IT" b="1" dirty="0"/>
            </a:br>
            <a:br>
              <a:rPr lang="it-IT" b="1" dirty="0"/>
            </a:br>
            <a:endParaRPr lang="it-IT" b="1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BA1383E-F605-3817-0DB6-A4573A86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898394"/>
            <a:ext cx="10849746" cy="53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3661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786EB-C26D-0E56-0BE7-FFDBEEA51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F68AD8-B36F-19A9-3E78-99A2F7DF0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045" y="227843"/>
            <a:ext cx="3638550" cy="814574"/>
          </a:xfrm>
        </p:spPr>
        <p:txBody>
          <a:bodyPr>
            <a:normAutofit fontScale="90000"/>
          </a:bodyPr>
          <a:lstStyle/>
          <a:p>
            <a:pPr algn="ctr"/>
            <a:br>
              <a:rPr lang="it-IT" b="1" dirty="0"/>
            </a:br>
            <a:r>
              <a:rPr lang="it-IT" b="1" dirty="0"/>
              <a:t>Report statistico</a:t>
            </a:r>
            <a:br>
              <a:rPr lang="it-IT" b="1" dirty="0"/>
            </a:br>
            <a:br>
              <a:rPr lang="it-IT" b="1" dirty="0"/>
            </a:br>
            <a:endParaRPr lang="it-IT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7B3D805-C515-22ED-6E5A-529B5EDA9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08" y="877825"/>
            <a:ext cx="10948424" cy="541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5214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558B6-E6FA-5DAF-F7A9-D8310F4D0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4D312A-FF5A-4305-81F6-6B4EF93A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045" y="227843"/>
            <a:ext cx="3638550" cy="814574"/>
          </a:xfrm>
        </p:spPr>
        <p:txBody>
          <a:bodyPr>
            <a:normAutofit fontScale="90000"/>
          </a:bodyPr>
          <a:lstStyle/>
          <a:p>
            <a:pPr algn="ctr"/>
            <a:br>
              <a:rPr lang="it-IT" b="1" dirty="0"/>
            </a:br>
            <a:r>
              <a:rPr lang="it-IT" b="1" dirty="0"/>
              <a:t>Report statistico</a:t>
            </a:r>
            <a:br>
              <a:rPr lang="it-IT" b="1" dirty="0"/>
            </a:br>
            <a:br>
              <a:rPr lang="it-IT" b="1" dirty="0"/>
            </a:br>
            <a:endParaRPr lang="it-IT" b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C473494-BD0F-F395-E488-97E430E9E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62" y="1042417"/>
            <a:ext cx="10450076" cy="516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1057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26422-F299-E4A0-E8CA-998E1191E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803507-D1C4-BD68-693E-EC09CE488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045" y="227843"/>
            <a:ext cx="3638550" cy="814574"/>
          </a:xfrm>
        </p:spPr>
        <p:txBody>
          <a:bodyPr>
            <a:normAutofit fontScale="90000"/>
          </a:bodyPr>
          <a:lstStyle/>
          <a:p>
            <a:pPr algn="ctr"/>
            <a:br>
              <a:rPr lang="it-IT" b="1" dirty="0"/>
            </a:br>
            <a:r>
              <a:rPr lang="it-IT" b="1" dirty="0"/>
              <a:t>Report statistico</a:t>
            </a:r>
            <a:br>
              <a:rPr lang="it-IT" b="1" dirty="0"/>
            </a:br>
            <a:br>
              <a:rPr lang="it-IT" b="1" dirty="0"/>
            </a:br>
            <a:endParaRPr lang="it-IT" b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9D5D582-166C-60B9-D745-8590A8529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97" y="916682"/>
            <a:ext cx="10575806" cy="523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8552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679EE2-1C97-0A8A-3686-8597A855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/>
              <a:t>Report statistico … </a:t>
            </a:r>
            <a:br>
              <a:rPr lang="it-IT" b="1" dirty="0"/>
            </a:br>
            <a:br>
              <a:rPr lang="it-IT" b="1"/>
            </a:br>
            <a:r>
              <a:rPr lang="it-IT" b="1"/>
              <a:t>… il </a:t>
            </a:r>
            <a:r>
              <a:rPr lang="it-IT" b="1" dirty="0"/>
              <a:t>primo ostacolo: capire il gioco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44D7FF-5E15-42FE-A3E2-FA58ADF89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78124" y="2506662"/>
            <a:ext cx="5635752" cy="4351338"/>
          </a:xfrm>
        </p:spPr>
        <p:txBody>
          <a:bodyPr/>
          <a:lstStyle/>
          <a:p>
            <a:pPr lvl="0"/>
            <a:r>
              <a:rPr lang="it-IT" dirty="0"/>
              <a:t>Disorientamento iniziale</a:t>
            </a:r>
          </a:p>
          <a:p>
            <a:pPr lvl="0"/>
            <a:r>
              <a:rPr lang="it-IT" dirty="0"/>
              <a:t>Risposte "a caso" ai primi quesiti</a:t>
            </a:r>
          </a:p>
          <a:p>
            <a:pPr lvl="0"/>
            <a:r>
              <a:rPr lang="it-IT" dirty="0"/>
              <a:t>Meccanismo di gioco non intuitivo</a:t>
            </a:r>
          </a:p>
          <a:p>
            <a:pPr lvl="0"/>
            <a:endParaRPr lang="it-IT" dirty="0"/>
          </a:p>
          <a:p>
            <a:pPr marL="0" lvl="0" indent="0">
              <a:buNone/>
            </a:pPr>
            <a:r>
              <a:rPr lang="it-IT" dirty="0"/>
              <a:t>→ </a:t>
            </a:r>
            <a:r>
              <a:rPr lang="it-IT" b="1" dirty="0"/>
              <a:t>Serve una breve introduzione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509560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DF3C26-9DAB-ABD0-6163-CFB39C79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Considerazioni tecniche </a:t>
            </a:r>
            <a:br>
              <a:rPr lang="it-IT" b="1" dirty="0"/>
            </a:br>
            <a:r>
              <a:rPr lang="it-IT" b="1" dirty="0"/>
              <a:t>e limiti dello strumento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39663A-8ED6-E9E2-0C0C-63CB43BA2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it-IT" i="1" dirty="0"/>
              <a:t>Limite tecnico</a:t>
            </a:r>
            <a:r>
              <a:rPr lang="it-IT" dirty="0"/>
              <a:t>: 1 sola domanda a scelta multipla per tappa</a:t>
            </a:r>
          </a:p>
          <a:p>
            <a:pPr lvl="0"/>
            <a:r>
              <a:rPr lang="it-IT" i="1" dirty="0"/>
              <a:t>Mancano categorie/sottocategorie </a:t>
            </a:r>
            <a:r>
              <a:rPr lang="it-IT" dirty="0"/>
              <a:t>di domande (a differenza del </a:t>
            </a:r>
            <a:r>
              <a:rPr lang="it-IT" b="1" dirty="0"/>
              <a:t>Quiz</a:t>
            </a:r>
            <a:r>
              <a:rPr lang="it-IT" dirty="0"/>
              <a:t>)</a:t>
            </a:r>
          </a:p>
          <a:p>
            <a:pPr lvl="0"/>
            <a:r>
              <a:rPr lang="it-IT" i="1" dirty="0"/>
              <a:t>Mancato vincolo</a:t>
            </a:r>
            <a:r>
              <a:rPr lang="it-IT" dirty="0"/>
              <a:t>: completamento di un'altra attività per sbloccare la tappa</a:t>
            </a:r>
          </a:p>
          <a:p>
            <a:pPr lvl="0"/>
            <a:r>
              <a:rPr lang="it-IT" i="1" dirty="0"/>
              <a:t>Soluzione adottata </a:t>
            </a:r>
            <a:r>
              <a:rPr lang="it-IT" dirty="0"/>
              <a:t>→ attività </a:t>
            </a:r>
            <a:r>
              <a:rPr lang="it-IT" b="1" dirty="0"/>
              <a:t>Board</a:t>
            </a:r>
            <a:r>
              <a:rPr lang="it-IT" dirty="0"/>
              <a:t> come archivio e monitoraggio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940171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30F41C-694A-CE70-9FE5-9F54FDDF5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848" y="-149958"/>
            <a:ext cx="9144000" cy="2387602"/>
          </a:xfrm>
        </p:spPr>
        <p:txBody>
          <a:bodyPr/>
          <a:lstStyle/>
          <a:p>
            <a:r>
              <a:rPr lang="it-IT" b="1" dirty="0"/>
              <a:t>Grazie a tutti per l’attenzione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0A249A-3767-8992-7B2B-F53EEF4FB9E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rmAutofit lnSpcReduction="10000"/>
          </a:bodyPr>
          <a:lstStyle/>
          <a:p>
            <a:endParaRPr lang="it-IT" dirty="0"/>
          </a:p>
          <a:p>
            <a:r>
              <a:rPr lang="it-IT" i="1" dirty="0"/>
              <a:t>Marzia Toso</a:t>
            </a:r>
          </a:p>
          <a:p>
            <a:r>
              <a:rPr lang="it-IT" i="1" dirty="0"/>
              <a:t>Docente di matematica ISIS Malignani (Udine)</a:t>
            </a:r>
          </a:p>
          <a:p>
            <a:r>
              <a:rPr lang="it-IT" i="1" dirty="0"/>
              <a:t>marzia.toso@malignani.ud.it</a:t>
            </a:r>
          </a:p>
        </p:txBody>
      </p:sp>
    </p:spTree>
    <p:extLst>
      <p:ext uri="{BB962C8B-B14F-4D97-AF65-F5344CB8AC3E}">
        <p14:creationId xmlns:p14="http://schemas.microsoft.com/office/powerpoint/2010/main" val="42429417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369</Words>
  <Application>Microsoft Office PowerPoint</Application>
  <PresentationFormat>Widescreen</PresentationFormat>
  <Paragraphs>47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Tema di Office</vt:lpstr>
      <vt:lpstr>OLTRE LA PIATTAFORMA: TREASURE HUNT SU MOODLE TRA CAPOVOLGIMENTO DIDATTICO, ESPLORAZIONE DEL TERRITORIO E CO-CREAZIONE DEL SAPERE</vt:lpstr>
      <vt:lpstr>Dal Processo all'Esplorazione: La Treasure Hunt Didattica su Moodle</vt:lpstr>
      <vt:lpstr>tre azioni PER tre casi REALI: </vt:lpstr>
      <vt:lpstr>Gamification, Problem Solving  e Peer Tutoring</vt:lpstr>
      <vt:lpstr>Spedizione Esponenziale:  viaggio virtuale per scoprire ciò che lega la crescita esplosiva alla sua causa silenziosa</vt:lpstr>
      <vt:lpstr>Viaggio spazio-temporale proposto</vt:lpstr>
      <vt:lpstr>Dati Moodle relativi  al coinvolgimento degli studenti</vt:lpstr>
      <vt:lpstr>Matematica e arte:  matematica come linguaggio per organizzare lo spazio e per nascondere informazioni che vengono rese visibili dall’arte</vt:lpstr>
      <vt:lpstr>Applicazione Pratica delle Competenze Spaziali e Geometriche tra consolidamento delle conoscenze ed evoluzione futura</vt:lpstr>
      <vt:lpstr>Percorso proposto per conoscere Padova</vt:lpstr>
      <vt:lpstr>Dalla Teoria alla Pratica:  Rilievi, Applicazioni e Memoria</vt:lpstr>
      <vt:lpstr>Studenti da Giocatori ad Autori</vt:lpstr>
      <vt:lpstr> Report statistico  </vt:lpstr>
      <vt:lpstr> Report statistico  </vt:lpstr>
      <vt:lpstr> Report statistico  </vt:lpstr>
      <vt:lpstr> Report statistico  </vt:lpstr>
      <vt:lpstr>Report statistico …   … il primo ostacolo: capire il gioco</vt:lpstr>
      <vt:lpstr>Considerazioni tecniche  e limiti dello strumento</vt:lpstr>
      <vt:lpstr>Grazie a tutti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Toso Marzia</cp:lastModifiedBy>
  <cp:revision>34</cp:revision>
  <dcterms:modified xsi:type="dcterms:W3CDTF">2026-09-15T20:29:28Z</dcterms:modified>
</cp:coreProperties>
</file>