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5" r:id="rId9"/>
    <p:sldId id="262" r:id="rId10"/>
    <p:sldId id="263" r:id="rId1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94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Aprire con il problema pratico: preparare rapidamente un corso Moodle per una prova d'esame usando l'elenco ufficiale degli iscritti.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Spiegare che il plugin nasce da una necessità operativa: allineare Moodle al dato ufficiale della sessione d'esame.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Tenere breve questa parte: era una soluzione funzionante, ma dipendeva da esportazione e caricamento manuale.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Mostrare i primi due screenshot in sequenza: accesso dal menu e maschera unica delle opzioni.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A1DD4-F994-709E-5064-4B61007A7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EF7CD6-7620-AC6F-1C83-C62D5C092B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A6118F-074D-B0D0-58EB-0749CE029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Mostrare i primi due screenshot in sequenza: accesso dal menu e maschera unica delle opzioni.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A667F-0296-D97A-558A-C511806E18B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18368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Qui conviene seguire l'ordine degli screenshot: prima il quiz da restringere, poi la lista degli appelli.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Spiegare che Moodle non interroga tutto ESSE3: parte dalla matricola del docente, ottiene i suoi appelli e poi scarica gli iscritti delle sessioni selezionate.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493EE-7313-3D66-6A8B-012D03F3F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7DAE9A-FAE8-EE7A-B587-D2ED46E79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0CC7C-0663-5ABA-CE6D-71D12C78F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Chiudere sottolineando la scelta architetturale: una nuova sorgente dati senza cambiare la pipeline di iscrizione.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EFF50-7D2A-9BEA-A33C-20E029D7ACF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6643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Chiudere sottolineando la scelta architetturale: una nuova sorgente dati senza cambiare la pipeline di iscrizione.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0367A-40F0-A316-0CD6-AC70A2CF6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44D51C-5131-0E12-068A-E656196098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A12722-330C-25C5-9DC9-C90A4184A2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Aprire con il problema pratico: preparare rapidamente un corso Moodle per una prova d'esame usando l'elenco ufficiale degli iscritti.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3036E-5396-31A8-B758-9EED127047D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8937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>
            <a:extLst>
              <a:ext uri="{FF2B5EF4-FFF2-40B4-BE49-F238E27FC236}">
                <a16:creationId xmlns:a16="http://schemas.microsoft.com/office/drawing/2014/main" id="{1F80ADD1-6B21-4C23-98CD-B7EF6D4E5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99850"/>
            <a:ext cx="9144000" cy="2387602"/>
          </a:xfrm>
          <a:prstGeom prst="rect">
            <a:avLst/>
          </a:prstGeom>
        </p:spPr>
        <p:txBody>
          <a:bodyPr anchor="b"/>
          <a:lstStyle>
            <a:lvl1pPr algn="ctr">
              <a:buNone/>
              <a:defRPr sz="6000"/>
            </a:lvl1pPr>
          </a:lstStyle>
          <a:p>
            <a:pPr>
              <a:buNone/>
            </a:pPr>
            <a:r>
              <a:t>Title Text</a:t>
            </a:r>
          </a:p>
        </p:txBody>
      </p:sp>
      <p:sp>
        <p:nvSpPr>
          <p:cNvPr id="16" name="Body Level One…">
            <a:extLst>
              <a:ext uri="{FF2B5EF4-FFF2-40B4-BE49-F238E27FC236}">
                <a16:creationId xmlns:a16="http://schemas.microsoft.com/office/drawing/2014/main" id="{D3F059C6-1774-443D-AB0D-091F3C022C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3079525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pic>
        <p:nvPicPr>
          <p:cNvPr id="2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pic>
        <p:nvPicPr>
          <p:cNvPr id="28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19" name="Rectangle">
            <a:extLst>
              <a:ext uri="{FF2B5EF4-FFF2-40B4-BE49-F238E27FC236}">
                <a16:creationId xmlns:a16="http://schemas.microsoft.com/office/drawing/2014/main" id="{FDBFA50F-D671-4C00-9E74-BFCEDDEDD715}"/>
              </a:ext>
            </a:extLst>
          </p:cNvPr>
          <p:cNvSpPr>
            <a:spLocks noGrp="1"/>
          </p:cNvSpPr>
          <p:nvPr/>
        </p:nvSpPr>
        <p:spPr>
          <a:xfrm>
            <a:off x="-1" y="6755098"/>
            <a:ext cx="12192001" cy="105868"/>
          </a:xfrm>
          <a:prstGeom prst="rect">
            <a:avLst/>
          </a:prstGeom>
          <a:solidFill>
            <a:srgbClr val="F0801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30" name="alessandria skyline.png"/>
          <p:cNvPicPr>
            <a:picLocks noChangeAspect="1"/>
          </p:cNvPicPr>
          <p:nvPr/>
        </p:nvPicPr>
        <p:blipFill>
          <a:blip r:embed="rId4"/>
          <a:srcRect b="230"/>
          <a:stretch>
            <a:fillRect/>
          </a:stretch>
        </p:blipFill>
        <p:spPr>
          <a:xfrm>
            <a:off x="2060647" y="4371823"/>
            <a:ext cx="8070706" cy="2482745"/>
          </a:xfrm>
          <a:prstGeom prst="rect">
            <a:avLst/>
          </a:prstGeom>
          <a:ln w="12700">
            <a:miter/>
          </a:ln>
        </p:spPr>
      </p:pic>
      <p:sp>
        <p:nvSpPr>
          <p:cNvPr id="21" name="Slide Number">
            <a:extLst>
              <a:ext uri="{FF2B5EF4-FFF2-40B4-BE49-F238E27FC236}">
                <a16:creationId xmlns:a16="http://schemas.microsoft.com/office/drawing/2014/main" id="{2603DD89-A30C-4542-9D0A-14EAF6039774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11862500" y="6573577"/>
            <a:ext cx="258623" cy="248303"/>
          </a:xfrm>
          <a:prstGeom prst="rect">
            <a:avLst/>
          </a:prstGeom>
        </p:spPr>
        <p:txBody>
          <a:bodyPr/>
          <a:lstStyle>
            <a:lvl1pPr>
              <a:buNone/>
              <a:defRPr>
                <a:solidFill>
                  <a:srgbClr val="F99837"/>
                </a:solidFill>
              </a:defRPr>
            </a:lvl1pPr>
          </a:lstStyle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>
            <a:extLst>
              <a:ext uri="{FF2B5EF4-FFF2-40B4-BE49-F238E27FC236}">
                <a16:creationId xmlns:a16="http://schemas.microsoft.com/office/drawing/2014/main" id="{6106774C-F26B-499D-A9BB-6AFE25C318FD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Title Text</a:t>
            </a:r>
          </a:p>
        </p:txBody>
      </p:sp>
      <p:sp>
        <p:nvSpPr>
          <p:cNvPr id="29" name="Body Level One…">
            <a:extLst>
              <a:ext uri="{FF2B5EF4-FFF2-40B4-BE49-F238E27FC236}">
                <a16:creationId xmlns:a16="http://schemas.microsoft.com/office/drawing/2014/main" id="{E13C726A-DE03-4864-B463-60C197BA67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30" name="Slide Number">
            <a:extLst>
              <a:ext uri="{FF2B5EF4-FFF2-40B4-BE49-F238E27FC236}">
                <a16:creationId xmlns:a16="http://schemas.microsoft.com/office/drawing/2014/main" id="{3BA48F09-82D0-4632-A4E4-FFD8ADEC334F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>
            <a:extLst>
              <a:ext uri="{FF2B5EF4-FFF2-40B4-BE49-F238E27FC236}">
                <a16:creationId xmlns:a16="http://schemas.microsoft.com/office/drawing/2014/main" id="{64BB3B68-15C2-4042-ABF8-E803BCBFB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buNone/>
              <a:defRPr sz="6000"/>
            </a:lvl1pPr>
          </a:lstStyle>
          <a:p>
            <a:pPr>
              <a:buNone/>
            </a:pPr>
            <a:r>
              <a:t>Title Text</a:t>
            </a:r>
          </a:p>
        </p:txBody>
      </p:sp>
      <p:sp>
        <p:nvSpPr>
          <p:cNvPr id="38" name="Body Level One…">
            <a:extLst>
              <a:ext uri="{FF2B5EF4-FFF2-40B4-BE49-F238E27FC236}">
                <a16:creationId xmlns:a16="http://schemas.microsoft.com/office/drawing/2014/main" id="{DA19719F-2D6F-43BD-94B0-572B13D6B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150019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39" name="Rectangle">
            <a:extLst>
              <a:ext uri="{FF2B5EF4-FFF2-40B4-BE49-F238E27FC236}">
                <a16:creationId xmlns:a16="http://schemas.microsoft.com/office/drawing/2014/main" id="{E39FDFAF-142D-4C4A-AC7A-CF02461968BB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sp>
        <p:nvSpPr>
          <p:cNvPr id="40" name="MoodleMoot Italia 2022  - Urbino">
            <a:extLst>
              <a:ext uri="{FF2B5EF4-FFF2-40B4-BE49-F238E27FC236}">
                <a16:creationId xmlns:a16="http://schemas.microsoft.com/office/drawing/2014/main" id="{960F377A-EA44-4DCB-99F8-153B9841163F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50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pic>
        <p:nvPicPr>
          <p:cNvPr id="51" name="moodlemoot-italia2026-logo-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/>
          </a:ln>
        </p:spPr>
      </p:pic>
      <p:sp>
        <p:nvSpPr>
          <p:cNvPr id="43" name="Slide Number">
            <a:extLst>
              <a:ext uri="{FF2B5EF4-FFF2-40B4-BE49-F238E27FC236}">
                <a16:creationId xmlns:a16="http://schemas.microsoft.com/office/drawing/2014/main" id="{6F1B7AC8-672D-4C8D-8938-B7EFE52FECC7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Text">
            <a:extLst>
              <a:ext uri="{FF2B5EF4-FFF2-40B4-BE49-F238E27FC236}">
                <a16:creationId xmlns:a16="http://schemas.microsoft.com/office/drawing/2014/main" id="{C6B8856C-AA8C-4308-B0D4-106651021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8975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Title Text</a:t>
            </a:r>
          </a:p>
        </p:txBody>
      </p:sp>
      <p:sp>
        <p:nvSpPr>
          <p:cNvPr id="51" name="Body Level One…">
            <a:extLst>
              <a:ext uri="{FF2B5EF4-FFF2-40B4-BE49-F238E27FC236}">
                <a16:creationId xmlns:a16="http://schemas.microsoft.com/office/drawing/2014/main" id="{C601DD62-F150-4EDB-BBB4-994A426E12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49475"/>
            <a:ext cx="5181600" cy="435133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52" name="Rectangle">
            <a:extLst>
              <a:ext uri="{FF2B5EF4-FFF2-40B4-BE49-F238E27FC236}">
                <a16:creationId xmlns:a16="http://schemas.microsoft.com/office/drawing/2014/main" id="{CE240CAF-81B0-4DB3-90FC-B2EC6E7DBB70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6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sp>
        <p:nvSpPr>
          <p:cNvPr id="54" name="MoodleMoot Italia 2022  - Urbino">
            <a:extLst>
              <a:ext uri="{FF2B5EF4-FFF2-40B4-BE49-F238E27FC236}">
                <a16:creationId xmlns:a16="http://schemas.microsoft.com/office/drawing/2014/main" id="{905BD5B3-AF83-461A-901C-053A47751AA5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64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56" name="Slide Number">
            <a:extLst>
              <a:ext uri="{FF2B5EF4-FFF2-40B4-BE49-F238E27FC236}">
                <a16:creationId xmlns:a16="http://schemas.microsoft.com/office/drawing/2014/main" id="{F5C6ECDE-8775-495A-B3F1-D0CBD9515027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Text">
            <a:extLst>
              <a:ext uri="{FF2B5EF4-FFF2-40B4-BE49-F238E27FC236}">
                <a16:creationId xmlns:a16="http://schemas.microsoft.com/office/drawing/2014/main" id="{49926C71-FD5A-46A1-BCB4-25267D432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679450"/>
            <a:ext cx="10515601" cy="132556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Title Text</a:t>
            </a:r>
          </a:p>
        </p:txBody>
      </p:sp>
      <p:sp>
        <p:nvSpPr>
          <p:cNvPr id="64" name="Body Level One…">
            <a:extLst>
              <a:ext uri="{FF2B5EF4-FFF2-40B4-BE49-F238E27FC236}">
                <a16:creationId xmlns:a16="http://schemas.microsoft.com/office/drawing/2014/main" id="{6ADF1502-FCA6-487A-8FB8-FC04427B5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995488"/>
            <a:ext cx="5157790" cy="2333798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0">
              <a:buSzTx/>
              <a:buFontTx/>
              <a:buNone/>
              <a:defRPr sz="2400" b="1"/>
            </a:lvl2pPr>
            <a:lvl3pPr marL="0" indent="0">
              <a:buSzTx/>
              <a:buFontTx/>
              <a:buNone/>
              <a:defRPr sz="2400" b="1"/>
            </a:lvl3pPr>
            <a:lvl4pPr marL="0" indent="0">
              <a:buSzTx/>
              <a:buFontTx/>
              <a:buNone/>
              <a:defRPr sz="2400" b="1"/>
            </a:lvl4pPr>
            <a:lvl5pPr marL="0" indent="0">
              <a:buSzTx/>
              <a:buFontTx/>
              <a:buNone/>
              <a:defRPr sz="2400" b="1"/>
            </a:lvl5pPr>
          </a:lstStyle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65" name="Segnaposto testo 4">
            <a:extLst>
              <a:ext uri="{FF2B5EF4-FFF2-40B4-BE49-F238E27FC236}">
                <a16:creationId xmlns:a16="http://schemas.microsoft.com/office/drawing/2014/main" id="{9D3BB1E2-540C-4B41-B0AD-4EB60FF62755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6172200" y="1995488"/>
            <a:ext cx="5183188" cy="823914"/>
          </a:xfrm>
          <a:prstGeom prst="rect">
            <a:avLst/>
          </a:prstGeom>
        </p:spPr>
        <p:txBody>
          <a:bodyPr anchor="b"/>
          <a:lstStyle/>
          <a:p>
            <a:pPr>
              <a:buNone/>
            </a:pPr>
            <a:endParaRPr/>
          </a:p>
        </p:txBody>
      </p:sp>
      <p:sp>
        <p:nvSpPr>
          <p:cNvPr id="66" name="Rectangle">
            <a:extLst>
              <a:ext uri="{FF2B5EF4-FFF2-40B4-BE49-F238E27FC236}">
                <a16:creationId xmlns:a16="http://schemas.microsoft.com/office/drawing/2014/main" id="{43BFE8CF-87E9-4224-B796-C9C701C95104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77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sp>
        <p:nvSpPr>
          <p:cNvPr id="68" name="MoodleMoot Italia 2022  - Urbino">
            <a:extLst>
              <a:ext uri="{FF2B5EF4-FFF2-40B4-BE49-F238E27FC236}">
                <a16:creationId xmlns:a16="http://schemas.microsoft.com/office/drawing/2014/main" id="{834C75A0-EF6A-4325-B5D1-5E008C8F7A08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79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70" name="Slide Number">
            <a:extLst>
              <a:ext uri="{FF2B5EF4-FFF2-40B4-BE49-F238E27FC236}">
                <a16:creationId xmlns:a16="http://schemas.microsoft.com/office/drawing/2014/main" id="{0BEAB76D-BF5C-4B3A-B31B-A34D25F86B7C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Text">
            <a:extLst>
              <a:ext uri="{FF2B5EF4-FFF2-40B4-BE49-F238E27FC236}">
                <a16:creationId xmlns:a16="http://schemas.microsoft.com/office/drawing/2014/main" id="{74C49533-3732-4ED5-994B-97A9702B6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650"/>
            <a:ext cx="10515600" cy="1325563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Title Text</a:t>
            </a:r>
          </a:p>
        </p:txBody>
      </p:sp>
      <p:sp>
        <p:nvSpPr>
          <p:cNvPr id="78" name="Rectangle">
            <a:extLst>
              <a:ext uri="{FF2B5EF4-FFF2-40B4-BE49-F238E27FC236}">
                <a16:creationId xmlns:a16="http://schemas.microsoft.com/office/drawing/2014/main" id="{829067A7-D2ED-4575-86ED-569559DA09E1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87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sp>
        <p:nvSpPr>
          <p:cNvPr id="80" name="MoodleMoot Italia 2022  - Urbino">
            <a:extLst>
              <a:ext uri="{FF2B5EF4-FFF2-40B4-BE49-F238E27FC236}">
                <a16:creationId xmlns:a16="http://schemas.microsoft.com/office/drawing/2014/main" id="{2B7A40F0-8565-4A73-8486-16B1C412ED94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89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82" name="Slide Number">
            <a:extLst>
              <a:ext uri="{FF2B5EF4-FFF2-40B4-BE49-F238E27FC236}">
                <a16:creationId xmlns:a16="http://schemas.microsoft.com/office/drawing/2014/main" id="{42B03E38-B73D-4637-B348-0CFF197B7F71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angle">
            <a:extLst>
              <a:ext uri="{FF2B5EF4-FFF2-40B4-BE49-F238E27FC236}">
                <a16:creationId xmlns:a16="http://schemas.microsoft.com/office/drawing/2014/main" id="{9A74749C-4680-46A6-8AC0-01BD26F788DE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97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sp>
        <p:nvSpPr>
          <p:cNvPr id="91" name="MoodleMoot Italia 2022  - Urbino">
            <a:extLst>
              <a:ext uri="{FF2B5EF4-FFF2-40B4-BE49-F238E27FC236}">
                <a16:creationId xmlns:a16="http://schemas.microsoft.com/office/drawing/2014/main" id="{834850CF-6FC8-49D3-86C8-CB282392F38B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99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93" name="Slide Number">
            <a:extLst>
              <a:ext uri="{FF2B5EF4-FFF2-40B4-BE49-F238E27FC236}">
                <a16:creationId xmlns:a16="http://schemas.microsoft.com/office/drawing/2014/main" id="{B7B71EE1-8FE3-4685-AE90-B0ECA502B581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tle Text">
            <a:extLst>
              <a:ext uri="{FF2B5EF4-FFF2-40B4-BE49-F238E27FC236}">
                <a16:creationId xmlns:a16="http://schemas.microsoft.com/office/drawing/2014/main" id="{32EF6179-1F42-4B27-98B2-80B9B7C30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723900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pPr>
              <a:buNone/>
            </a:pPr>
            <a:r>
              <a:t>Title Text</a:t>
            </a:r>
          </a:p>
        </p:txBody>
      </p:sp>
      <p:sp>
        <p:nvSpPr>
          <p:cNvPr id="101" name="Body Level One…">
            <a:extLst>
              <a:ext uri="{FF2B5EF4-FFF2-40B4-BE49-F238E27FC236}">
                <a16:creationId xmlns:a16="http://schemas.microsoft.com/office/drawing/2014/main" id="{77093D05-9CC1-4F51-B9CB-EC192B07B0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3187" y="1254125"/>
            <a:ext cx="6172203" cy="4873625"/>
          </a:xfrm>
          <a:prstGeom prst="rect">
            <a:avLst/>
          </a:prstGeom>
        </p:spPr>
        <p:txBody>
          <a:bodyPr/>
          <a:lstStyle>
            <a:lvl1pPr>
              <a:buNone/>
              <a:defRPr sz="3200"/>
            </a:lvl1pPr>
            <a:lvl2pPr marL="718457" indent="-261257">
              <a:buNone/>
              <a:defRPr sz="3200"/>
            </a:lvl2pPr>
            <a:lvl3pPr marL="1219200" indent="-304800">
              <a:buNone/>
              <a:defRPr sz="3200"/>
            </a:lvl3pPr>
            <a:lvl4pPr marL="1737360" indent="-365760">
              <a:buNone/>
              <a:defRPr sz="3200"/>
            </a:lvl4pPr>
            <a:lvl5pPr marL="2194560" indent="-365760">
              <a:buNone/>
              <a:defRPr sz="3200"/>
            </a:lvl5pPr>
          </a:lstStyle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102" name="Segnaposto testo 3">
            <a:extLst>
              <a:ext uri="{FF2B5EF4-FFF2-40B4-BE49-F238E27FC236}">
                <a16:creationId xmlns:a16="http://schemas.microsoft.com/office/drawing/2014/main" id="{CF9AC919-C5A5-4201-8412-2F949330840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39787" y="2324100"/>
            <a:ext cx="3932238" cy="3811588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  <p:sp>
        <p:nvSpPr>
          <p:cNvPr id="103" name="Rectangle">
            <a:extLst>
              <a:ext uri="{FF2B5EF4-FFF2-40B4-BE49-F238E27FC236}">
                <a16:creationId xmlns:a16="http://schemas.microsoft.com/office/drawing/2014/main" id="{B7D5C32A-1FAA-4E70-9348-5C68D25EC54A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114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sp>
        <p:nvSpPr>
          <p:cNvPr id="105" name="MoodleMoot Italia 2022  - Urbino">
            <a:extLst>
              <a:ext uri="{FF2B5EF4-FFF2-40B4-BE49-F238E27FC236}">
                <a16:creationId xmlns:a16="http://schemas.microsoft.com/office/drawing/2014/main" id="{84441855-1862-432B-9AAD-6DB5C21DC740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116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107" name="Slide Number">
            <a:extLst>
              <a:ext uri="{FF2B5EF4-FFF2-40B4-BE49-F238E27FC236}">
                <a16:creationId xmlns:a16="http://schemas.microsoft.com/office/drawing/2014/main" id="{B358E762-DBC1-444F-9A6D-EC1063F2A3B3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>
            <a:extLst>
              <a:ext uri="{FF2B5EF4-FFF2-40B4-BE49-F238E27FC236}">
                <a16:creationId xmlns:a16="http://schemas.microsoft.com/office/drawing/2014/main" id="{FAC5FB5C-A399-4A67-83BA-C1A3A83C1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695325"/>
            <a:ext cx="3932240" cy="1600200"/>
          </a:xfrm>
          <a:prstGeom prst="rect">
            <a:avLst/>
          </a:prstGeom>
        </p:spPr>
        <p:txBody>
          <a:bodyPr anchor="b"/>
          <a:lstStyle>
            <a:lvl1pPr>
              <a:buNone/>
              <a:defRPr sz="3200"/>
            </a:lvl1pPr>
          </a:lstStyle>
          <a:p>
            <a:pPr>
              <a:buNone/>
            </a:pPr>
            <a:r>
              <a:t>Title Text</a:t>
            </a:r>
          </a:p>
        </p:txBody>
      </p:sp>
      <p:sp>
        <p:nvSpPr>
          <p:cNvPr id="115" name="Segnaposto immagine 2">
            <a:extLst>
              <a:ext uri="{FF2B5EF4-FFF2-40B4-BE49-F238E27FC236}">
                <a16:creationId xmlns:a16="http://schemas.microsoft.com/office/drawing/2014/main" id="{7E02466B-691D-4DA1-B839-816463A78F3D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5183187" y="1225550"/>
            <a:ext cx="6172203" cy="48736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>
              <a:buNone/>
            </a:pPr>
            <a:endParaRPr/>
          </a:p>
        </p:txBody>
      </p:sp>
      <p:sp>
        <p:nvSpPr>
          <p:cNvPr id="116" name="Body Level One…">
            <a:extLst>
              <a:ext uri="{FF2B5EF4-FFF2-40B4-BE49-F238E27FC236}">
                <a16:creationId xmlns:a16="http://schemas.microsoft.com/office/drawing/2014/main" id="{D2329181-B1F9-457A-B2B1-5EA526E30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295525"/>
            <a:ext cx="3932240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0">
              <a:buSzTx/>
              <a:buFontTx/>
              <a:buNone/>
              <a:defRPr sz="1600"/>
            </a:lvl2pPr>
            <a:lvl3pPr marL="0" indent="0">
              <a:buSzTx/>
              <a:buFontTx/>
              <a:buNone/>
              <a:defRPr sz="1600"/>
            </a:lvl3pPr>
            <a:lvl4pPr marL="0" indent="0">
              <a:buSzTx/>
              <a:buFontTx/>
              <a:buNone/>
              <a:defRPr sz="1600"/>
            </a:lvl4pPr>
            <a:lvl5pPr marL="0" indent="0">
              <a:buSzTx/>
              <a:buFontTx/>
              <a:buNone/>
              <a:defRPr sz="1600"/>
            </a:lvl5pPr>
          </a:lstStyle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117" name="Rectangle">
            <a:extLst>
              <a:ext uri="{FF2B5EF4-FFF2-40B4-BE49-F238E27FC236}">
                <a16:creationId xmlns:a16="http://schemas.microsoft.com/office/drawing/2014/main" id="{F3699FE5-BFCE-45E8-9DDE-210AEA3EF11A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pic>
        <p:nvPicPr>
          <p:cNvPr id="12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sp>
        <p:nvSpPr>
          <p:cNvPr id="119" name="MoodleMoot Italia 2022  - Urbino">
            <a:extLst>
              <a:ext uri="{FF2B5EF4-FFF2-40B4-BE49-F238E27FC236}">
                <a16:creationId xmlns:a16="http://schemas.microsoft.com/office/drawing/2014/main" id="{EA72D216-8F4E-4A27-AF1C-742C57433F93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130" name="moodlemoot-italia2026-logo-black.png"/>
          <p:cNvPicPr>
            <a:picLocks noChangeAspect="1"/>
          </p:cNvPicPr>
          <p:nvPr/>
        </p:nvPicPr>
        <p:blipFill>
          <a:blip r:embed="rId3"/>
          <a:srcRect l="48" r="48"/>
          <a:stretch>
            <a:fillRect/>
          </a:stretch>
        </p:blipFill>
        <p:spPr>
          <a:xfrm>
            <a:off x="9911612" y="136958"/>
            <a:ext cx="2080199" cy="472274"/>
          </a:xfrm>
          <a:prstGeom prst="rect">
            <a:avLst/>
          </a:prstGeom>
          <a:ln w="12700">
            <a:miter/>
          </a:ln>
        </p:spPr>
      </p:pic>
      <p:sp>
        <p:nvSpPr>
          <p:cNvPr id="121" name="Slide Number">
            <a:extLst>
              <a:ext uri="{FF2B5EF4-FFF2-40B4-BE49-F238E27FC236}">
                <a16:creationId xmlns:a16="http://schemas.microsoft.com/office/drawing/2014/main" id="{526A6D4B-7728-4861-859C-0A725779FE8F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">
            <a:extLst>
              <a:ext uri="{FF2B5EF4-FFF2-40B4-BE49-F238E27FC236}">
                <a16:creationId xmlns:a16="http://schemas.microsoft.com/office/drawing/2014/main" id="{F3B337A9-425E-4CD1-9926-8A060CA50263}"/>
              </a:ext>
            </a:extLst>
          </p:cNvPr>
          <p:cNvSpPr>
            <a:spLocks noGrp="1"/>
          </p:cNvSpPr>
          <p:nvPr/>
        </p:nvSpPr>
        <p:spPr>
          <a:xfrm>
            <a:off x="-3" y="6563300"/>
            <a:ext cx="12192005" cy="300596"/>
          </a:xfrm>
          <a:prstGeom prst="rect">
            <a:avLst/>
          </a:prstGeom>
          <a:solidFill>
            <a:srgbClr val="F99737"/>
          </a:solidFill>
          <a:ln w="12700"/>
        </p:spPr>
        <p:txBody>
          <a:bodyPr lIns="45718" tIns="45718" rIns="45718" bIns="45718" anchor="ctr"/>
          <a:lstStyle/>
          <a:p>
            <a:pPr>
              <a:buNone/>
              <a:defRPr sz="1200">
                <a:latin typeface="+mj-lt"/>
                <a:ea typeface="+mj-lt"/>
                <a:cs typeface="+mj-lt"/>
              </a:defRPr>
            </a:pPr>
            <a:endParaRPr/>
          </a:p>
        </p:txBody>
      </p:sp>
      <p:sp>
        <p:nvSpPr>
          <p:cNvPr id="3" name="MoodleMoot Italia 2022  - Urbino">
            <a:extLst>
              <a:ext uri="{FF2B5EF4-FFF2-40B4-BE49-F238E27FC236}">
                <a16:creationId xmlns:a16="http://schemas.microsoft.com/office/drawing/2014/main" id="{2AFE76D4-F0B0-447E-AA39-1B570017E400}"/>
              </a:ext>
            </a:extLst>
          </p:cNvPr>
          <p:cNvSpPr>
            <a:spLocks noGrp="1"/>
          </p:cNvSpPr>
          <p:nvPr/>
        </p:nvSpPr>
        <p:spPr>
          <a:xfrm>
            <a:off x="4347850" y="6589448"/>
            <a:ext cx="3496298" cy="248302"/>
          </a:xfrm>
          <a:prstGeom prst="rect">
            <a:avLst/>
          </a:prstGeom>
          <a:ln w="12700"/>
        </p:spPr>
        <p:txBody>
          <a:bodyPr lIns="45718" tIns="45718" rIns="45718" bIns="45718" anchor="ctr">
            <a:spAutoFit/>
          </a:bodyPr>
          <a:lstStyle/>
          <a:p>
            <a: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pPr>
            <a:r>
              <a:t>MoodleMoot Italia 2026 - Alessandria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143" y="136958"/>
            <a:ext cx="1144934" cy="465608"/>
          </a:xfrm>
          <a:prstGeom prst="rect">
            <a:avLst/>
          </a:prstGeom>
          <a:ln w="12700">
            <a:miter/>
          </a:ln>
        </p:spPr>
      </p:pic>
      <p:pic>
        <p:nvPicPr>
          <p:cNvPr id="14" name="moodlemoot-italia2026-logo-black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911612" y="128399"/>
            <a:ext cx="2063383" cy="468002"/>
          </a:xfrm>
          <a:prstGeom prst="rect">
            <a:avLst/>
          </a:prstGeom>
          <a:ln w="12700">
            <a:miter/>
          </a:ln>
        </p:spPr>
      </p:pic>
      <p:sp>
        <p:nvSpPr>
          <p:cNvPr id="6" name="Title Text">
            <a:extLst>
              <a:ext uri="{FF2B5EF4-FFF2-40B4-BE49-F238E27FC236}">
                <a16:creationId xmlns:a16="http://schemas.microsoft.com/office/drawing/2014/main" id="{DDD7A77F-FA9F-4A48-89B3-0DEE177F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2850"/>
            <a:ext cx="10515600" cy="1325563"/>
          </a:xfrm>
          <a:prstGeom prst="rect">
            <a:avLst/>
          </a:prstGeom>
          <a:ln w="12700"/>
        </p:spPr>
        <p:txBody>
          <a:bodyPr lIns="45718" tIns="45718" rIns="45718" bIns="45718" anchor="ctr">
            <a:normAutofit/>
          </a:bodyPr>
          <a:lstStyle/>
          <a:p>
            <a:pPr>
              <a:buNone/>
            </a:pPr>
            <a:r>
              <a:t>Title Text</a:t>
            </a:r>
          </a:p>
        </p:txBody>
      </p:sp>
      <p:sp>
        <p:nvSpPr>
          <p:cNvPr id="7" name="Body Level One…">
            <a:extLst>
              <a:ext uri="{FF2B5EF4-FFF2-40B4-BE49-F238E27FC236}">
                <a16:creationId xmlns:a16="http://schemas.microsoft.com/office/drawing/2014/main" id="{61C02259-5C72-4895-BBF0-38DA1FAF5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33350"/>
            <a:ext cx="10515600" cy="4351338"/>
          </a:xfrm>
          <a:prstGeom prst="rect">
            <a:avLst/>
          </a:prstGeom>
          <a:ln w="12700"/>
        </p:spPr>
        <p:txBody>
          <a:bodyPr lIns="45718" tIns="45718" rIns="45718" bIns="45718">
            <a:normAutofit/>
          </a:bodyPr>
          <a:lstStyle/>
          <a:p>
            <a:pPr>
              <a:buNone/>
            </a:pPr>
            <a:r>
              <a:t>Body Level One</a:t>
            </a:r>
          </a:p>
          <a:p>
            <a:pPr lvl="1">
              <a:buNone/>
            </a:pPr>
            <a:r>
              <a:t>Body Level Two</a:t>
            </a:r>
          </a:p>
          <a:p>
            <a:pPr lvl="2">
              <a:buNone/>
            </a:pPr>
            <a:r>
              <a:t>Body Level Three</a:t>
            </a:r>
          </a:p>
          <a:p>
            <a:pPr lvl="3">
              <a:buNone/>
            </a:pPr>
            <a:r>
              <a:t>Body Level Four</a:t>
            </a:r>
          </a:p>
          <a:p>
            <a:pPr lvl="4">
              <a:buNone/>
            </a:pPr>
            <a:r>
              <a:t>Body Level Five</a:t>
            </a:r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5D840708-0C98-4D87-8621-23C197A103FF}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11845683" y="6589445"/>
            <a:ext cx="258623" cy="248303"/>
          </a:xfrm>
          <a:prstGeom prst="rect">
            <a:avLst/>
          </a:prstGeom>
          <a:ln w="12700"/>
        </p:spPr>
        <p:txBody>
          <a:bodyPr wrap="none" lIns="45718" tIns="45718" rIns="45718" bIns="45718">
            <a:spAutoFit/>
          </a:bodyPr>
          <a:lstStyle>
            <a:lvl1pPr algn="ctr">
              <a:buNone/>
              <a:defRPr sz="1200">
                <a:solidFill>
                  <a:srgbClr val="FFFFFF"/>
                </a:solidFill>
                <a:latin typeface="+mj-lt"/>
                <a:ea typeface="+mj-lt"/>
                <a:cs typeface="+mj-lt"/>
              </a:defRPr>
            </a:lvl1pPr>
          </a:lstStyle>
          <a:p>
            <a:pPr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1pPr>
      <a:lvl2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2pPr>
      <a:lvl3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3pPr>
      <a:lvl4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4pPr>
      <a:lvl5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5pPr>
      <a:lvl6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6pPr>
      <a:lvl7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7pPr>
      <a:lvl8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8pPr>
      <a:lvl9pPr marL="0" marR="0" indent="0" algn="l" defTabSz="91440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cap="none" spc="0" baseline="0">
          <a:solidFill>
            <a:srgbClr val="000000"/>
          </a:solidFill>
          <a:latin typeface="Calibri Light"/>
          <a:ea typeface="Calibri Light"/>
          <a:cs typeface="Calibri Light"/>
        </a:defRPr>
      </a:lvl9pPr>
    </p:titleStyle>
    <p:bodyStyle>
      <a:lvl1pPr marL="228600" marR="0" indent="-228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1pPr>
      <a:lvl2pPr marL="723900" marR="0" indent="-2667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2pPr>
      <a:lvl3pPr marL="1234438" marR="0" indent="-320038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3pPr>
      <a:lvl4pPr marL="1727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4pPr>
      <a:lvl5pPr marL="21844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5pPr>
      <a:lvl6pPr marL="26416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6pPr>
      <a:lvl7pPr marL="30988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7pPr>
      <a:lvl8pPr marL="35560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8pPr>
      <a:lvl9pPr marL="4013200" marR="0" indent="-355600" algn="l" defTabSz="91440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cap="none" spc="0" baseline="0">
          <a:solidFill>
            <a:srgbClr val="000000"/>
          </a:solidFill>
          <a:latin typeface="+mj-lt"/>
          <a:ea typeface="+mj-lt"/>
          <a:cs typeface="+mj-lt"/>
        </a:defRPr>
      </a:lvl9pPr>
    </p:bodyStyle>
    <p:other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1pPr>
      <a:lvl2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2pPr>
      <a:lvl3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3pPr>
      <a:lvl4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4pPr>
      <a:lvl5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5pPr>
      <a:lvl6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6pPr>
      <a:lvl7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7pPr>
      <a:lvl8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8pPr>
      <a:lvl9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cap="none" spc="0" baseline="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26678A40-3FD3-4978-8E8D-2F921A4242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Importazione iscritti agli assessment Moodle</a:t>
            </a:r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3E07E890-4631-4410-BA7B-77F569856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None/>
            </a:pPr>
            <a:r>
              <a:t>Integrazione ESSE3 Student Link tramite API REST</a:t>
            </a:r>
          </a:p>
          <a:p>
            <a:pPr>
              <a:buNone/>
            </a:pPr>
            <a:r>
              <a:t>MoodleMoot Italia 2026</a:t>
            </a:r>
          </a:p>
        </p:txBody>
      </p:sp>
    </p:spTree>
    <p:extLst>
      <p:ext uri="{BB962C8B-B14F-4D97-AF65-F5344CB8AC3E}">
        <p14:creationId xmlns:p14="http://schemas.microsoft.com/office/powerpoint/2010/main" val="46973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269FF0C-ABE3-4B17-B079-E9B492C7DF78}"/>
              </a:ext>
            </a:extLst>
          </p:cNvPr>
          <p:cNvSpPr>
            <a:spLocks noGrp="1"/>
          </p:cNvSpPr>
          <p:nvPr/>
        </p:nvSpPr>
        <p:spPr>
          <a:xfrm>
            <a:off x="705255" y="866491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lang="it-IT" sz="2550" b="1">
                <a:solidFill>
                  <a:srgbClr val="111827"/>
                </a:solidFill>
              </a:rPr>
              <a:t>Il contesto</a:t>
            </a:r>
            <a:endParaRPr lang="it-IT" sz="2550" b="1" dirty="0">
              <a:solidFill>
                <a:srgbClr val="111827"/>
              </a:solidFill>
            </a:endParaRPr>
          </a:p>
        </p:txBody>
      </p:sp>
      <p:sp>
        <p:nvSpPr>
          <p:cNvPr id="2" name="bullets">
            <a:extLst>
              <a:ext uri="{FF2B5EF4-FFF2-40B4-BE49-F238E27FC236}">
                <a16:creationId xmlns:a16="http://schemas.microsoft.com/office/drawing/2014/main" id="{A7AF2275-ED89-4018-94A0-79C269096976}"/>
              </a:ext>
            </a:extLst>
          </p:cNvPr>
          <p:cNvSpPr>
            <a:spLocks noGrp="1"/>
          </p:cNvSpPr>
          <p:nvPr/>
        </p:nvSpPr>
        <p:spPr>
          <a:xfrm>
            <a:off x="1582470" y="1606199"/>
            <a:ext cx="8665676" cy="3429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00">
                <a:solidFill>
                  <a:srgbClr val="111827"/>
                </a:solidFill>
              </a:defRPr>
            </a:pPr>
            <a:r>
              <a:rPr lang="it-IT" sz="1800" dirty="0">
                <a:solidFill>
                  <a:srgbClr val="111827"/>
                </a:solidFill>
              </a:rPr>
              <a:t>• </a:t>
            </a:r>
            <a:r>
              <a:rPr lang="it-IT" dirty="0">
                <a:solidFill>
                  <a:srgbClr val="111827"/>
                </a:solidFill>
              </a:rPr>
              <a:t>In </a:t>
            </a:r>
            <a:r>
              <a:rPr lang="it-IT" dirty="0" err="1">
                <a:solidFill>
                  <a:srgbClr val="111827"/>
                </a:solidFill>
              </a:rPr>
              <a:t>UniMiB</a:t>
            </a:r>
            <a:r>
              <a:rPr lang="it-IT" dirty="0">
                <a:solidFill>
                  <a:srgbClr val="111827"/>
                </a:solidFill>
              </a:rPr>
              <a:t> esiste una piattaforma </a:t>
            </a:r>
            <a:r>
              <a:rPr lang="it-IT" dirty="0" err="1">
                <a:solidFill>
                  <a:srgbClr val="111827"/>
                </a:solidFill>
              </a:rPr>
              <a:t>Moodle</a:t>
            </a:r>
            <a:r>
              <a:rPr lang="it-IT" dirty="0">
                <a:solidFill>
                  <a:srgbClr val="111827"/>
                </a:solidFill>
              </a:rPr>
              <a:t> dedicata agli esami informatizzati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endParaRPr lang="it-IT" dirty="0">
              <a:solidFill>
                <a:srgbClr val="111827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r>
              <a:rPr lang="it-IT" dirty="0">
                <a:solidFill>
                  <a:srgbClr val="111827"/>
                </a:solidFill>
              </a:rPr>
              <a:t>ogni insegnamento ha un corso dedicato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r>
              <a:rPr lang="it-IT" dirty="0">
                <a:solidFill>
                  <a:srgbClr val="111827"/>
                </a:solidFill>
              </a:rPr>
              <a:t>uno o più quiz per ogni appello (gestiti in autonomia dal docente)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r>
              <a:rPr lang="it-IT" dirty="0">
                <a:solidFill>
                  <a:srgbClr val="111827"/>
                </a:solidFill>
              </a:rPr>
              <a:t>ogni quiz ha accesso condizionato al gruppo degli studenti iscritti all’appello</a:t>
            </a: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endParaRPr lang="it-IT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r>
              <a:rPr lang="it-IT" dirty="0">
                <a:solidFill>
                  <a:srgbClr val="111827"/>
                </a:solidFill>
              </a:rPr>
              <a:t>Gli iscritti agli appelli sono disponibili nel gestionale delle carriere studenti</a:t>
            </a:r>
            <a:r>
              <a:rPr lang="it-IT" sz="1800" dirty="0">
                <a:solidFill>
                  <a:srgbClr val="111827"/>
                </a:solidFill>
              </a:rPr>
              <a:t> (ESSE3), scaricabili in formato XLS dal docente</a:t>
            </a:r>
            <a:endParaRPr lang="it-IT" dirty="0">
              <a:solidFill>
                <a:srgbClr val="111827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3B07B72-ACC8-B36A-B9DB-78A011D3E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9503" y="4182825"/>
            <a:ext cx="6932993" cy="2137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25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F6477C17-135A-44BB-A988-3E63E51A2A76}"/>
              </a:ext>
            </a:extLst>
          </p:cNvPr>
          <p:cNvSpPr>
            <a:spLocks noGrp="1"/>
          </p:cNvSpPr>
          <p:nvPr/>
        </p:nvSpPr>
        <p:spPr>
          <a:xfrm>
            <a:off x="685800" y="894556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lang="it-IT" sz="2550" b="1" dirty="0">
                <a:solidFill>
                  <a:srgbClr val="111827"/>
                </a:solidFill>
              </a:rPr>
              <a:t>Soluzione v1</a:t>
            </a:r>
            <a:r>
              <a:rPr sz="2550" b="1" dirty="0">
                <a:solidFill>
                  <a:srgbClr val="111827"/>
                </a:solidFill>
              </a:rPr>
              <a:t>: </a:t>
            </a:r>
            <a:r>
              <a:rPr lang="it-IT" sz="2550" b="1" dirty="0">
                <a:solidFill>
                  <a:srgbClr val="111827"/>
                </a:solidFill>
              </a:rPr>
              <a:t>abilitazione da </a:t>
            </a:r>
            <a:r>
              <a:rPr sz="2550" b="1" dirty="0">
                <a:solidFill>
                  <a:srgbClr val="111827"/>
                </a:solidFill>
              </a:rPr>
              <a:t>file ESSE3 e CSV</a:t>
            </a:r>
          </a:p>
        </p:txBody>
      </p:sp>
      <p:sp>
        <p:nvSpPr>
          <p:cNvPr id="2" name="Excel ESSE3">
            <a:extLst>
              <a:ext uri="{FF2B5EF4-FFF2-40B4-BE49-F238E27FC236}">
                <a16:creationId xmlns:a16="http://schemas.microsoft.com/office/drawing/2014/main" id="{E827F36B-CAB6-4252-864C-6C66D0E1BC59}"/>
              </a:ext>
            </a:extLst>
          </p:cNvPr>
          <p:cNvSpPr>
            <a:spLocks noGrp="1"/>
          </p:cNvSpPr>
          <p:nvPr/>
        </p:nvSpPr>
        <p:spPr>
          <a:xfrm>
            <a:off x="800100" y="1825561"/>
            <a:ext cx="4762500" cy="180975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D1D5DB"/>
            </a:solidFill>
            <a:prstDash val="solid"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11827"/>
                </a:solidFill>
              </a:defRPr>
            </a:pPr>
            <a:r>
              <a:rPr lang="it-IT" sz="1575" b="1" dirty="0">
                <a:solidFill>
                  <a:srgbClr val="111827"/>
                </a:solidFill>
              </a:rPr>
              <a:t>Excel da E</a:t>
            </a:r>
            <a:r>
              <a:rPr sz="1575" b="1" dirty="0">
                <a:solidFill>
                  <a:srgbClr val="111827"/>
                </a:solidFill>
              </a:rPr>
              <a:t>SSE3</a:t>
            </a:r>
          </a:p>
          <a:p>
            <a:pPr>
              <a:defRPr sz="1575" b="0">
                <a:solidFill>
                  <a:srgbClr val="111827"/>
                </a:solidFill>
              </a:defRPr>
            </a:pPr>
            <a:endParaRPr lang="it-IT" sz="1575" b="0" dirty="0">
              <a:solidFill>
                <a:srgbClr val="111827"/>
              </a:solidFill>
            </a:endParaRPr>
          </a:p>
          <a:p>
            <a:pPr>
              <a:defRPr sz="1575" b="0">
                <a:solidFill>
                  <a:srgbClr val="111827"/>
                </a:solidFill>
              </a:defRPr>
            </a:pPr>
            <a:r>
              <a:rPr sz="1575" b="0" dirty="0">
                <a:solidFill>
                  <a:srgbClr val="111827"/>
                </a:solidFill>
              </a:rPr>
              <a:t>Il </a:t>
            </a:r>
            <a:r>
              <a:rPr sz="1575" b="0" dirty="0" err="1">
                <a:solidFill>
                  <a:srgbClr val="111827"/>
                </a:solidFill>
              </a:rPr>
              <a:t>docente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sz="1575" b="0" dirty="0" err="1">
                <a:solidFill>
                  <a:srgbClr val="111827"/>
                </a:solidFill>
              </a:rPr>
              <a:t>esporta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sz="1575" b="0" dirty="0" err="1">
                <a:solidFill>
                  <a:srgbClr val="111827"/>
                </a:solidFill>
              </a:rPr>
              <a:t>l'elenco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sz="1575" b="0" dirty="0" err="1">
                <a:solidFill>
                  <a:srgbClr val="111827"/>
                </a:solidFill>
              </a:rPr>
              <a:t>iscritti</a:t>
            </a:r>
            <a:r>
              <a:rPr sz="1575" b="0" dirty="0">
                <a:solidFill>
                  <a:srgbClr val="111827"/>
                </a:solidFill>
              </a:rPr>
              <a:t> da </a:t>
            </a:r>
            <a:r>
              <a:rPr lang="it-IT" sz="1575" b="0" dirty="0">
                <a:solidFill>
                  <a:srgbClr val="111827"/>
                </a:solidFill>
              </a:rPr>
              <a:t>Esse3</a:t>
            </a:r>
            <a:r>
              <a:rPr lang="it-IT" sz="1575" dirty="0">
                <a:solidFill>
                  <a:srgbClr val="111827"/>
                </a:solidFill>
              </a:rPr>
              <a:t> </a:t>
            </a:r>
            <a:r>
              <a:rPr sz="1575" b="0" dirty="0">
                <a:solidFill>
                  <a:srgbClr val="111827"/>
                </a:solidFill>
              </a:rPr>
              <a:t>e</a:t>
            </a:r>
            <a:r>
              <a:rPr lang="it-IT" sz="1575" b="0" dirty="0">
                <a:solidFill>
                  <a:srgbClr val="111827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</a:defRPr>
            </a:pPr>
            <a:r>
              <a:rPr sz="1575" b="0" dirty="0">
                <a:solidFill>
                  <a:srgbClr val="111827"/>
                </a:solidFill>
              </a:rPr>
              <a:t>lo </a:t>
            </a:r>
            <a:r>
              <a:rPr lang="it-IT" sz="1575" dirty="0">
                <a:solidFill>
                  <a:srgbClr val="111827"/>
                </a:solidFill>
              </a:rPr>
              <a:t>usa in autonomia per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lang="it-IT" sz="1575" b="0" dirty="0">
                <a:solidFill>
                  <a:srgbClr val="111827"/>
                </a:solidFill>
              </a:rPr>
              <a:t>abilitare gli studenti nel </a:t>
            </a:r>
            <a:r>
              <a:rPr sz="1575" b="0" dirty="0">
                <a:solidFill>
                  <a:srgbClr val="111827"/>
                </a:solidFill>
              </a:rPr>
              <a:t>Moodle</a:t>
            </a:r>
            <a:endParaRPr lang="it-IT" sz="1575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</a:defRPr>
            </a:pPr>
            <a:r>
              <a:rPr lang="it-IT" sz="1575" b="0" dirty="0">
                <a:solidFill>
                  <a:srgbClr val="111827"/>
                </a:solidFill>
              </a:rPr>
              <a:t>lo condivide con l’operatore</a:t>
            </a:r>
            <a:r>
              <a:rPr lang="it-IT" sz="1575" dirty="0">
                <a:solidFill>
                  <a:srgbClr val="111827"/>
                </a:solidFill>
              </a:rPr>
              <a:t> di supporto</a:t>
            </a:r>
            <a:endParaRPr sz="1575" b="0" dirty="0">
              <a:solidFill>
                <a:srgbClr val="111827"/>
              </a:solidFill>
            </a:endParaRPr>
          </a:p>
        </p:txBody>
      </p:sp>
      <p:sp>
        <p:nvSpPr>
          <p:cNvPr id="3" name="CSV">
            <a:extLst>
              <a:ext uri="{FF2B5EF4-FFF2-40B4-BE49-F238E27FC236}">
                <a16:creationId xmlns:a16="http://schemas.microsoft.com/office/drawing/2014/main" id="{B10B0108-D6B2-41E3-9E4C-A37B8BDB0433}"/>
              </a:ext>
            </a:extLst>
          </p:cNvPr>
          <p:cNvSpPr>
            <a:spLocks noGrp="1"/>
          </p:cNvSpPr>
          <p:nvPr/>
        </p:nvSpPr>
        <p:spPr>
          <a:xfrm>
            <a:off x="800100" y="4016311"/>
            <a:ext cx="47625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1D5DB"/>
            </a:solidFill>
            <a:prstDash val="solid"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11827"/>
                </a:solidFill>
              </a:defRPr>
            </a:pPr>
            <a:r>
              <a:rPr sz="1575" b="1" dirty="0">
                <a:solidFill>
                  <a:srgbClr val="111827"/>
                </a:solidFill>
              </a:rPr>
              <a:t>CSV</a:t>
            </a:r>
            <a:endParaRPr lang="it-IT" sz="1575" b="1" dirty="0">
              <a:solidFill>
                <a:srgbClr val="111827"/>
              </a:solidFill>
            </a:endParaRPr>
          </a:p>
          <a:p>
            <a:pPr>
              <a:defRPr sz="1575" b="0">
                <a:solidFill>
                  <a:srgbClr val="111827"/>
                </a:solidFill>
              </a:defRPr>
            </a:pPr>
            <a:endParaRPr sz="1575" b="0" dirty="0">
              <a:solidFill>
                <a:srgbClr val="111827"/>
              </a:solidFill>
            </a:endParaRPr>
          </a:p>
          <a:p>
            <a:pPr>
              <a:defRPr sz="1575" b="0">
                <a:solidFill>
                  <a:srgbClr val="111827"/>
                </a:solidFill>
              </a:defRPr>
            </a:pPr>
            <a:r>
              <a:rPr sz="1575" b="0" dirty="0">
                <a:solidFill>
                  <a:srgbClr val="111827"/>
                </a:solidFill>
              </a:rPr>
              <a:t>Una </a:t>
            </a:r>
            <a:r>
              <a:rPr sz="1575" b="0" dirty="0" err="1">
                <a:solidFill>
                  <a:srgbClr val="111827"/>
                </a:solidFill>
              </a:rPr>
              <a:t>modalità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sz="1575" b="0" dirty="0" err="1">
                <a:solidFill>
                  <a:srgbClr val="111827"/>
                </a:solidFill>
              </a:rPr>
              <a:t>più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sz="1575" b="0" dirty="0" err="1">
                <a:solidFill>
                  <a:srgbClr val="111827"/>
                </a:solidFill>
              </a:rPr>
              <a:t>flessibile</a:t>
            </a:r>
            <a:r>
              <a:rPr sz="1575" b="0" dirty="0">
                <a:solidFill>
                  <a:srgbClr val="111827"/>
                </a:solidFill>
              </a:rPr>
              <a:t> per</a:t>
            </a:r>
            <a:r>
              <a:rPr lang="it-IT" sz="1575" b="0" dirty="0">
                <a:solidFill>
                  <a:srgbClr val="111827"/>
                </a:solidFill>
              </a:rPr>
              <a:t> l’abilitazione massiva di studenti nel corso</a:t>
            </a:r>
          </a:p>
          <a:p>
            <a:pPr marL="285750" indent="-285750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</a:defRPr>
            </a:pPr>
            <a:r>
              <a:rPr lang="it-IT" sz="1575" b="0" dirty="0">
                <a:solidFill>
                  <a:srgbClr val="111827"/>
                </a:solidFill>
              </a:rPr>
              <a:t>elenco di </a:t>
            </a:r>
            <a:r>
              <a:rPr lang="it-IT" sz="1575" dirty="0">
                <a:solidFill>
                  <a:srgbClr val="111827"/>
                </a:solidFill>
              </a:rPr>
              <a:t>identificativi (email o matricola)</a:t>
            </a:r>
          </a:p>
          <a:p>
            <a:pPr marL="285750" indent="-285750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</a:defRPr>
            </a:pPr>
            <a:r>
              <a:rPr lang="it-IT" sz="1575" b="0" dirty="0">
                <a:solidFill>
                  <a:srgbClr val="111827"/>
                </a:solidFill>
              </a:rPr>
              <a:t>eventuale </a:t>
            </a:r>
            <a:r>
              <a:rPr sz="1575" b="0" dirty="0" err="1">
                <a:solidFill>
                  <a:srgbClr val="111827"/>
                </a:solidFill>
              </a:rPr>
              <a:t>gruppo</a:t>
            </a:r>
            <a:r>
              <a:rPr sz="1575" b="0" dirty="0">
                <a:solidFill>
                  <a:srgbClr val="111827"/>
                </a:solidFill>
              </a:rPr>
              <a:t> </a:t>
            </a:r>
            <a:r>
              <a:rPr sz="1575" b="0" dirty="0" err="1">
                <a:solidFill>
                  <a:srgbClr val="111827"/>
                </a:solidFill>
              </a:rPr>
              <a:t>indicato</a:t>
            </a:r>
            <a:r>
              <a:rPr sz="1575" b="0" dirty="0">
                <a:solidFill>
                  <a:srgbClr val="111827"/>
                </a:solidFill>
              </a:rPr>
              <a:t> per </a:t>
            </a:r>
            <a:r>
              <a:rPr sz="1575" b="0" dirty="0" err="1">
                <a:solidFill>
                  <a:srgbClr val="111827"/>
                </a:solidFill>
              </a:rPr>
              <a:t>riga</a:t>
            </a:r>
            <a:endParaRPr sz="1575" b="0" dirty="0">
              <a:solidFill>
                <a:srgbClr val="111827"/>
              </a:solidFill>
            </a:endParaRPr>
          </a:p>
        </p:txBody>
      </p:sp>
      <p:sp>
        <p:nvSpPr>
          <p:cNvPr id="4" name="bullets">
            <a:extLst>
              <a:ext uri="{FF2B5EF4-FFF2-40B4-BE49-F238E27FC236}">
                <a16:creationId xmlns:a16="http://schemas.microsoft.com/office/drawing/2014/main" id="{581EFBC9-DEC2-4F6A-B557-1FF45FC7574E}"/>
              </a:ext>
            </a:extLst>
          </p:cNvPr>
          <p:cNvSpPr>
            <a:spLocks noGrp="1"/>
          </p:cNvSpPr>
          <p:nvPr/>
        </p:nvSpPr>
        <p:spPr>
          <a:xfrm>
            <a:off x="6286499" y="1825561"/>
            <a:ext cx="5105401" cy="3810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lnSpcReduction="10000"/>
          </a:bodyPr>
          <a:lstStyle/>
          <a:p>
            <a:pPr>
              <a:defRPr sz="1650">
                <a:solidFill>
                  <a:srgbClr val="111827"/>
                </a:solidFill>
              </a:defRPr>
            </a:pPr>
            <a:r>
              <a:rPr lang="it-IT" sz="1900" b="1" dirty="0">
                <a:solidFill>
                  <a:srgbClr val="111827"/>
                </a:solidFill>
              </a:rPr>
              <a:t>Processo</a:t>
            </a:r>
            <a:endParaRPr lang="it-IT" sz="1650" b="1" dirty="0">
              <a:solidFill>
                <a:srgbClr val="111827"/>
              </a:solidFill>
            </a:endParaRPr>
          </a:p>
          <a:p>
            <a:pPr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>
              <a:defRPr sz="1650">
                <a:solidFill>
                  <a:srgbClr val="111827"/>
                </a:solidFill>
              </a:defRPr>
            </a:pPr>
            <a:r>
              <a:rPr lang="it-IT" sz="1650" dirty="0">
                <a:solidFill>
                  <a:srgbClr val="111827"/>
                </a:solidFill>
              </a:rPr>
              <a:t>Gli studenti sono </a:t>
            </a:r>
            <a:r>
              <a:rPr sz="1650" dirty="0" err="1">
                <a:solidFill>
                  <a:srgbClr val="111827"/>
                </a:solidFill>
              </a:rPr>
              <a:t>già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presenti</a:t>
            </a:r>
            <a:r>
              <a:rPr sz="1650" dirty="0">
                <a:solidFill>
                  <a:srgbClr val="111827"/>
                </a:solidFill>
              </a:rPr>
              <a:t> in </a:t>
            </a:r>
            <a:r>
              <a:rPr lang="it-IT" sz="1650" dirty="0">
                <a:solidFill>
                  <a:srgbClr val="111827"/>
                </a:solidFill>
              </a:rPr>
              <a:t>piattaforma (da procedure automatizzare)</a:t>
            </a:r>
          </a:p>
          <a:p>
            <a:pPr marL="342900" indent="-342900">
              <a:buFont typeface="+mj-lt"/>
              <a:buAutoNum type="arabicPeriod"/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 marL="342900" indent="-342900">
              <a:buFont typeface="+mj-lt"/>
              <a:buAutoNum type="arabicPeriod"/>
              <a:defRPr sz="1650">
                <a:solidFill>
                  <a:srgbClr val="111827"/>
                </a:solidFill>
              </a:defRPr>
            </a:pPr>
            <a:r>
              <a:rPr sz="1650" dirty="0" err="1">
                <a:solidFill>
                  <a:srgbClr val="111827"/>
                </a:solidFill>
              </a:rPr>
              <a:t>iscrizione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lang="it-IT" sz="1650" dirty="0">
                <a:solidFill>
                  <a:srgbClr val="111827"/>
                </a:solidFill>
              </a:rPr>
              <a:t>«a mano» degli iscritti al corso (</a:t>
            </a:r>
            <a:r>
              <a:rPr sz="1650" dirty="0" err="1">
                <a:solidFill>
                  <a:srgbClr val="111827"/>
                </a:solidFill>
              </a:rPr>
              <a:t>tramite</a:t>
            </a:r>
            <a:r>
              <a:rPr lang="it-IT" sz="1650" dirty="0">
                <a:solidFill>
                  <a:srgbClr val="111827"/>
                </a:solidFill>
              </a:rPr>
              <a:t> funzionalità ad-hoc per il caricamento massivo dei partecipanti)</a:t>
            </a:r>
            <a:endParaRPr lang="it-IT" sz="1650" b="1" dirty="0">
              <a:solidFill>
                <a:srgbClr val="111827"/>
              </a:solidFill>
            </a:endParaRPr>
          </a:p>
          <a:p>
            <a:pPr marL="342900" indent="-342900">
              <a:buFont typeface="+mj-lt"/>
              <a:buAutoNum type="arabicPeriod"/>
              <a:defRPr sz="1650">
                <a:solidFill>
                  <a:srgbClr val="111827"/>
                </a:solidFill>
              </a:defRPr>
            </a:pPr>
            <a:endParaRPr lang="it-IT" sz="1650" b="1" dirty="0">
              <a:solidFill>
                <a:srgbClr val="111827"/>
              </a:solidFill>
            </a:endParaRPr>
          </a:p>
          <a:p>
            <a:pPr marL="342900" indent="-342900">
              <a:buFont typeface="+mj-lt"/>
              <a:buAutoNum type="arabicPeriod"/>
              <a:defRPr sz="1650">
                <a:solidFill>
                  <a:srgbClr val="111827"/>
                </a:solidFill>
              </a:defRPr>
            </a:pPr>
            <a:r>
              <a:rPr lang="it-IT" sz="1650" dirty="0">
                <a:solidFill>
                  <a:srgbClr val="111827"/>
                </a:solidFill>
              </a:rPr>
              <a:t>creazione gruppo ed eventuale associazione a quiz (sempre tramite funzionalità ad-hoc per il caricamento massivo dei partecipanti)</a:t>
            </a:r>
            <a:endParaRPr sz="1650" dirty="0">
              <a:solidFill>
                <a:srgbClr val="111827"/>
              </a:solidFill>
            </a:endParaRPr>
          </a:p>
          <a:p>
            <a:pPr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>
              <a:defRPr sz="1650">
                <a:solidFill>
                  <a:srgbClr val="111827"/>
                </a:solidFill>
              </a:defRPr>
            </a:pPr>
            <a:r>
              <a:rPr sz="1650" dirty="0">
                <a:solidFill>
                  <a:srgbClr val="111827"/>
                </a:solidFill>
              </a:rPr>
              <a:t>Il </a:t>
            </a:r>
            <a:r>
              <a:rPr sz="1650" dirty="0" err="1">
                <a:solidFill>
                  <a:srgbClr val="111827"/>
                </a:solidFill>
              </a:rPr>
              <a:t>limite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lang="it-IT" sz="1650" dirty="0">
                <a:solidFill>
                  <a:srgbClr val="111827"/>
                </a:solidFill>
              </a:rPr>
              <a:t>della soluzione sono i passaggi manuali e la necessità della condivisione </a:t>
            </a:r>
            <a:r>
              <a:rPr sz="1650" dirty="0">
                <a:solidFill>
                  <a:srgbClr val="111827"/>
                </a:solidFill>
              </a:rPr>
              <a:t>del file</a:t>
            </a:r>
            <a:r>
              <a:rPr lang="it-IT" sz="1650" dirty="0">
                <a:solidFill>
                  <a:srgbClr val="111827"/>
                </a:solidFill>
              </a:rPr>
              <a:t> (tipicamente tramite ticketing)</a:t>
            </a:r>
            <a:endParaRPr sz="1650" dirty="0">
              <a:solidFill>
                <a:srgbClr val="1118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01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7E4E01ED-B690-4B63-B613-8041FB220795}"/>
              </a:ext>
            </a:extLst>
          </p:cNvPr>
          <p:cNvSpPr>
            <a:spLocks noGrp="1"/>
          </p:cNvSpPr>
          <p:nvPr/>
        </p:nvSpPr>
        <p:spPr>
          <a:xfrm>
            <a:off x="685800" y="894563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lang="it-IT" sz="2550" b="1" dirty="0">
                <a:solidFill>
                  <a:srgbClr val="111827"/>
                </a:solidFill>
              </a:rPr>
              <a:t>Soluzione v2: recupero automatico degli iscritti da ESSE3</a:t>
            </a:r>
            <a:endParaRPr sz="2550" b="1" dirty="0">
              <a:solidFill>
                <a:srgbClr val="111827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073C9DE-EC7F-B9D0-CD77-77009C2AAC04}"/>
              </a:ext>
            </a:extLst>
          </p:cNvPr>
          <p:cNvSpPr txBox="1"/>
          <p:nvPr/>
        </p:nvSpPr>
        <p:spPr>
          <a:xfrm>
            <a:off x="685799" y="1984443"/>
            <a:ext cx="10578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111827"/>
                </a:solidFill>
              </a:rPr>
              <a:t>Dato che le informazioni degli iscritti sono su Esse3, andare a recuperare i dati direttamente, senza passaggi intermedi</a:t>
            </a:r>
          </a:p>
          <a:p>
            <a:endParaRPr lang="it-IT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6FBD6761-4838-D720-67BE-E5DC5B20CF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597" b="19037"/>
          <a:stretch>
            <a:fillRect/>
          </a:stretch>
        </p:blipFill>
        <p:spPr>
          <a:xfrm>
            <a:off x="1044153" y="2907773"/>
            <a:ext cx="9862121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099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B7355-2911-19AC-5012-DAE9C4ECE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98CA3891-5965-3D2B-949F-826421E8F98E}"/>
              </a:ext>
            </a:extLst>
          </p:cNvPr>
          <p:cNvSpPr>
            <a:spLocks noGrp="1"/>
          </p:cNvSpPr>
          <p:nvPr/>
        </p:nvSpPr>
        <p:spPr>
          <a:xfrm>
            <a:off x="685800" y="894563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lang="it-IT" sz="2550" b="1" dirty="0">
                <a:solidFill>
                  <a:srgbClr val="111827"/>
                </a:solidFill>
              </a:rPr>
              <a:t>Soluzione v2: recupero automatico degli iscritti da ESSE3</a:t>
            </a:r>
            <a:endParaRPr sz="2550" b="1" dirty="0">
              <a:solidFill>
                <a:srgbClr val="111827"/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0015AA6F-98BD-3458-75D3-CC3E6E583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096000" y="1934987"/>
            <a:ext cx="4417926" cy="4333875"/>
          </a:xfrm>
          <a:prstGeom prst="rect">
            <a:avLst/>
          </a:prstGeom>
        </p:spPr>
      </p:pic>
      <p:sp>
        <p:nvSpPr>
          <p:cNvPr id="4" name="caption">
            <a:extLst>
              <a:ext uri="{FF2B5EF4-FFF2-40B4-BE49-F238E27FC236}">
                <a16:creationId xmlns:a16="http://schemas.microsoft.com/office/drawing/2014/main" id="{AC41C906-F225-2BF9-469F-87CE01A13FCE}"/>
              </a:ext>
            </a:extLst>
          </p:cNvPr>
          <p:cNvSpPr>
            <a:spLocks noGrp="1"/>
          </p:cNvSpPr>
          <p:nvPr/>
        </p:nvSpPr>
        <p:spPr>
          <a:xfrm>
            <a:off x="1220037" y="1573037"/>
            <a:ext cx="40957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1650" b="1">
                <a:solidFill>
                  <a:srgbClr val="111827"/>
                </a:solidFill>
              </a:defRPr>
            </a:pPr>
            <a:r>
              <a:rPr sz="1650" b="1" dirty="0">
                <a:solidFill>
                  <a:srgbClr val="111827"/>
                </a:solidFill>
              </a:rPr>
              <a:t>1. Accesso dal menu </a:t>
            </a:r>
            <a:r>
              <a:rPr sz="1650" b="1" dirty="0" err="1">
                <a:solidFill>
                  <a:srgbClr val="111827"/>
                </a:solidFill>
              </a:rPr>
              <a:t>Partecipanti</a:t>
            </a:r>
            <a:endParaRPr sz="1650" b="1" dirty="0">
              <a:solidFill>
                <a:srgbClr val="111827"/>
              </a:solidFill>
            </a:endParaRPr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FD7FACAE-9F30-5122-0BBE-8103F9BCE0A5}"/>
              </a:ext>
            </a:extLst>
          </p:cNvPr>
          <p:cNvSpPr>
            <a:spLocks noGrp="1"/>
          </p:cNvSpPr>
          <p:nvPr/>
        </p:nvSpPr>
        <p:spPr>
          <a:xfrm>
            <a:off x="6876215" y="1573037"/>
            <a:ext cx="342900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1650" b="1">
                <a:solidFill>
                  <a:srgbClr val="111827"/>
                </a:solidFill>
              </a:defRPr>
            </a:pPr>
            <a:r>
              <a:rPr sz="1650" b="1" dirty="0">
                <a:solidFill>
                  <a:srgbClr val="111827"/>
                </a:solidFill>
              </a:rPr>
              <a:t>2. </a:t>
            </a:r>
            <a:r>
              <a:rPr sz="1650" b="1" dirty="0" err="1">
                <a:solidFill>
                  <a:srgbClr val="111827"/>
                </a:solidFill>
              </a:rPr>
              <a:t>Opzioni</a:t>
            </a:r>
            <a:r>
              <a:rPr sz="1650" b="1" dirty="0">
                <a:solidFill>
                  <a:srgbClr val="111827"/>
                </a:solidFill>
              </a:rPr>
              <a:t> di </a:t>
            </a:r>
            <a:r>
              <a:rPr sz="1650" b="1" dirty="0" err="1">
                <a:solidFill>
                  <a:srgbClr val="111827"/>
                </a:solidFill>
              </a:rPr>
              <a:t>importazione</a:t>
            </a:r>
            <a:endParaRPr sz="1650" b="1" dirty="0">
              <a:solidFill>
                <a:srgbClr val="111827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1F44ECB-E967-76AB-59AA-38F5E31EC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447" y="1934987"/>
            <a:ext cx="2036133" cy="431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2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648EA7F8-8E57-489C-956D-17A18F5540DB}"/>
              </a:ext>
            </a:extLst>
          </p:cNvPr>
          <p:cNvSpPr>
            <a:spLocks noGrp="1"/>
          </p:cNvSpPr>
          <p:nvPr/>
        </p:nvSpPr>
        <p:spPr>
          <a:xfrm>
            <a:off x="685800" y="914004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lang="it-IT" sz="2550" b="1" dirty="0">
                <a:solidFill>
                  <a:srgbClr val="111827"/>
                </a:solidFill>
              </a:rPr>
              <a:t>Soluzione v2: recupero automatico degli iscritti da ESSE3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119057" y="2724144"/>
            <a:ext cx="5143500" cy="115058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119057" y="4038275"/>
            <a:ext cx="6135704" cy="2226730"/>
          </a:xfrm>
          <a:prstGeom prst="rect">
            <a:avLst/>
          </a:prstGeom>
        </p:spPr>
      </p:pic>
      <p:sp>
        <p:nvSpPr>
          <p:cNvPr id="4" name="bullets">
            <a:extLst>
              <a:ext uri="{FF2B5EF4-FFF2-40B4-BE49-F238E27FC236}">
                <a16:creationId xmlns:a16="http://schemas.microsoft.com/office/drawing/2014/main" id="{CF5F4557-7FFB-4546-970A-E223C9585AB3}"/>
              </a:ext>
            </a:extLst>
          </p:cNvPr>
          <p:cNvSpPr>
            <a:spLocks noGrp="1"/>
          </p:cNvSpPr>
          <p:nvPr/>
        </p:nvSpPr>
        <p:spPr>
          <a:xfrm>
            <a:off x="685800" y="1629184"/>
            <a:ext cx="8953500" cy="1246643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r>
              <a:rPr lang="it-IT" sz="1800" dirty="0">
                <a:solidFill>
                  <a:srgbClr val="111827"/>
                </a:solidFill>
              </a:rPr>
              <a:t>Le liste degli appelli vengono recuperate da </a:t>
            </a:r>
            <a:r>
              <a:rPr sz="1800" dirty="0">
                <a:solidFill>
                  <a:srgbClr val="111827"/>
                </a:solidFill>
              </a:rPr>
              <a:t>ESSE3</a:t>
            </a:r>
            <a:br>
              <a:rPr lang="it-IT" sz="1800" dirty="0">
                <a:solidFill>
                  <a:srgbClr val="111827"/>
                </a:solidFill>
              </a:rPr>
            </a:br>
            <a:endParaRPr lang="it-IT" sz="1800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800">
                <a:solidFill>
                  <a:srgbClr val="111827"/>
                </a:solidFill>
              </a:defRPr>
            </a:pPr>
            <a:r>
              <a:rPr lang="it-IT" dirty="0">
                <a:solidFill>
                  <a:srgbClr val="111827"/>
                </a:solidFill>
              </a:rPr>
              <a:t>Si possono selezionare contemporaneamente più liste</a:t>
            </a:r>
            <a:endParaRPr sz="1800" dirty="0">
              <a:solidFill>
                <a:srgbClr val="11182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924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46C3D52A-2EA5-4246-A8AF-B638FE616945}"/>
              </a:ext>
            </a:extLst>
          </p:cNvPr>
          <p:cNvSpPr>
            <a:spLocks noGrp="1"/>
          </p:cNvSpPr>
          <p:nvPr/>
        </p:nvSpPr>
        <p:spPr>
          <a:xfrm>
            <a:off x="685800" y="894557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sz="2550" b="1" dirty="0" err="1">
                <a:solidFill>
                  <a:srgbClr val="111827"/>
                </a:solidFill>
              </a:rPr>
              <a:t>Chiamate</a:t>
            </a:r>
            <a:r>
              <a:rPr sz="2550" b="1" dirty="0">
                <a:solidFill>
                  <a:srgbClr val="111827"/>
                </a:solidFill>
              </a:rPr>
              <a:t> API ESSE3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0099BC3-B531-4B69-A985-BDE516A5C23E}"/>
              </a:ext>
            </a:extLst>
          </p:cNvPr>
          <p:cNvSpPr>
            <a:spLocks noGrp="1"/>
          </p:cNvSpPr>
          <p:nvPr/>
        </p:nvSpPr>
        <p:spPr>
          <a:xfrm>
            <a:off x="1524000" y="1853355"/>
            <a:ext cx="8572500" cy="914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>
                <a:solidFill>
                  <a:srgbClr val="111827"/>
                </a:solidFill>
              </a:defRPr>
            </a:pPr>
            <a:r>
              <a:rPr sz="1350" dirty="0" err="1">
                <a:solidFill>
                  <a:srgbClr val="111827"/>
                </a:solidFill>
              </a:rPr>
              <a:t>Docente</a:t>
            </a:r>
            <a:r>
              <a:rPr sz="1350" dirty="0">
                <a:solidFill>
                  <a:srgbClr val="111827"/>
                </a:solidFill>
              </a:rPr>
              <a:t> da </a:t>
            </a:r>
            <a:r>
              <a:rPr sz="1350" dirty="0" err="1">
                <a:solidFill>
                  <a:srgbClr val="111827"/>
                </a:solidFill>
              </a:rPr>
              <a:t>matricola</a:t>
            </a:r>
            <a:r>
              <a:rPr sz="1350" dirty="0">
                <a:solidFill>
                  <a:srgbClr val="111827"/>
                </a:solidFill>
              </a:rPr>
              <a:t> Moodle</a:t>
            </a:r>
          </a:p>
          <a:p>
            <a:pPr>
              <a:defRPr sz="1350">
                <a:solidFill>
                  <a:srgbClr val="111827"/>
                </a:solidFill>
              </a:defRPr>
            </a:pPr>
            <a:r>
              <a:rPr sz="1350" b="1" dirty="0">
                <a:solidFill>
                  <a:srgbClr val="111827"/>
                </a:solidFill>
              </a:rPr>
              <a:t>GET /docenti-service-v1/</a:t>
            </a:r>
            <a:r>
              <a:rPr sz="1350" b="1" dirty="0" err="1">
                <a:solidFill>
                  <a:srgbClr val="111827"/>
                </a:solidFill>
              </a:rPr>
              <a:t>docenti</a:t>
            </a:r>
            <a:r>
              <a:rPr sz="1350" dirty="0" err="1">
                <a:solidFill>
                  <a:srgbClr val="111827"/>
                </a:solidFill>
              </a:rPr>
              <a:t>?docenteMatricola</a:t>
            </a:r>
            <a:r>
              <a:rPr sz="1350" dirty="0">
                <a:solidFill>
                  <a:srgbClr val="111827"/>
                </a:solidFill>
              </a:rPr>
              <a:t>={</a:t>
            </a:r>
            <a:r>
              <a:rPr sz="1350" dirty="0" err="1">
                <a:solidFill>
                  <a:srgbClr val="111827"/>
                </a:solidFill>
              </a:rPr>
              <a:t>matricola</a:t>
            </a:r>
            <a:r>
              <a:rPr sz="1350" dirty="0">
                <a:solidFill>
                  <a:srgbClr val="111827"/>
                </a:solidFill>
              </a:rPr>
              <a:t>}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0985905-6B43-42B5-8134-FF7E8304E630}"/>
              </a:ext>
            </a:extLst>
          </p:cNvPr>
          <p:cNvSpPr>
            <a:spLocks noGrp="1"/>
          </p:cNvSpPr>
          <p:nvPr/>
        </p:nvSpPr>
        <p:spPr>
          <a:xfrm>
            <a:off x="1524000" y="2590800"/>
            <a:ext cx="8572500" cy="914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>
                <a:solidFill>
                  <a:srgbClr val="111827"/>
                </a:solidFill>
              </a:defRPr>
            </a:pPr>
            <a:r>
              <a:rPr sz="1350" dirty="0" err="1">
                <a:solidFill>
                  <a:srgbClr val="111827"/>
                </a:solidFill>
              </a:rPr>
              <a:t>Appelli</a:t>
            </a:r>
            <a:r>
              <a:rPr sz="1350" dirty="0">
                <a:solidFill>
                  <a:srgbClr val="111827"/>
                </a:solidFill>
              </a:rPr>
              <a:t> del </a:t>
            </a:r>
            <a:r>
              <a:rPr sz="1350" dirty="0" err="1">
                <a:solidFill>
                  <a:srgbClr val="111827"/>
                </a:solidFill>
              </a:rPr>
              <a:t>docente</a:t>
            </a:r>
            <a:r>
              <a:rPr lang="it-IT" sz="1350" dirty="0">
                <a:solidFill>
                  <a:srgbClr val="111827"/>
                </a:solidFill>
              </a:rPr>
              <a:t> in un intervallo di date</a:t>
            </a:r>
            <a:endParaRPr sz="1350" dirty="0">
              <a:solidFill>
                <a:srgbClr val="111827"/>
              </a:solidFill>
            </a:endParaRPr>
          </a:p>
          <a:p>
            <a:pPr>
              <a:defRPr sz="1350">
                <a:solidFill>
                  <a:srgbClr val="111827"/>
                </a:solidFill>
              </a:defRPr>
            </a:pPr>
            <a:r>
              <a:rPr sz="1350" b="1" dirty="0">
                <a:solidFill>
                  <a:srgbClr val="111827"/>
                </a:solidFill>
              </a:rPr>
              <a:t>GET /calesa-service-v1/</a:t>
            </a:r>
            <a:r>
              <a:rPr sz="1350" b="1" dirty="0" err="1">
                <a:solidFill>
                  <a:srgbClr val="111827"/>
                </a:solidFill>
              </a:rPr>
              <a:t>abilitazioni</a:t>
            </a:r>
            <a:r>
              <a:rPr sz="1350" b="1" dirty="0">
                <a:solidFill>
                  <a:srgbClr val="111827"/>
                </a:solidFill>
              </a:rPr>
              <a:t>/{</a:t>
            </a:r>
            <a:r>
              <a:rPr sz="1350" b="1" dirty="0" err="1">
                <a:solidFill>
                  <a:srgbClr val="111827"/>
                </a:solidFill>
              </a:rPr>
              <a:t>docenteId</a:t>
            </a:r>
            <a:r>
              <a:rPr sz="1350" b="1" dirty="0">
                <a:solidFill>
                  <a:srgbClr val="111827"/>
                </a:solidFill>
              </a:rPr>
              <a:t>}/</a:t>
            </a:r>
            <a:r>
              <a:rPr sz="1350" b="1" dirty="0" err="1">
                <a:solidFill>
                  <a:srgbClr val="111827"/>
                </a:solidFill>
              </a:rPr>
              <a:t>appelli</a:t>
            </a:r>
            <a:r>
              <a:rPr sz="1350" dirty="0" err="1">
                <a:solidFill>
                  <a:srgbClr val="111827"/>
                </a:solidFill>
              </a:rPr>
              <a:t>?minDataApp</a:t>
            </a:r>
            <a:r>
              <a:rPr sz="1350" dirty="0">
                <a:solidFill>
                  <a:srgbClr val="111827"/>
                </a:solidFill>
              </a:rPr>
              <a:t>={data}&amp;</a:t>
            </a:r>
            <a:r>
              <a:rPr sz="1350" dirty="0" err="1">
                <a:solidFill>
                  <a:srgbClr val="111827"/>
                </a:solidFill>
              </a:rPr>
              <a:t>maxDataApp</a:t>
            </a:r>
            <a:r>
              <a:rPr sz="1350" dirty="0">
                <a:solidFill>
                  <a:srgbClr val="111827"/>
                </a:solidFill>
              </a:rPr>
              <a:t>={data}</a:t>
            </a:r>
          </a:p>
          <a:p>
            <a:pPr>
              <a:defRPr sz="1350">
                <a:solidFill>
                  <a:srgbClr val="111827"/>
                </a:solidFill>
              </a:defRPr>
            </a:pPr>
            <a:r>
              <a:rPr sz="1350" dirty="0">
                <a:solidFill>
                  <a:srgbClr val="111827"/>
                </a:solidFill>
              </a:rPr>
              <a:t>&amp;order=</a:t>
            </a:r>
            <a:r>
              <a:rPr sz="1350" dirty="0" err="1">
                <a:solidFill>
                  <a:srgbClr val="111827"/>
                </a:solidFill>
              </a:rPr>
              <a:t>dataInizioApp,oraEsa,adCod</a:t>
            </a:r>
            <a:endParaRPr sz="1350" dirty="0">
              <a:solidFill>
                <a:srgbClr val="111827"/>
              </a:solidFill>
            </a:endParaRP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2FB0055-9648-408C-AFF3-A8AC90D4F255}"/>
              </a:ext>
            </a:extLst>
          </p:cNvPr>
          <p:cNvSpPr>
            <a:spLocks noGrp="1"/>
          </p:cNvSpPr>
          <p:nvPr/>
        </p:nvSpPr>
        <p:spPr>
          <a:xfrm>
            <a:off x="1524000" y="3505200"/>
            <a:ext cx="8572500" cy="9144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>
                <a:solidFill>
                  <a:srgbClr val="111827"/>
                </a:solidFill>
              </a:defRPr>
            </a:pPr>
            <a:r>
              <a:rPr sz="1350" dirty="0" err="1">
                <a:solidFill>
                  <a:srgbClr val="111827"/>
                </a:solidFill>
              </a:rPr>
              <a:t>Iscritti</a:t>
            </a:r>
            <a:r>
              <a:rPr sz="1350" dirty="0">
                <a:solidFill>
                  <a:srgbClr val="111827"/>
                </a:solidFill>
              </a:rPr>
              <a:t> </a:t>
            </a:r>
            <a:r>
              <a:rPr sz="1350" dirty="0" err="1">
                <a:solidFill>
                  <a:srgbClr val="111827"/>
                </a:solidFill>
              </a:rPr>
              <a:t>all'appello</a:t>
            </a:r>
            <a:endParaRPr sz="1350" dirty="0">
              <a:solidFill>
                <a:srgbClr val="111827"/>
              </a:solidFill>
            </a:endParaRPr>
          </a:p>
          <a:p>
            <a:pPr>
              <a:defRPr sz="1350">
                <a:solidFill>
                  <a:srgbClr val="111827"/>
                </a:solidFill>
              </a:defRPr>
            </a:pPr>
            <a:r>
              <a:rPr sz="1350" b="1" dirty="0">
                <a:solidFill>
                  <a:srgbClr val="111827"/>
                </a:solidFill>
              </a:rPr>
              <a:t>GET /calesa-service-v1/</a:t>
            </a:r>
            <a:r>
              <a:rPr sz="1350" b="1" dirty="0" err="1">
                <a:solidFill>
                  <a:srgbClr val="111827"/>
                </a:solidFill>
              </a:rPr>
              <a:t>appelli</a:t>
            </a:r>
            <a:r>
              <a:rPr sz="1350" b="1" dirty="0">
                <a:solidFill>
                  <a:srgbClr val="111827"/>
                </a:solidFill>
              </a:rPr>
              <a:t>/{</a:t>
            </a:r>
            <a:r>
              <a:rPr sz="1350" b="1" dirty="0" err="1">
                <a:solidFill>
                  <a:srgbClr val="111827"/>
                </a:solidFill>
              </a:rPr>
              <a:t>cdsId</a:t>
            </a:r>
            <a:r>
              <a:rPr sz="1350" b="1" dirty="0">
                <a:solidFill>
                  <a:srgbClr val="111827"/>
                </a:solidFill>
              </a:rPr>
              <a:t>}/{</a:t>
            </a:r>
            <a:r>
              <a:rPr sz="1350" b="1" dirty="0" err="1">
                <a:solidFill>
                  <a:srgbClr val="111827"/>
                </a:solidFill>
              </a:rPr>
              <a:t>adId</a:t>
            </a:r>
            <a:r>
              <a:rPr sz="1350" b="1" dirty="0">
                <a:solidFill>
                  <a:srgbClr val="111827"/>
                </a:solidFill>
              </a:rPr>
              <a:t>}/{</a:t>
            </a:r>
            <a:r>
              <a:rPr sz="1350" b="1" dirty="0" err="1">
                <a:solidFill>
                  <a:srgbClr val="111827"/>
                </a:solidFill>
              </a:rPr>
              <a:t>appId</a:t>
            </a:r>
            <a:r>
              <a:rPr sz="1350" b="1" dirty="0">
                <a:solidFill>
                  <a:srgbClr val="111827"/>
                </a:solidFill>
              </a:rPr>
              <a:t>}/</a:t>
            </a:r>
            <a:r>
              <a:rPr sz="1350" b="1" dirty="0" err="1">
                <a:solidFill>
                  <a:srgbClr val="111827"/>
                </a:solidFill>
              </a:rPr>
              <a:t>iscritti</a:t>
            </a:r>
            <a:r>
              <a:rPr sz="1350" dirty="0" err="1">
                <a:solidFill>
                  <a:srgbClr val="111827"/>
                </a:solidFill>
              </a:rPr>
              <a:t>?attoreCod</a:t>
            </a:r>
            <a:r>
              <a:rPr sz="1350" dirty="0">
                <a:solidFill>
                  <a:srgbClr val="111827"/>
                </a:solidFill>
              </a:rPr>
              <a:t>=DOC</a:t>
            </a:r>
          </a:p>
        </p:txBody>
      </p:sp>
      <p:sp>
        <p:nvSpPr>
          <p:cNvPr id="8" name="Autenticazione">
            <a:extLst>
              <a:ext uri="{FF2B5EF4-FFF2-40B4-BE49-F238E27FC236}">
                <a16:creationId xmlns:a16="http://schemas.microsoft.com/office/drawing/2014/main" id="{049BBF98-000C-4668-B389-071275D56D61}"/>
              </a:ext>
            </a:extLst>
          </p:cNvPr>
          <p:cNvSpPr>
            <a:spLocks noGrp="1"/>
          </p:cNvSpPr>
          <p:nvPr/>
        </p:nvSpPr>
        <p:spPr>
          <a:xfrm>
            <a:off x="1524000" y="4716497"/>
            <a:ext cx="8191500" cy="704850"/>
          </a:xfrm>
          <a:prstGeom prst="roundRect">
            <a:avLst>
              <a:gd name="adj" fmla="val 10811"/>
            </a:avLst>
          </a:prstGeom>
          <a:solidFill>
            <a:srgbClr val="FFFFFF"/>
          </a:solidFill>
          <a:ln w="9525">
            <a:solidFill>
              <a:srgbClr val="D1D5DB"/>
            </a:solidFill>
            <a:prstDash val="solid"/>
          </a:ln>
        </p:spPr>
        <p:txBody>
          <a:bodyPr>
            <a:normAutofit fontScale="89193"/>
          </a:bodyPr>
          <a:lstStyle/>
          <a:p>
            <a:pPr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Autenticazione</a:t>
            </a:r>
          </a:p>
          <a:p>
            <a:pPr>
              <a:defRPr sz="1575" b="0">
                <a:solidFill>
                  <a:srgbClr val="111827"/>
                </a:solidFill>
              </a:defRPr>
            </a:pPr>
            <a:r>
              <a:rPr sz="1575" b="0">
                <a:solidFill>
                  <a:srgbClr val="111827"/>
                </a:solidFill>
              </a:rPr>
              <a:t>Basic authentication con credenziali configurate dagli amministratori. Retry su errori di rete ricorrenti.</a:t>
            </a:r>
          </a:p>
        </p:txBody>
      </p:sp>
    </p:spTree>
    <p:extLst>
      <p:ext uri="{BB962C8B-B14F-4D97-AF65-F5344CB8AC3E}">
        <p14:creationId xmlns:p14="http://schemas.microsoft.com/office/powerpoint/2010/main" val="1815207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2B9E2-41DC-A37C-78B7-DC96DCC51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0A5D2B1-73C0-CE2F-8D99-EFF65F2D2A49}"/>
              </a:ext>
            </a:extLst>
          </p:cNvPr>
          <p:cNvSpPr>
            <a:spLocks noGrp="1"/>
          </p:cNvSpPr>
          <p:nvPr/>
        </p:nvSpPr>
        <p:spPr>
          <a:xfrm>
            <a:off x="685800" y="884832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sz="2550" b="1" dirty="0" err="1">
                <a:solidFill>
                  <a:srgbClr val="111827"/>
                </a:solidFill>
              </a:rPr>
              <a:t>Architettura</a:t>
            </a:r>
            <a:endParaRPr sz="2550" b="1" dirty="0">
              <a:solidFill>
                <a:srgbClr val="111827"/>
              </a:solidFill>
            </a:endParaRPr>
          </a:p>
        </p:txBody>
      </p:sp>
      <p:sp>
        <p:nvSpPr>
          <p:cNvPr id="2" name="bullets">
            <a:extLst>
              <a:ext uri="{FF2B5EF4-FFF2-40B4-BE49-F238E27FC236}">
                <a16:creationId xmlns:a16="http://schemas.microsoft.com/office/drawing/2014/main" id="{1E393CB2-09F2-F6F1-8A3D-424923D84FFC}"/>
              </a:ext>
            </a:extLst>
          </p:cNvPr>
          <p:cNvSpPr>
            <a:spLocks noGrp="1"/>
          </p:cNvSpPr>
          <p:nvPr/>
        </p:nvSpPr>
        <p:spPr>
          <a:xfrm>
            <a:off x="5807710" y="1963016"/>
            <a:ext cx="5698490" cy="2931968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r>
              <a:rPr lang="it-IT" sz="1650" dirty="0">
                <a:solidFill>
                  <a:srgbClr val="111827"/>
                </a:solidFill>
              </a:rPr>
              <a:t>Architettura modulare</a:t>
            </a: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r>
              <a:rPr sz="1650" dirty="0">
                <a:solidFill>
                  <a:srgbClr val="111827"/>
                </a:solidFill>
              </a:rPr>
              <a:t>Loader </a:t>
            </a:r>
            <a:r>
              <a:rPr sz="1650" dirty="0" err="1">
                <a:solidFill>
                  <a:srgbClr val="111827"/>
                </a:solidFill>
              </a:rPr>
              <a:t>diversi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trasformano</a:t>
            </a:r>
            <a:r>
              <a:rPr sz="1650" dirty="0">
                <a:solidFill>
                  <a:srgbClr val="111827"/>
                </a:solidFill>
              </a:rPr>
              <a:t> CSV, Excel ESSE3 e API</a:t>
            </a:r>
            <a:r>
              <a:rPr lang="it-IT" sz="1650" dirty="0">
                <a:solidFill>
                  <a:srgbClr val="111827"/>
                </a:solidFill>
              </a:rPr>
              <a:t> ESSE3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nello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stesso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formato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interno</a:t>
            </a:r>
            <a:endParaRPr lang="it-IT" sz="1650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r>
              <a:rPr sz="1650" dirty="0">
                <a:solidFill>
                  <a:srgbClr val="111827"/>
                </a:solidFill>
              </a:rPr>
              <a:t>La </a:t>
            </a:r>
            <a:r>
              <a:rPr sz="1650" dirty="0" err="1">
                <a:solidFill>
                  <a:srgbClr val="111827"/>
                </a:solidFill>
              </a:rPr>
              <a:t>logica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comune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sz="1650" dirty="0" err="1">
                <a:solidFill>
                  <a:srgbClr val="111827"/>
                </a:solidFill>
              </a:rPr>
              <a:t>iscrive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lang="it-IT" sz="1650" dirty="0">
                <a:solidFill>
                  <a:srgbClr val="111827"/>
                </a:solidFill>
              </a:rPr>
              <a:t>gli studenti al corso</a:t>
            </a:r>
            <a:r>
              <a:rPr sz="1650" dirty="0">
                <a:solidFill>
                  <a:srgbClr val="111827"/>
                </a:solidFill>
              </a:rPr>
              <a:t>, </a:t>
            </a:r>
            <a:r>
              <a:rPr sz="1650" dirty="0" err="1">
                <a:solidFill>
                  <a:srgbClr val="111827"/>
                </a:solidFill>
              </a:rPr>
              <a:t>gestisce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lang="it-IT" sz="1650" dirty="0">
                <a:solidFill>
                  <a:srgbClr val="111827"/>
                </a:solidFill>
              </a:rPr>
              <a:t>i </a:t>
            </a:r>
            <a:r>
              <a:rPr sz="1650" dirty="0" err="1">
                <a:solidFill>
                  <a:srgbClr val="111827"/>
                </a:solidFill>
              </a:rPr>
              <a:t>gruppi</a:t>
            </a:r>
            <a:r>
              <a:rPr lang="it-IT" sz="1650" dirty="0">
                <a:solidFill>
                  <a:srgbClr val="111827"/>
                </a:solidFill>
              </a:rPr>
              <a:t>, le condizione di accesso ai quiz / compiti, indipendentemente dalla sorgente</a:t>
            </a: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r>
              <a:rPr lang="it-IT" sz="1650" dirty="0">
                <a:solidFill>
                  <a:srgbClr val="111827"/>
                </a:solidFill>
              </a:rPr>
              <a:t>Facilità di ampliamento a nuove sorgenti dati</a:t>
            </a:r>
            <a:endParaRPr sz="1650" dirty="0">
              <a:solidFill>
                <a:srgbClr val="111827"/>
              </a:solidFill>
            </a:endParaRPr>
          </a:p>
        </p:txBody>
      </p:sp>
      <p:pic>
        <p:nvPicPr>
          <p:cNvPr id="6" name="Immagine 5" descr="Diagramma architetturale">
            <a:extLst>
              <a:ext uri="{FF2B5EF4-FFF2-40B4-BE49-F238E27FC236}">
                <a16:creationId xmlns:a16="http://schemas.microsoft.com/office/drawing/2014/main" id="{78EC0DEE-4B12-9E02-8E6D-BBFEB8D120C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810" r="13552"/>
          <a:stretch>
            <a:fillRect/>
          </a:stretch>
        </p:blipFill>
        <p:spPr>
          <a:xfrm>
            <a:off x="685800" y="2036272"/>
            <a:ext cx="4846320" cy="375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31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0851C259-5CB2-429D-95C6-6E9FEB63A320}"/>
              </a:ext>
            </a:extLst>
          </p:cNvPr>
          <p:cNvSpPr>
            <a:spLocks noGrp="1"/>
          </p:cNvSpPr>
          <p:nvPr/>
        </p:nvSpPr>
        <p:spPr>
          <a:xfrm>
            <a:off x="685800" y="884832"/>
            <a:ext cx="10096500" cy="590550"/>
          </a:xfrm>
          <a:prstGeom prst="rect">
            <a:avLst/>
          </a:prstGeom>
          <a:noFill/>
          <a:ln w="0">
            <a:noFill/>
          </a:ln>
        </p:spPr>
        <p:txBody>
          <a:bodyPr/>
          <a:lstStyle/>
          <a:p>
            <a:pPr>
              <a:defRPr sz="2550" b="1">
                <a:solidFill>
                  <a:srgbClr val="111827"/>
                </a:solidFill>
              </a:defRPr>
            </a:pPr>
            <a:r>
              <a:rPr lang="it-IT" sz="2550" b="1" dirty="0">
                <a:solidFill>
                  <a:srgbClr val="111827"/>
                </a:solidFill>
              </a:rPr>
              <a:t>Conclusione</a:t>
            </a:r>
            <a:endParaRPr sz="2550" b="1" dirty="0">
              <a:solidFill>
                <a:srgbClr val="111827"/>
              </a:solidFill>
            </a:endParaRPr>
          </a:p>
        </p:txBody>
      </p:sp>
      <p:sp>
        <p:nvSpPr>
          <p:cNvPr id="2" name="bullets">
            <a:extLst>
              <a:ext uri="{FF2B5EF4-FFF2-40B4-BE49-F238E27FC236}">
                <a16:creationId xmlns:a16="http://schemas.microsoft.com/office/drawing/2014/main" id="{1DDC48E2-3F7A-46E0-B3AC-A55F06210C5C}"/>
              </a:ext>
            </a:extLst>
          </p:cNvPr>
          <p:cNvSpPr>
            <a:spLocks noGrp="1"/>
          </p:cNvSpPr>
          <p:nvPr/>
        </p:nvSpPr>
        <p:spPr>
          <a:xfrm>
            <a:off x="685800" y="1666875"/>
            <a:ext cx="7239000" cy="3429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r>
              <a:rPr lang="it-IT" sz="1650" dirty="0">
                <a:solidFill>
                  <a:srgbClr val="111827"/>
                </a:solidFill>
              </a:rPr>
              <a:t>Avere aggiunto la </a:t>
            </a:r>
            <a:r>
              <a:rPr sz="1650" dirty="0" err="1">
                <a:solidFill>
                  <a:srgbClr val="111827"/>
                </a:solidFill>
              </a:rPr>
              <a:t>sorgente</a:t>
            </a:r>
            <a:r>
              <a:rPr sz="1650" dirty="0">
                <a:solidFill>
                  <a:srgbClr val="111827"/>
                </a:solidFill>
              </a:rPr>
              <a:t> </a:t>
            </a:r>
            <a:r>
              <a:rPr lang="it-IT" sz="1650" dirty="0">
                <a:solidFill>
                  <a:srgbClr val="111827"/>
                </a:solidFill>
              </a:rPr>
              <a:t>diretta a Esse3 semplifica il processo per i docenti</a:t>
            </a: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endParaRPr lang="it-IT" sz="1650" dirty="0">
              <a:solidFill>
                <a:srgbClr val="111827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 sz="1650">
                <a:solidFill>
                  <a:srgbClr val="111827"/>
                </a:solidFill>
              </a:defRPr>
            </a:pPr>
            <a:r>
              <a:rPr lang="it-IT" sz="1650" dirty="0">
                <a:solidFill>
                  <a:srgbClr val="111827"/>
                </a:solidFill>
              </a:rPr>
              <a:t>Il poter operare direttamente al posto dei docenti (Login </a:t>
            </a:r>
            <a:r>
              <a:rPr lang="it-IT" sz="1650" dirty="0" err="1">
                <a:solidFill>
                  <a:srgbClr val="111827"/>
                </a:solidFill>
              </a:rPr>
              <a:t>as</a:t>
            </a:r>
            <a:r>
              <a:rPr lang="it-IT" sz="1650" dirty="0">
                <a:solidFill>
                  <a:srgbClr val="111827"/>
                </a:solidFill>
              </a:rPr>
              <a:t>) aiuta il lavoro di supporto degli operatori</a:t>
            </a:r>
            <a:endParaRPr sz="1650" dirty="0">
              <a:solidFill>
                <a:srgbClr val="111827"/>
              </a:solidFill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621B91A-1D80-B868-EBA7-009CE299EB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3514" b="21329"/>
          <a:stretch>
            <a:fillRect/>
          </a:stretch>
        </p:blipFill>
        <p:spPr>
          <a:xfrm>
            <a:off x="1398619" y="3381375"/>
            <a:ext cx="9394761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41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9763-7C38-4A44-2072-B7E7A40E68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olo 1">
            <a:extLst>
              <a:ext uri="{FF2B5EF4-FFF2-40B4-BE49-F238E27FC236}">
                <a16:creationId xmlns:a16="http://schemas.microsoft.com/office/drawing/2014/main" id="{B22225EA-4F18-DD3F-7798-3AB5AABF2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9850"/>
            <a:ext cx="9144000" cy="1871746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/>
              <a:t>Grazie!</a:t>
            </a:r>
            <a:endParaRPr dirty="0"/>
          </a:p>
        </p:txBody>
      </p:sp>
      <p:sp>
        <p:nvSpPr>
          <p:cNvPr id="131" name="Sottotitolo 2">
            <a:extLst>
              <a:ext uri="{FF2B5EF4-FFF2-40B4-BE49-F238E27FC236}">
                <a16:creationId xmlns:a16="http://schemas.microsoft.com/office/drawing/2014/main" id="{1165B3AE-7851-9331-3A99-073F6157B8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34558"/>
            <a:ext cx="8887485" cy="162057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it-IT" dirty="0"/>
              <a:t>barbara.balzan@unimib.it</a:t>
            </a:r>
            <a:br>
              <a:rPr lang="it-IT" dirty="0"/>
            </a:br>
            <a:r>
              <a:rPr lang="it-IT" dirty="0"/>
              <a:t>lorenzo.merignati@unimib.it</a:t>
            </a:r>
            <a:br>
              <a:rPr lang="it-IT" dirty="0"/>
            </a:br>
            <a:r>
              <a:rPr lang="it-IT" dirty="0"/>
              <a:t>enzo.pertosa@unimib.it</a:t>
            </a:r>
            <a:br>
              <a:rPr lang="it-IT" dirty="0"/>
            </a:br>
            <a:r>
              <a:rPr lang="it-IT" dirty="0"/>
              <a:t>giorgio.riva@unimib.it</a:t>
            </a:r>
            <a:br>
              <a:rPr lang="it-IT" dirty="0"/>
            </a:br>
            <a:r>
              <a:rPr lang="it-IT" dirty="0"/>
              <a:t>gabrio.secco@unimib.it</a:t>
            </a:r>
          </a:p>
          <a:p>
            <a:pP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320632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4999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Tema di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i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4999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689</Words>
  <Application>Microsoft Office PowerPoint</Application>
  <DocSecurity>0</DocSecurity>
  <PresentationFormat>Widescreen</PresentationFormat>
  <Paragraphs>73</Paragraphs>
  <Slides>10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Tema di Office</vt:lpstr>
      <vt:lpstr>Importazione iscritti agli assessment Moodle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giorgio.riva@unimib.it</cp:lastModifiedBy>
  <cp:revision>17</cp:revision>
  <dcterms:created xsi:type="dcterms:W3CDTF">2026-09-14T13:04:01Z</dcterms:created>
  <dcterms:modified xsi:type="dcterms:W3CDTF">2026-09-16T14:53:44Z</dcterms:modified>
</cp:coreProperties>
</file>