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</p:sldMasterIdLst>
  <p:notesMasterIdLst>
    <p:notesMasterId r:id="rId17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531" autoAdjust="0"/>
  </p:normalViewPr>
  <p:slideViewPr>
    <p:cSldViewPr snapToGrid="0">
      <p:cViewPr varScale="1">
        <p:scale>
          <a:sx n="68" d="100"/>
          <a:sy n="68" d="100"/>
        </p:scale>
        <p:origin x="12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C8BDC-F7F0-42CF-8ACB-020746B08AC3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17BCC-1F77-4603-B91E-7E805C51E0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828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Buongiorno. Siamo [nomi dei relatori] e insegniamo filosofia e scienze umane all’Istituto «Adelaide Cairoli» di Pavia; si tratta di una realtà scolastica articolata e complessa, nella quale convivono indirizzi e percorsi differenti.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L’esperienza che presentiamo nasce all’interno del Liceo delle Scienze Umane e ha coinvolto, nell’anno scolastico appena concluso, quattro classi terze LSU, 97 studenti 97, e 3 docenti. In sintesi, abbiamo costruito una dispensa disciplinare condivisa di filosofia utilizzando la risorsa Libro Moodle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969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progetto nasce da un problema molto concreto: la difficoltà di conciliare quanto previsto dal curricolo con il tempo scuola effettivamente disponibile.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Avevamo quindi bisogno di uno strumento che ci permettesse di selezionare e organizzare con maggiore flessibilità i contenuti e di collegarli alle attività di studio e di verifica.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L’obiettivo era costruire un percorso sostenibile rispetto al tempo disponibile e, nello stesso tempo, coerente con gli obiettivi formativi, cosa che i manuali tradizionali non sempre favoriscono.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qui è nata l’idea di non limitarci a raccogliere materiali digitali, ma di costruire un’unica risorsa disciplinare direttamente all’interno di Moodle.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10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lavoro docente abbiamo utilizzato anche l’IA generativa, in particolare ChatGPT, come strumento di supporto: nella ricerca e organizzazione dei materiali, nella revisione dei testi e anche nella soluzione dei problemi più tecnici, per esempio nella costruzione e personalizzazione dell’HTML. Le scelte disciplinari ed editoriali sono però sempre rimaste in capo ai docenti.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[Prima immagine – struttura del Libro]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 strumento centrale è stata la risorsa Libro Moodle, che abbiamo utilizzato non semplicemente come contenitore di una dispensa già pronta, ma come vero e proprio ambiente editoriale nel quale costruirla progressivamente. La struttura in capitoli e paragrafi ci ha permesso di organizzare il percorso in modo uniforme e facilmente navigabile, oltre che eventualmente anche stampabile.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pagina interna / box]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Abbiamo cercato anche di dare alle pagine una struttura editoriale riconoscibile: una pagina introduttiva strutturata in punti e domande e, nel corpo del testo, </a:t>
            </a:r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 immagine, biografie, curiosità e approfondimenti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Per questi elementi, attraverso il plugin </a:t>
            </a:r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Tiny HTML </a:t>
            </a:r>
            <a:r>
              <a:rPr lang="it-IT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Blocks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abbiamo realizzato alcuni blocchi HTML personalizzati, immediatamente riconoscibili e facilmente riutilizzabili nei diversi contesti. 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testi filosofici]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Un’attenzione particolare è stata riservata alle fonti: nella dispensa sono presenti 41 testi filosofici di pubblico dominio, contestualizzati e accompagnati da domande per la comprensione e la discussione.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mappa]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Ogni capitolo si conclude con una mappa, che riprende e organizza i concetti fondamentali del capitolo.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6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la dispensa non è stata costruita soltanto dai docenti. Studenti e docenti hanno avuto ruoli diversi, ma gli studenti hanno contribuito concretamente alla costruzione del percorso e della dispensa.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[Schermata dei gruppi]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progetto ha coinvolto quattro classi all’interno di un unico corso Moodle, organizzato mediante gruppi. Questo ci ha consentito di condividere la stessa struttura e gli stessi materiali mantenendo, quando necessario, la distinzione tra le diverse classi.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pagine e box]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contributo degli studenti ha riguardato soprattutto la ricerca delle immagini, con attenzione ai diritti d’uso, e la scrittura di alcuni box di approfondimento e curiosità. Anche gli studenti hanno utilizzato in alcuni casi l’intelligenza artificiale generativa, per elaborare testi e, più occasionalmente, per produrre immagini.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box del polpo di Aristotele]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è un esempio concreto: l’immagine del polpo è stata individuata da una studentessa, che ha anche scritto il contenuto del box dedicato ad Aristotele come osservatore della natura. Il materiale è stato poi rivisto e corretto insieme.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L’obiettivo, anche nell’uso dell’IA, era quindi lavorare in modo critico: produrre, verificare, rivedere e soltanto alla fine pubblicare.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99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[Prima immagine – testo con domande]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dispensa non è rimasta isolata dalle altre attività presenti nel corso. A partire dai contenuti e dai testi sono state progressivamente costruite domande di comprensione, discussione e verifica.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deposito delle domande]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Queste sono confluite nel deposito delle domande di Moodle, organizzato per argomenti e tipologie, fino a costituire un patrimonio condiviso di circa 200 quesiti.</a:t>
            </a:r>
          </a:p>
          <a:p>
            <a:r>
              <a:rPr lang="it-I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[Dissolvenza – verifica di Aristotele]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partire da questo deposito, ciascun docente ha poi potuto costruire autonomamente le verifiche per le proprie classi, scegliendo e adattando le domande in funzione del percorso effettivamente svolto. Abbiamo quindi condiviso materiali e strumenti, mantenendo l’autonomia didattica del singolo docente.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2460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Alla fine dell’anno il progetto ha coinvolto 4 classi, 97 studenti e 3 docenti.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dispensa comprende 11 capitoli, 89 paragrafi, 11 mappe e 41 testi filosofici; a questi si aggiunge un deposito di circa 200 domande.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il risultato che ci interessa maggiormente non è soltanto quantitativo. Alla fine dell’esperienza rimane un patrimonio disciplinare comune: una risorsa condivisa, che può essere continuamente aggiornata e che può essere trasferita e riutilizzata negli anni successivi.</a:t>
            </a:r>
          </a:p>
          <a:p>
            <a:r>
              <a:rPr lang="it-IT" dirty="0"/>
              <a:t>PRIMA DEL CAMBIO SLIDE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Moodle non è stato soltanto il luogo in cui abbiamo pubblicato una dispensa: è diventato l’ambiente nel quale l’abbiamo costruita, utilizzata e condivisa.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17BCC-1F77-4603-B91E-7E805C51E03A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6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A6CEF94-7C5E-42F8-B609-A5BF2820C0B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616F30D-A825-4EE8-9A4D-B237C3E75683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56249BC-F5CA-4AA0-B57C-C4D70F5A8923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C6B79DA-FB4E-4459-92E7-59935214FE0D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5A9510C-486A-4488-A9C9-5DFC288B7F19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948B1F4-AD7D-44AF-B473-C5F25F7384C6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D12B8592-A9B7-4BF6-9A61-E82097836461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00A9DF9-139B-426E-867E-395F3A290556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B12086F-CD85-4B0E-BDB9-59C7AA51E414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2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3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pic>
        <p:nvPicPr>
          <p:cNvPr id="4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5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6" name="Rectangle"/>
          <p:cNvSpPr/>
          <p:nvPr/>
        </p:nvSpPr>
        <p:spPr>
          <a:xfrm>
            <a:off x="0" y="6755040"/>
            <a:ext cx="12190680" cy="10440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7" name="alessandria skyline.png" descr="alessandria skyline.png"/>
          <p:cNvPicPr/>
          <p:nvPr/>
        </p:nvPicPr>
        <p:blipFill>
          <a:blip r:embed="rId6"/>
          <a:srcRect b="230"/>
          <a:stretch/>
        </p:blipFill>
        <p:spPr>
          <a:xfrm>
            <a:off x="2060640" y="4371840"/>
            <a:ext cx="8069400" cy="2481480"/>
          </a:xfrm>
          <a:prstGeom prst="rect">
            <a:avLst/>
          </a:prstGeom>
          <a:ln w="1270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sldNum" idx="1"/>
          </p:nvPr>
        </p:nvSpPr>
        <p:spPr>
          <a:xfrm>
            <a:off x="11862360" y="657360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99837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704071F5-8E66-453E-99D1-664DA3E2EFD7}" type="slidenum">
              <a:rPr lang="it-IT" sz="1200" b="0" strike="noStrike" spc="-1">
                <a:solidFill>
                  <a:srgbClr val="F99837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4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16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sldNum" idx="2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611A429F-6BEB-4C15-BCE4-DB8C6D6611EF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3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25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26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7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" name="Picture 11" descr="Picture 11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29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sldNum" idx="3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87F1176F-5E70-425C-955C-D95160B4EAE6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36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38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39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40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Picture 11" descr="Picture 11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42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4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7200875E-4669-4A3E-B3B8-1A71429D870C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49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51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52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53" name="Picture 11" descr="Picture 11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sp>
        <p:nvSpPr>
          <p:cNvPr id="54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sldNum" idx="5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8AA914B7-EB26-4D31-BC0D-04FB0E96C0AB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62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64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65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66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sp>
        <p:nvSpPr>
          <p:cNvPr id="67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sldNum" idx="6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E59AADF5-AB85-4225-9819-45533CF0488E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75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77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78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79" name="Picture 10" descr="Picture 10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sp>
        <p:nvSpPr>
          <p:cNvPr id="80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sldNum" idx="7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C4B2AFD4-F198-4258-A912-F0874E0709EE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88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9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90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91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92" name="Picture 9" descr="Picture 9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sp>
        <p:nvSpPr>
          <p:cNvPr id="93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sldNum" idx="8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95CB84A1-EEDD-49D0-A42B-2C6A252BC8AE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" hidden="1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101" name="MoodleMoot Italia 2022  - Urbino" hidden="1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pic>
        <p:nvPicPr>
          <p:cNvPr id="103" name="moodlemoot-italia2026-logo-black.png" descr="moodlemoot-italia2026-logo-black.png"/>
          <p:cNvPicPr/>
          <p:nvPr/>
        </p:nvPicPr>
        <p:blipFill>
          <a:blip r:embed="rId5"/>
          <a:stretch/>
        </p:blipFill>
        <p:spPr>
          <a:xfrm>
            <a:off x="9911520" y="128520"/>
            <a:ext cx="2062080" cy="466560"/>
          </a:xfrm>
          <a:prstGeom prst="rect">
            <a:avLst/>
          </a:prstGeom>
          <a:ln w="12700">
            <a:noFill/>
          </a:ln>
        </p:spPr>
      </p:pic>
      <p:sp>
        <p:nvSpPr>
          <p:cNvPr id="104" name="Rectangle"/>
          <p:cNvSpPr/>
          <p:nvPr/>
        </p:nvSpPr>
        <p:spPr>
          <a:xfrm>
            <a:off x="0" y="6563160"/>
            <a:ext cx="12190680" cy="29916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1200" b="0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pic>
        <p:nvPicPr>
          <p:cNvPr id="105" name="Picture 12" descr="Picture 12"/>
          <p:cNvPicPr/>
          <p:nvPr/>
        </p:nvPicPr>
        <p:blipFill>
          <a:blip r:embed="rId4"/>
          <a:stretch/>
        </p:blipFill>
        <p:spPr>
          <a:xfrm>
            <a:off x="200160" y="136800"/>
            <a:ext cx="1143360" cy="464040"/>
          </a:xfrm>
          <a:prstGeom prst="rect">
            <a:avLst/>
          </a:prstGeom>
          <a:ln w="12700">
            <a:noFill/>
          </a:ln>
        </p:spPr>
      </p:pic>
      <p:sp>
        <p:nvSpPr>
          <p:cNvPr id="106" name="MoodleMoot Italia 2022  - Urbino"/>
          <p:cNvSpPr/>
          <p:nvPr/>
        </p:nvSpPr>
        <p:spPr>
          <a:xfrm>
            <a:off x="4347720" y="6577560"/>
            <a:ext cx="3494880" cy="272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7" name="moodlemoot-italia2026-logo-black.png" descr="moodlemoot-italia2026-logo-black.png"/>
          <p:cNvPicPr/>
          <p:nvPr/>
        </p:nvPicPr>
        <p:blipFill>
          <a:blip r:embed="rId5"/>
          <a:srcRect l="49" r="49"/>
          <a:stretch/>
        </p:blipFill>
        <p:spPr>
          <a:xfrm>
            <a:off x="9911520" y="136800"/>
            <a:ext cx="2078640" cy="470880"/>
          </a:xfrm>
          <a:prstGeom prst="rect">
            <a:avLst/>
          </a:prstGeom>
          <a:ln w="12700">
            <a:noFill/>
          </a:ln>
        </p:spPr>
      </p:pic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sldNum" idx="9"/>
          </p:nvPr>
        </p:nvSpPr>
        <p:spPr>
          <a:xfrm>
            <a:off x="11845800" y="6589440"/>
            <a:ext cx="257040" cy="24696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it-IT" sz="1200" b="0" strike="noStrike" spc="-1">
                <a:solidFill>
                  <a:srgbClr val="FFFFFF"/>
                </a:solidFill>
                <a:latin typeface="Calibri"/>
                <a:ea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F98D29D9-521E-4963-8EBA-A82F7EEC001C}" type="slidenum">
              <a:rPr lang="it-IT" sz="1200" b="0" strike="noStrike" spc="-1">
                <a:solidFill>
                  <a:srgbClr val="FFFFFF"/>
                </a:solidFill>
                <a:latin typeface="Calibri"/>
                <a:ea typeface="Calibri"/>
              </a:rPr>
              <a:t>‹N›</a:t>
            </a:fld>
            <a:endParaRPr lang="it-I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co.gemelli@acairoli.edu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ergioalfredo.dagradi@acairoli.edu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rco.gemelli@acairoli.edu.it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ergioalfredo.dagradi@acairoli.edu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523880" y="599760"/>
            <a:ext cx="9142560" cy="23860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60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Costruire una dispensa disciplinare condivisa in Moodle </a:t>
            </a:r>
            <a:endParaRPr lang="it-IT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1523880" y="3079440"/>
            <a:ext cx="9142560" cy="165420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Marco Gemelli – Sergio A. Dagradi</a:t>
            </a:r>
            <a:br>
              <a:rPr sz="2400"/>
            </a:br>
            <a:r>
              <a:rPr lang="it-IT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Istituto Magistrale Statale «Adelaide Cairoli» - Pavia</a:t>
            </a:r>
            <a:br>
              <a:rPr sz="2400"/>
            </a:br>
            <a:r>
              <a:rPr lang="it-IT" sz="2400" b="0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3"/>
              </a:rPr>
              <a:t>marco.gemelli@acairoli.edu.it</a:t>
            </a:r>
            <a:endParaRPr lang="it-IT" sz="24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4"/>
              </a:rPr>
              <a:t>sergioalfredo.dagradi@acairoli.edu.it</a:t>
            </a:r>
            <a:r>
              <a:rPr lang="it-IT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lang="it-IT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689040"/>
            <a:ext cx="10514160" cy="13240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Perché è nato il progetto</a:t>
            </a: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357480" y="2014560"/>
            <a:ext cx="4156560" cy="43498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rmAutofit/>
          </a:bodyPr>
          <a:lstStyle/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pc="-1" dirty="0">
                <a:solidFill>
                  <a:srgbClr val="000000"/>
                </a:solidFill>
                <a:latin typeface="Calibri"/>
                <a:ea typeface="Calibri"/>
              </a:rPr>
              <a:t>D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ifficoltà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di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conciliare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il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tempo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effettivamente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disponibile con quanto previsto dal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curricolo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. </a:t>
            </a:r>
            <a:endParaRPr lang="it-IT" sz="24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L’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obiettivo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: </a:t>
            </a: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gestione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flessibile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dei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contenuti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e delle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attività</a:t>
            </a:r>
            <a:endParaRPr lang="it-IT" sz="2400" b="0" strike="noStrike" spc="-1" dirty="0">
              <a:solidFill>
                <a:srgbClr val="000000"/>
              </a:solidFill>
              <a:latin typeface="Calibri"/>
              <a:ea typeface="Calibri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percorsi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sostenibili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e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coerenti</a:t>
            </a:r>
            <a:r>
              <a:rPr lang="it-IT" sz="24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 con gli </a:t>
            </a:r>
            <a:r>
              <a:rPr lang="it-IT" sz="2400" b="1" strike="noStrike" spc="-1" dirty="0">
                <a:solidFill>
                  <a:srgbClr val="000000"/>
                </a:solidFill>
                <a:latin typeface="Calibri"/>
                <a:ea typeface="Calibri"/>
              </a:rPr>
              <a:t>obiettivi formativi</a:t>
            </a:r>
            <a:endParaRPr lang="it-IT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Immagine 4"/>
          <p:cNvPicPr/>
          <p:nvPr/>
        </p:nvPicPr>
        <p:blipFill>
          <a:blip r:embed="rId3"/>
          <a:stretch/>
        </p:blipFill>
        <p:spPr>
          <a:xfrm>
            <a:off x="4606560" y="2121120"/>
            <a:ext cx="7342560" cy="4046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216720" y="1852920"/>
            <a:ext cx="3505320" cy="351900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Come è stata costruita concretamente la dispensa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800" spc="-1" dirty="0">
                <a:solidFill>
                  <a:srgbClr val="000000"/>
                </a:solidFill>
                <a:latin typeface="Arial"/>
              </a:rPr>
              <a:t>IA come supporto al lavoro docente</a:t>
            </a:r>
            <a:endParaRPr lang="it-IT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9" name="Immagine 5"/>
          <p:cNvPicPr/>
          <p:nvPr/>
        </p:nvPicPr>
        <p:blipFill>
          <a:blip r:embed="rId3"/>
          <a:stretch/>
        </p:blipFill>
        <p:spPr>
          <a:xfrm>
            <a:off x="3893040" y="810720"/>
            <a:ext cx="7420680" cy="3942360"/>
          </a:xfrm>
          <a:prstGeom prst="rect">
            <a:avLst/>
          </a:prstGeom>
          <a:ln w="0">
            <a:noFill/>
          </a:ln>
        </p:spPr>
      </p:pic>
      <p:sp>
        <p:nvSpPr>
          <p:cNvPr id="120" name="PlaceHolder 2"/>
          <p:cNvSpPr>
            <a:spLocks noGrp="1"/>
          </p:cNvSpPr>
          <p:nvPr>
            <p:ph type="title"/>
          </p:nvPr>
        </p:nvSpPr>
        <p:spPr>
          <a:xfrm>
            <a:off x="216720" y="722160"/>
            <a:ext cx="3930840" cy="99720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32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Il libro Moodle come ambiente editoriale</a:t>
            </a: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Immagine 8"/>
          <p:cNvPicPr/>
          <p:nvPr/>
        </p:nvPicPr>
        <p:blipFill>
          <a:blip r:embed="rId4"/>
          <a:stretch/>
        </p:blipFill>
        <p:spPr>
          <a:xfrm>
            <a:off x="1734480" y="2782440"/>
            <a:ext cx="7051320" cy="3108600"/>
          </a:xfrm>
          <a:prstGeom prst="rect">
            <a:avLst/>
          </a:prstGeom>
          <a:ln w="0">
            <a:noFill/>
          </a:ln>
        </p:spPr>
      </p:pic>
      <p:pic>
        <p:nvPicPr>
          <p:cNvPr id="123" name="Immagine 12"/>
          <p:cNvPicPr/>
          <p:nvPr/>
        </p:nvPicPr>
        <p:blipFill>
          <a:blip r:embed="rId5"/>
          <a:stretch/>
        </p:blipFill>
        <p:spPr>
          <a:xfrm>
            <a:off x="4921200" y="2251800"/>
            <a:ext cx="7107480" cy="4169880"/>
          </a:xfrm>
          <a:prstGeom prst="rect">
            <a:avLst/>
          </a:prstGeom>
          <a:ln w="0"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4C15106-19D7-AD5B-2F51-1C8D3DF22A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793" y="2624240"/>
            <a:ext cx="8175445" cy="351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60920" y="663840"/>
            <a:ext cx="6577560" cy="13240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Una costruzione partecipata</a:t>
            </a: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990897" y="712479"/>
            <a:ext cx="4802400" cy="1646899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rmAutofit fontScale="98333"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2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Studenti e docenti non hanno avuto lo stesso ruolo, ma gli studenti hanno contribuito attivamente e realmente alla costruzione del percorso e della dispensa</a:t>
            </a:r>
          </a:p>
        </p:txBody>
      </p:sp>
      <p:pic>
        <p:nvPicPr>
          <p:cNvPr id="127" name="Immagine 7"/>
          <p:cNvPicPr/>
          <p:nvPr/>
        </p:nvPicPr>
        <p:blipFill>
          <a:blip r:embed="rId3"/>
          <a:stretch/>
        </p:blipFill>
        <p:spPr>
          <a:xfrm>
            <a:off x="5521080" y="2486644"/>
            <a:ext cx="6144840" cy="3943080"/>
          </a:xfrm>
          <a:prstGeom prst="rect">
            <a:avLst/>
          </a:prstGeom>
          <a:ln w="0">
            <a:noFill/>
          </a:ln>
        </p:spPr>
      </p:pic>
      <p:pic>
        <p:nvPicPr>
          <p:cNvPr id="128" name="Immagine 9"/>
          <p:cNvPicPr/>
          <p:nvPr/>
        </p:nvPicPr>
        <p:blipFill>
          <a:blip r:embed="rId4"/>
          <a:stretch/>
        </p:blipFill>
        <p:spPr>
          <a:xfrm>
            <a:off x="526080" y="1671375"/>
            <a:ext cx="5569920" cy="4292640"/>
          </a:xfrm>
          <a:prstGeom prst="rect">
            <a:avLst/>
          </a:prstGeom>
          <a:ln w="0"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38A3712-D376-B9ED-0096-710A1E7F6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977" y="1750735"/>
            <a:ext cx="5438103" cy="4450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672840"/>
            <a:ext cx="10514160" cy="13240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Dalla dispensa alle attività e alla valutazione</a:t>
            </a: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838080" y="2154960"/>
            <a:ext cx="10514160" cy="43066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t">
            <a:normAutofit/>
          </a:bodyPr>
          <a:lstStyle/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it-IT" sz="2000" b="0" strike="noStrike" spc="-1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Immagine 10"/>
          <p:cNvPicPr/>
          <p:nvPr/>
        </p:nvPicPr>
        <p:blipFill>
          <a:blip r:embed="rId3"/>
          <a:stretch/>
        </p:blipFill>
        <p:spPr>
          <a:xfrm>
            <a:off x="3507480" y="1998360"/>
            <a:ext cx="5708160" cy="4551840"/>
          </a:xfrm>
          <a:prstGeom prst="rect">
            <a:avLst/>
          </a:prstGeom>
          <a:ln w="0">
            <a:noFill/>
          </a:ln>
        </p:spPr>
      </p:pic>
      <p:pic>
        <p:nvPicPr>
          <p:cNvPr id="133" name="Immagine 12"/>
          <p:cNvPicPr/>
          <p:nvPr/>
        </p:nvPicPr>
        <p:blipFill>
          <a:blip r:embed="rId4"/>
          <a:stretch/>
        </p:blipFill>
        <p:spPr>
          <a:xfrm>
            <a:off x="7836120" y="1644840"/>
            <a:ext cx="3707640" cy="5112720"/>
          </a:xfrm>
          <a:prstGeom prst="rect">
            <a:avLst/>
          </a:prstGeom>
          <a:ln w="0"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532D3E6-D609-1631-6B86-6F28E7BA1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52" y="1644840"/>
            <a:ext cx="5523455" cy="4328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838080" y="672840"/>
            <a:ext cx="10514160" cy="132408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Un patrimonio disciplinare che rimane</a:t>
            </a: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CasellaDiTesto 6"/>
          <p:cNvSpPr/>
          <p:nvPr/>
        </p:nvSpPr>
        <p:spPr>
          <a:xfrm>
            <a:off x="963720" y="1918440"/>
            <a:ext cx="4294800" cy="92187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8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4 classi · </a:t>
            </a:r>
            <a:r>
              <a:rPr lang="it-IT" b="1" spc="-1" dirty="0">
                <a:solidFill>
                  <a:srgbClr val="000000"/>
                </a:solidFill>
                <a:latin typeface="Arial"/>
                <a:ea typeface="Arial"/>
              </a:rPr>
              <a:t>97</a:t>
            </a:r>
            <a:r>
              <a:rPr lang="it-IT" sz="18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studenti · 3 docenti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8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11 capitoli · 89 paragrafi · 11 mappe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18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41 testi filosofici · ~200 domande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CasellaDiTesto 8"/>
          <p:cNvSpPr/>
          <p:nvPr/>
        </p:nvSpPr>
        <p:spPr>
          <a:xfrm>
            <a:off x="3047040" y="3260880"/>
            <a:ext cx="6093000" cy="516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8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condivisa · aggiornabile · trasferibile</a:t>
            </a:r>
            <a:endParaRPr lang="it-IT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asellaDiTesto 10"/>
          <p:cNvSpPr/>
          <p:nvPr/>
        </p:nvSpPr>
        <p:spPr>
          <a:xfrm>
            <a:off x="1329120" y="4360320"/>
            <a:ext cx="8755920" cy="119887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400" b="1" strike="noStrike" spc="-1" dirty="0" err="1">
                <a:solidFill>
                  <a:srgbClr val="000000"/>
                </a:solidFill>
                <a:latin typeface="Arial"/>
                <a:ea typeface="Arial"/>
              </a:rPr>
              <a:t>Moodle</a:t>
            </a:r>
            <a:r>
              <a:rPr lang="it-IT" sz="2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non è stato soltanto il luogo in cui abbiamo pubblicato una dispensa: è diventato l'ambiente nel quale l'abbiamo costruita, utilizzata e </a:t>
            </a:r>
            <a:r>
              <a:rPr lang="it-IT" sz="2400" b="1" strike="noStrike" spc="-1">
                <a:solidFill>
                  <a:srgbClr val="000000"/>
                </a:solidFill>
                <a:latin typeface="Arial"/>
                <a:ea typeface="Arial"/>
              </a:rPr>
              <a:t>condivisa.</a:t>
            </a:r>
            <a:endParaRPr lang="it-IT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 l="4528" t="12729" r="4528" b="1272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160" cy="2851200"/>
          </a:xfrm>
          <a:prstGeom prst="rect">
            <a:avLst/>
          </a:prstGeom>
          <a:noFill/>
          <a:ln w="12600">
            <a:noFill/>
          </a:ln>
        </p:spPr>
        <p:txBody>
          <a:bodyPr lIns="45720" tIns="45720" rIns="4572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6000" b="0" strike="noStrike" spc="-1">
                <a:solidFill>
                  <a:srgbClr val="FFF5CE"/>
                </a:solidFill>
                <a:latin typeface="Calibri Light"/>
                <a:ea typeface="Calibri Light"/>
              </a:rPr>
              <a:t>Grazie per l’attenzione!</a:t>
            </a:r>
            <a:endParaRPr lang="it-IT" sz="6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781200" y="5392132"/>
            <a:ext cx="10514160" cy="7070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strike="noStrike" spc="-1" dirty="0">
                <a:latin typeface="Calibri"/>
                <a:ea typeface="Calibri"/>
              </a:rPr>
              <a:t>Marco Gemelli – Sergio A. Dagradi</a:t>
            </a:r>
            <a:br>
              <a:rPr sz="2400" dirty="0"/>
            </a:br>
            <a:r>
              <a:rPr lang="it-IT" sz="2400" b="0" strike="noStrike" spc="-1" dirty="0">
                <a:latin typeface="Calibri"/>
                <a:ea typeface="Calibri"/>
              </a:rPr>
              <a:t>Istituto Magistrale Statale «Adelaide Cairoli» - Pavia</a:t>
            </a:r>
            <a:br>
              <a:rPr sz="2400" dirty="0"/>
            </a:br>
            <a:r>
              <a:rPr lang="it-IT" sz="2400" b="0" u="sng" strike="noStrike" spc="-1" dirty="0">
                <a:solidFill>
                  <a:srgbClr val="0000FF"/>
                </a:solidFill>
                <a:uFillTx/>
                <a:latin typeface="Calibri"/>
                <a:ea typeface="Calibri"/>
                <a:hlinkClick r:id="rId3"/>
              </a:rPr>
              <a:t>marco.gemelli@acairoli.edu.it</a:t>
            </a:r>
            <a:endParaRPr lang="it-IT" sz="2400" b="0" strike="noStrike" spc="-1" dirty="0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0" u="sng" strike="noStrike" spc="-1" dirty="0">
                <a:solidFill>
                  <a:srgbClr val="0000FF"/>
                </a:solidFill>
                <a:uFillTx/>
                <a:latin typeface="Calibri"/>
                <a:ea typeface="Calibri"/>
                <a:hlinkClick r:id="rId4"/>
              </a:rPr>
              <a:t>sergioalfredo.dagradi@acairoli.edu.it</a:t>
            </a:r>
            <a:r>
              <a:rPr lang="it-IT" sz="2400" b="0" strike="noStrike" spc="-1" dirty="0">
                <a:solidFill>
                  <a:srgbClr val="888888"/>
                </a:solidFill>
                <a:latin typeface="Calibri"/>
                <a:ea typeface="Calibri"/>
              </a:rPr>
              <a:t> </a:t>
            </a:r>
            <a:endParaRPr lang="it-IT" sz="24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25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1149</Words>
  <Application>Microsoft Office PowerPoint</Application>
  <PresentationFormat>Widescreen</PresentationFormat>
  <Paragraphs>64</Paragraphs>
  <Slides>7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9</vt:i4>
      </vt:variant>
      <vt:variant>
        <vt:lpstr>Titoli diapositive</vt:lpstr>
      </vt:variant>
      <vt:variant>
        <vt:i4>7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Wingdings</vt:lpstr>
      <vt:lpstr>Tema di Office</vt:lpstr>
      <vt:lpstr>Tema di Office</vt:lpstr>
      <vt:lpstr>Tema di Office</vt:lpstr>
      <vt:lpstr>Tema di Office</vt:lpstr>
      <vt:lpstr>Tema di Office</vt:lpstr>
      <vt:lpstr>Tema di Office</vt:lpstr>
      <vt:lpstr>Tema di Office</vt:lpstr>
      <vt:lpstr>Tema di Office</vt:lpstr>
      <vt:lpstr>Tema di Office</vt:lpstr>
      <vt:lpstr>Costruire una dispensa disciplinare condivisa in Moodle </vt:lpstr>
      <vt:lpstr>Perché è nato il progetto</vt:lpstr>
      <vt:lpstr>Il libro Moodle come ambiente editoriale</vt:lpstr>
      <vt:lpstr>Una costruzione partecipata</vt:lpstr>
      <vt:lpstr>Dalla dispensa alle attività e alla valutazione</vt:lpstr>
      <vt:lpstr>Un patrimonio disciplinare che rimane</vt:lpstr>
      <vt:lpstr>Grazie per l’attenzione!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offbase home</cp:lastModifiedBy>
  <cp:revision>24</cp:revision>
  <dcterms:modified xsi:type="dcterms:W3CDTF">2026-09-07T07:43:11Z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7</vt:i4>
  </property>
</Properties>
</file>