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68" r:id="rId2"/>
    <p:sldId id="269" r:id="rId3"/>
    <p:sldId id="279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9" r:id="rId12"/>
    <p:sldId id="280" r:id="rId13"/>
    <p:sldId id="284" r:id="rId14"/>
    <p:sldId id="285" r:id="rId15"/>
    <p:sldId id="286" r:id="rId16"/>
    <p:sldId id="288" r:id="rId17"/>
    <p:sldId id="287" r:id="rId18"/>
    <p:sldId id="290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D103B1-CA30-2666-E165-9EF1E4D41E1A}" name="Stefania Ferrari" initials="SF" userId="S::stefania.ferrari@uniupo.it::28a79806-cb82-4513-95f4-05b59b75904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5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643"/>
  </p:normalViewPr>
  <p:slideViewPr>
    <p:cSldViewPr snapToGrid="0">
      <p:cViewPr varScale="1">
        <p:scale>
          <a:sx n="78" d="100"/>
          <a:sy n="78" d="100"/>
        </p:scale>
        <p:origin x="110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950464960199016E-2"/>
          <c:y val="0"/>
          <c:w val="0.91465014350015672"/>
          <c:h val="0.77307514693025559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1"/>
                <c:pt idx="0">
                  <c:v>Continuità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 formatCode="0%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F-48A5-B06D-4C0C7C3D7554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1"/>
                <c:pt idx="0">
                  <c:v>Continuità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 formatCode="0%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2F-48A5-B06D-4C0C7C3D75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00139487"/>
        <c:axId val="1602330447"/>
        <c:axId val="0"/>
      </c:bar3DChart>
      <c:catAx>
        <c:axId val="16001394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02330447"/>
        <c:crosses val="autoZero"/>
        <c:auto val="1"/>
        <c:lblAlgn val="ctr"/>
        <c:lblOffset val="100"/>
        <c:noMultiLvlLbl val="0"/>
      </c:catAx>
      <c:valAx>
        <c:axId val="16023304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00139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Studenti che raggiungono l'area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Ascoltare e leggere l'Italia e gli italiani </c:v>
                </c:pt>
                <c:pt idx="1">
                  <c:v>Esercitarsi con la lingua </c:v>
                </c:pt>
                <c:pt idx="2">
                  <c:v>Laboratorio di scrittura</c:v>
                </c:pt>
                <c:pt idx="3">
                  <c:v>Italiano per l'università </c:v>
                </c:pt>
              </c:strCache>
            </c:strRef>
          </c:cat>
          <c:val>
            <c:numRef>
              <c:f>Foglio1!$B$2:$B$5</c:f>
              <c:numCache>
                <c:formatCode>0.00%</c:formatCode>
                <c:ptCount val="4"/>
                <c:pt idx="0" formatCode="0%">
                  <c:v>0.74</c:v>
                </c:pt>
                <c:pt idx="1">
                  <c:v>0.66800000000000004</c:v>
                </c:pt>
                <c:pt idx="2">
                  <c:v>0.53200000000000003</c:v>
                </c:pt>
                <c:pt idx="3">
                  <c:v>0.252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A2-4E73-92FA-03EAB83C86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26"/>
        <c:overlap val="-58"/>
        <c:axId val="1281196864"/>
        <c:axId val="1621199663"/>
      </c:barChart>
      <c:catAx>
        <c:axId val="1281196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1199663"/>
        <c:crosses val="autoZero"/>
        <c:auto val="1"/>
        <c:lblAlgn val="ctr"/>
        <c:lblOffset val="100"/>
        <c:noMultiLvlLbl val="0"/>
      </c:catAx>
      <c:valAx>
        <c:axId val="1621199663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81196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530494311602211E-2"/>
          <c:y val="0"/>
          <c:w val="0.91465014350015672"/>
          <c:h val="0.77307514693025559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29,6%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47C-4159-A98C-C54C02DB48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1"/>
                <c:pt idx="0">
                  <c:v>Continuità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 formatCode="0%">
                  <c:v>0.29599999999999999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7C-4159-A98C-C54C02DB48DB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70,4%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47C-4159-A98C-C54C02DB48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1"/>
                <c:pt idx="0">
                  <c:v>Continuità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 formatCode="0%">
                  <c:v>0.70399999999999996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7C-4159-A98C-C54C02DB48D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00139487"/>
        <c:axId val="1602330447"/>
        <c:axId val="0"/>
      </c:bar3DChart>
      <c:catAx>
        <c:axId val="16001394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02330447"/>
        <c:crosses val="autoZero"/>
        <c:auto val="1"/>
        <c:lblAlgn val="ctr"/>
        <c:lblOffset val="100"/>
        <c:noMultiLvlLbl val="0"/>
      </c:catAx>
      <c:valAx>
        <c:axId val="16023304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00139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8677A4-04C0-490B-A935-EA7DB0F61EE0}" type="doc">
      <dgm:prSet loTypeId="urn:microsoft.com/office/officeart/2005/8/layout/hierarchy1" loCatId="hierarchy" qsTypeId="urn:microsoft.com/office/officeart/2005/8/quickstyle/simple2#6" qsCatId="simple" csTypeId="urn:microsoft.com/office/officeart/2005/8/colors/accent3_2#1" csCatId="accent3" phldr="1"/>
      <dgm:spPr/>
      <dgm:t>
        <a:bodyPr/>
        <a:lstStyle/>
        <a:p>
          <a:endParaRPr lang="it-IT"/>
        </a:p>
      </dgm:t>
    </dgm:pt>
    <dgm:pt modelId="{FC461169-AD8C-4BB6-872A-ABE0693AEDA7}">
      <dgm:prSet phldrT="[Testo]"/>
      <dgm:spPr/>
      <dgm:t>
        <a:bodyPr/>
        <a:lstStyle/>
        <a:p>
          <a:r>
            <a:rPr lang="it-IT" b="1" cap="none" spc="0" dirty="0">
              <a:ln w="22225"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rPr>
            <a:t>Ambiente</a:t>
          </a:r>
        </a:p>
      </dgm:t>
    </dgm:pt>
    <dgm:pt modelId="{1B99A00B-BA11-4883-828F-7EF9EECDE29D}" type="parTrans" cxnId="{D89F2520-A481-407D-A61C-BE7C3C800119}">
      <dgm:prSet/>
      <dgm:spPr/>
      <dgm:t>
        <a:bodyPr/>
        <a:lstStyle/>
        <a:p>
          <a:endParaRPr lang="it-IT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LaM Display" panose="020F0502020204030204" pitchFamily="2" charset="0"/>
            <a:ea typeface="ADLaM Display" panose="020F0502020204030204" pitchFamily="2" charset="0"/>
            <a:cs typeface="ADLaM Display" panose="020F0502020204030204" pitchFamily="2" charset="0"/>
          </a:endParaRPr>
        </a:p>
      </dgm:t>
    </dgm:pt>
    <dgm:pt modelId="{38B5DDDC-8277-4F84-84F8-2F305D9E30EA}" type="sibTrans" cxnId="{D89F2520-A481-407D-A61C-BE7C3C800119}">
      <dgm:prSet/>
      <dgm:spPr/>
      <dgm:t>
        <a:bodyPr/>
        <a:lstStyle/>
        <a:p>
          <a:endParaRPr lang="it-IT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LaM Display" panose="020F0502020204030204" pitchFamily="2" charset="0"/>
            <a:ea typeface="ADLaM Display" panose="020F0502020204030204" pitchFamily="2" charset="0"/>
            <a:cs typeface="ADLaM Display" panose="020F0502020204030204" pitchFamily="2" charset="0"/>
          </a:endParaRPr>
        </a:p>
      </dgm:t>
    </dgm:pt>
    <dgm:pt modelId="{FF9A815E-A9B1-4C53-B309-45AE1D838D56}">
      <dgm:prSet phldrT="[Testo]"/>
      <dgm:spPr/>
      <dgm:t>
        <a:bodyPr/>
        <a:lstStyle/>
        <a:p>
          <a:r>
            <a:rPr lang="it-IT" b="1" cap="none" spc="0">
              <a:ln w="22225"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rPr>
            <a:t>Modalità di accompagnamento</a:t>
          </a:r>
        </a:p>
      </dgm:t>
    </dgm:pt>
    <dgm:pt modelId="{FC6ECB54-C268-4330-BB64-EDD14B29A892}" type="parTrans" cxnId="{8EE6D4DB-54F6-43B3-A0F3-D85908F9DE2C}">
      <dgm:prSet/>
      <dgm:spPr/>
      <dgm:t>
        <a:bodyPr/>
        <a:lstStyle/>
        <a:p>
          <a:endParaRPr lang="it-IT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LaM Display" panose="020F0502020204030204" pitchFamily="2" charset="0"/>
            <a:ea typeface="ADLaM Display" panose="020F0502020204030204" pitchFamily="2" charset="0"/>
            <a:cs typeface="ADLaM Display" panose="020F0502020204030204" pitchFamily="2" charset="0"/>
          </a:endParaRPr>
        </a:p>
      </dgm:t>
    </dgm:pt>
    <dgm:pt modelId="{275B2F31-BB4C-4262-85C2-01A9E401F4F7}" type="sibTrans" cxnId="{8EE6D4DB-54F6-43B3-A0F3-D85908F9DE2C}">
      <dgm:prSet/>
      <dgm:spPr/>
      <dgm:t>
        <a:bodyPr/>
        <a:lstStyle/>
        <a:p>
          <a:endParaRPr lang="it-IT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LaM Display" panose="020F0502020204030204" pitchFamily="2" charset="0"/>
            <a:ea typeface="ADLaM Display" panose="020F0502020204030204" pitchFamily="2" charset="0"/>
            <a:cs typeface="ADLaM Display" panose="020F0502020204030204" pitchFamily="2" charset="0"/>
          </a:endParaRPr>
        </a:p>
      </dgm:t>
    </dgm:pt>
    <dgm:pt modelId="{FC793A8B-13BF-40E6-80B3-BF2465375A0B}">
      <dgm:prSet phldrT="[Testo]"/>
      <dgm:spPr/>
      <dgm:t>
        <a:bodyPr/>
        <a:lstStyle/>
        <a:p>
          <a:r>
            <a:rPr lang="it-IT" b="1" cap="none" spc="0" dirty="0">
              <a:ln w="22225"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rPr>
            <a:t>Principi di progettazione</a:t>
          </a:r>
        </a:p>
      </dgm:t>
    </dgm:pt>
    <dgm:pt modelId="{3F70708E-BEFB-4053-B2CA-2D07582817B2}" type="sibTrans" cxnId="{45029560-D422-4C56-9E95-F9EA5F974AFC}">
      <dgm:prSet/>
      <dgm:spPr/>
      <dgm:t>
        <a:bodyPr/>
        <a:lstStyle/>
        <a:p>
          <a:endParaRPr lang="it-IT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LaM Display" panose="020F0502020204030204" pitchFamily="2" charset="0"/>
            <a:ea typeface="ADLaM Display" panose="020F0502020204030204" pitchFamily="2" charset="0"/>
            <a:cs typeface="ADLaM Display" panose="020F0502020204030204" pitchFamily="2" charset="0"/>
          </a:endParaRPr>
        </a:p>
      </dgm:t>
    </dgm:pt>
    <dgm:pt modelId="{A9CDB83B-1A0A-4088-8F56-1082E0F1FD54}" type="parTrans" cxnId="{45029560-D422-4C56-9E95-F9EA5F974AFC}">
      <dgm:prSet/>
      <dgm:spPr/>
      <dgm:t>
        <a:bodyPr/>
        <a:lstStyle/>
        <a:p>
          <a:endParaRPr lang="it-IT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LaM Display" panose="020F0502020204030204" pitchFamily="2" charset="0"/>
            <a:ea typeface="ADLaM Display" panose="020F0502020204030204" pitchFamily="2" charset="0"/>
            <a:cs typeface="ADLaM Display" panose="020F0502020204030204" pitchFamily="2" charset="0"/>
          </a:endParaRPr>
        </a:p>
      </dgm:t>
    </dgm:pt>
    <dgm:pt modelId="{0343F4D7-60D5-4797-91F4-DAC02DFEA47A}" type="pres">
      <dgm:prSet presAssocID="{F18677A4-04C0-490B-A935-EA7DB0F61E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A5AF34-E881-4E5F-8E8A-D0124FB11ED8}" type="pres">
      <dgm:prSet presAssocID="{FC793A8B-13BF-40E6-80B3-BF2465375A0B}" presName="hierRoot1" presStyleCnt="0"/>
      <dgm:spPr/>
    </dgm:pt>
    <dgm:pt modelId="{11AE2DCD-4A77-45E5-9E43-F3F7CCBC9645}" type="pres">
      <dgm:prSet presAssocID="{FC793A8B-13BF-40E6-80B3-BF2465375A0B}" presName="composite" presStyleCnt="0"/>
      <dgm:spPr/>
    </dgm:pt>
    <dgm:pt modelId="{3DF881F0-E6BE-4D90-A2B4-FA91A780D13A}" type="pres">
      <dgm:prSet presAssocID="{FC793A8B-13BF-40E6-80B3-BF2465375A0B}" presName="background" presStyleLbl="node0" presStyleIdx="0" presStyleCnt="3"/>
      <dgm:spPr/>
    </dgm:pt>
    <dgm:pt modelId="{48347349-8389-4CA1-A74F-240A871F213C}" type="pres">
      <dgm:prSet presAssocID="{FC793A8B-13BF-40E6-80B3-BF2465375A0B}" presName="text" presStyleLbl="fgAcc0" presStyleIdx="0" presStyleCnt="3">
        <dgm:presLayoutVars>
          <dgm:chPref val="3"/>
        </dgm:presLayoutVars>
      </dgm:prSet>
      <dgm:spPr/>
    </dgm:pt>
    <dgm:pt modelId="{C20C3702-423C-4AFA-BC82-0DC8C24CFA6A}" type="pres">
      <dgm:prSet presAssocID="{FC793A8B-13BF-40E6-80B3-BF2465375A0B}" presName="hierChild2" presStyleCnt="0"/>
      <dgm:spPr/>
    </dgm:pt>
    <dgm:pt modelId="{25476349-B4D1-4359-9A41-8DBE8576EF89}" type="pres">
      <dgm:prSet presAssocID="{FC461169-AD8C-4BB6-872A-ABE0693AEDA7}" presName="hierRoot1" presStyleCnt="0"/>
      <dgm:spPr/>
    </dgm:pt>
    <dgm:pt modelId="{C961D820-E632-48D2-A9B6-0648388E145E}" type="pres">
      <dgm:prSet presAssocID="{FC461169-AD8C-4BB6-872A-ABE0693AEDA7}" presName="composite" presStyleCnt="0"/>
      <dgm:spPr/>
    </dgm:pt>
    <dgm:pt modelId="{0A383762-3223-43A5-9C33-051FFE67CC51}" type="pres">
      <dgm:prSet presAssocID="{FC461169-AD8C-4BB6-872A-ABE0693AEDA7}" presName="background" presStyleLbl="node0" presStyleIdx="1" presStyleCnt="3"/>
      <dgm:spPr/>
    </dgm:pt>
    <dgm:pt modelId="{5B7189FB-DBC7-454E-962F-E0B1C97FF214}" type="pres">
      <dgm:prSet presAssocID="{FC461169-AD8C-4BB6-872A-ABE0693AEDA7}" presName="text" presStyleLbl="fgAcc0" presStyleIdx="1" presStyleCnt="3">
        <dgm:presLayoutVars>
          <dgm:chPref val="3"/>
        </dgm:presLayoutVars>
      </dgm:prSet>
      <dgm:spPr/>
    </dgm:pt>
    <dgm:pt modelId="{6174C0B7-BF22-433F-9279-B9AD1B551014}" type="pres">
      <dgm:prSet presAssocID="{FC461169-AD8C-4BB6-872A-ABE0693AEDA7}" presName="hierChild2" presStyleCnt="0"/>
      <dgm:spPr/>
    </dgm:pt>
    <dgm:pt modelId="{41E16604-2816-4127-8880-C99A7F534262}" type="pres">
      <dgm:prSet presAssocID="{FF9A815E-A9B1-4C53-B309-45AE1D838D56}" presName="hierRoot1" presStyleCnt="0"/>
      <dgm:spPr/>
    </dgm:pt>
    <dgm:pt modelId="{47EFF340-1DB8-4046-8A97-30216464F896}" type="pres">
      <dgm:prSet presAssocID="{FF9A815E-A9B1-4C53-B309-45AE1D838D56}" presName="composite" presStyleCnt="0"/>
      <dgm:spPr/>
    </dgm:pt>
    <dgm:pt modelId="{B61F1C3C-6673-4861-ADF1-77B89F1A9D7B}" type="pres">
      <dgm:prSet presAssocID="{FF9A815E-A9B1-4C53-B309-45AE1D838D56}" presName="background" presStyleLbl="node0" presStyleIdx="2" presStyleCnt="3"/>
      <dgm:spPr/>
    </dgm:pt>
    <dgm:pt modelId="{8CAABEDB-5B8E-4748-A6D0-99EFBB018F50}" type="pres">
      <dgm:prSet presAssocID="{FF9A815E-A9B1-4C53-B309-45AE1D838D56}" presName="text" presStyleLbl="fgAcc0" presStyleIdx="2" presStyleCnt="3">
        <dgm:presLayoutVars>
          <dgm:chPref val="3"/>
        </dgm:presLayoutVars>
      </dgm:prSet>
      <dgm:spPr/>
    </dgm:pt>
    <dgm:pt modelId="{4C0EF55D-C9DB-429C-BAAB-6BAF64D2A20F}" type="pres">
      <dgm:prSet presAssocID="{FF9A815E-A9B1-4C53-B309-45AE1D838D56}" presName="hierChild2" presStyleCnt="0"/>
      <dgm:spPr/>
    </dgm:pt>
  </dgm:ptLst>
  <dgm:cxnLst>
    <dgm:cxn modelId="{D89F2520-A481-407D-A61C-BE7C3C800119}" srcId="{F18677A4-04C0-490B-A935-EA7DB0F61EE0}" destId="{FC461169-AD8C-4BB6-872A-ABE0693AEDA7}" srcOrd="1" destOrd="0" parTransId="{1B99A00B-BA11-4883-828F-7EF9EECDE29D}" sibTransId="{38B5DDDC-8277-4F84-84F8-2F305D9E30EA}"/>
    <dgm:cxn modelId="{369AFD21-A2C2-473D-B8A8-63158546F1F2}" type="presOf" srcId="{F18677A4-04C0-490B-A935-EA7DB0F61EE0}" destId="{0343F4D7-60D5-4797-91F4-DAC02DFEA47A}" srcOrd="0" destOrd="0" presId="urn:microsoft.com/office/officeart/2005/8/layout/hierarchy1"/>
    <dgm:cxn modelId="{A27D4935-CFDA-4407-B2ED-00B131BB6B74}" type="presOf" srcId="{FC793A8B-13BF-40E6-80B3-BF2465375A0B}" destId="{48347349-8389-4CA1-A74F-240A871F213C}" srcOrd="0" destOrd="0" presId="urn:microsoft.com/office/officeart/2005/8/layout/hierarchy1"/>
    <dgm:cxn modelId="{5DA47235-8B9A-49F8-A906-CA2955C7B5B8}" type="presOf" srcId="{FF9A815E-A9B1-4C53-B309-45AE1D838D56}" destId="{8CAABEDB-5B8E-4748-A6D0-99EFBB018F50}" srcOrd="0" destOrd="0" presId="urn:microsoft.com/office/officeart/2005/8/layout/hierarchy1"/>
    <dgm:cxn modelId="{45029560-D422-4C56-9E95-F9EA5F974AFC}" srcId="{F18677A4-04C0-490B-A935-EA7DB0F61EE0}" destId="{FC793A8B-13BF-40E6-80B3-BF2465375A0B}" srcOrd="0" destOrd="0" parTransId="{A9CDB83B-1A0A-4088-8F56-1082E0F1FD54}" sibTransId="{3F70708E-BEFB-4053-B2CA-2D07582817B2}"/>
    <dgm:cxn modelId="{BF9420C7-CD28-405A-B6B6-1C948CE2B452}" type="presOf" srcId="{FC461169-AD8C-4BB6-872A-ABE0693AEDA7}" destId="{5B7189FB-DBC7-454E-962F-E0B1C97FF214}" srcOrd="0" destOrd="0" presId="urn:microsoft.com/office/officeart/2005/8/layout/hierarchy1"/>
    <dgm:cxn modelId="{8EE6D4DB-54F6-43B3-A0F3-D85908F9DE2C}" srcId="{F18677A4-04C0-490B-A935-EA7DB0F61EE0}" destId="{FF9A815E-A9B1-4C53-B309-45AE1D838D56}" srcOrd="2" destOrd="0" parTransId="{FC6ECB54-C268-4330-BB64-EDD14B29A892}" sibTransId="{275B2F31-BB4C-4262-85C2-01A9E401F4F7}"/>
    <dgm:cxn modelId="{7D73BCE8-763A-41D8-9807-00CF9B09E505}" type="presParOf" srcId="{0343F4D7-60D5-4797-91F4-DAC02DFEA47A}" destId="{D0A5AF34-E881-4E5F-8E8A-D0124FB11ED8}" srcOrd="0" destOrd="0" presId="urn:microsoft.com/office/officeart/2005/8/layout/hierarchy1"/>
    <dgm:cxn modelId="{F5316985-9431-4796-9878-B720C1F03D67}" type="presParOf" srcId="{D0A5AF34-E881-4E5F-8E8A-D0124FB11ED8}" destId="{11AE2DCD-4A77-45E5-9E43-F3F7CCBC9645}" srcOrd="0" destOrd="0" presId="urn:microsoft.com/office/officeart/2005/8/layout/hierarchy1"/>
    <dgm:cxn modelId="{14CE7317-333E-49BB-A884-0057219C349B}" type="presParOf" srcId="{11AE2DCD-4A77-45E5-9E43-F3F7CCBC9645}" destId="{3DF881F0-E6BE-4D90-A2B4-FA91A780D13A}" srcOrd="0" destOrd="0" presId="urn:microsoft.com/office/officeart/2005/8/layout/hierarchy1"/>
    <dgm:cxn modelId="{017E4012-3AB9-44E5-911E-7765A6C904E3}" type="presParOf" srcId="{11AE2DCD-4A77-45E5-9E43-F3F7CCBC9645}" destId="{48347349-8389-4CA1-A74F-240A871F213C}" srcOrd="1" destOrd="0" presId="urn:microsoft.com/office/officeart/2005/8/layout/hierarchy1"/>
    <dgm:cxn modelId="{37D04B2E-25AC-4CC4-95BD-F291940F4CE6}" type="presParOf" srcId="{D0A5AF34-E881-4E5F-8E8A-D0124FB11ED8}" destId="{C20C3702-423C-4AFA-BC82-0DC8C24CFA6A}" srcOrd="1" destOrd="0" presId="urn:microsoft.com/office/officeart/2005/8/layout/hierarchy1"/>
    <dgm:cxn modelId="{DC35094E-DDC1-4C62-8371-B29577372CC4}" type="presParOf" srcId="{0343F4D7-60D5-4797-91F4-DAC02DFEA47A}" destId="{25476349-B4D1-4359-9A41-8DBE8576EF89}" srcOrd="1" destOrd="0" presId="urn:microsoft.com/office/officeart/2005/8/layout/hierarchy1"/>
    <dgm:cxn modelId="{22FEF1C7-97ED-4F8F-B1A1-5E007C3D56A7}" type="presParOf" srcId="{25476349-B4D1-4359-9A41-8DBE8576EF89}" destId="{C961D820-E632-48D2-A9B6-0648388E145E}" srcOrd="0" destOrd="0" presId="urn:microsoft.com/office/officeart/2005/8/layout/hierarchy1"/>
    <dgm:cxn modelId="{D246EF80-EAA6-4D90-B0F7-87BBFC690000}" type="presParOf" srcId="{C961D820-E632-48D2-A9B6-0648388E145E}" destId="{0A383762-3223-43A5-9C33-051FFE67CC51}" srcOrd="0" destOrd="0" presId="urn:microsoft.com/office/officeart/2005/8/layout/hierarchy1"/>
    <dgm:cxn modelId="{54C23BC7-82D0-4DB4-8D5D-068BD0CD19DC}" type="presParOf" srcId="{C961D820-E632-48D2-A9B6-0648388E145E}" destId="{5B7189FB-DBC7-454E-962F-E0B1C97FF214}" srcOrd="1" destOrd="0" presId="urn:microsoft.com/office/officeart/2005/8/layout/hierarchy1"/>
    <dgm:cxn modelId="{A66F866C-5295-41AB-9E02-1F32489DA45E}" type="presParOf" srcId="{25476349-B4D1-4359-9A41-8DBE8576EF89}" destId="{6174C0B7-BF22-433F-9279-B9AD1B551014}" srcOrd="1" destOrd="0" presId="urn:microsoft.com/office/officeart/2005/8/layout/hierarchy1"/>
    <dgm:cxn modelId="{AE02F3DD-C6A3-4604-86C2-6309E160A668}" type="presParOf" srcId="{0343F4D7-60D5-4797-91F4-DAC02DFEA47A}" destId="{41E16604-2816-4127-8880-C99A7F534262}" srcOrd="2" destOrd="0" presId="urn:microsoft.com/office/officeart/2005/8/layout/hierarchy1"/>
    <dgm:cxn modelId="{1C647AF1-0ECD-484E-ADF7-14E059A33EFA}" type="presParOf" srcId="{41E16604-2816-4127-8880-C99A7F534262}" destId="{47EFF340-1DB8-4046-8A97-30216464F896}" srcOrd="0" destOrd="0" presId="urn:microsoft.com/office/officeart/2005/8/layout/hierarchy1"/>
    <dgm:cxn modelId="{06E008AA-BB1D-4F99-BF8B-C31D88A51D44}" type="presParOf" srcId="{47EFF340-1DB8-4046-8A97-30216464F896}" destId="{B61F1C3C-6673-4861-ADF1-77B89F1A9D7B}" srcOrd="0" destOrd="0" presId="urn:microsoft.com/office/officeart/2005/8/layout/hierarchy1"/>
    <dgm:cxn modelId="{8CB67F25-6E82-4EAC-8F26-0F73A832AB74}" type="presParOf" srcId="{47EFF340-1DB8-4046-8A97-30216464F896}" destId="{8CAABEDB-5B8E-4748-A6D0-99EFBB018F50}" srcOrd="1" destOrd="0" presId="urn:microsoft.com/office/officeart/2005/8/layout/hierarchy1"/>
    <dgm:cxn modelId="{6B15EAB3-DC52-4763-BC5B-2F4012FD0C65}" type="presParOf" srcId="{41E16604-2816-4127-8880-C99A7F534262}" destId="{4C0EF55D-C9DB-429C-BAAB-6BAF64D2A20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812AB1-6F1B-44B4-8889-CB60BBC0621B}" type="doc">
      <dgm:prSet loTypeId="urn:microsoft.com/office/officeart/2005/8/layout/hProcess7" loCatId="list" qsTypeId="urn:microsoft.com/office/officeart/2005/8/quickstyle/simple2#1" qsCatId="simple" csTypeId="urn:microsoft.com/office/officeart/2005/8/colors/colorful4#1" csCatId="colorful" phldr="1"/>
      <dgm:spPr/>
      <dgm:t>
        <a:bodyPr/>
        <a:lstStyle/>
        <a:p>
          <a:endParaRPr lang="it-IT"/>
        </a:p>
      </dgm:t>
    </dgm:pt>
    <dgm:pt modelId="{DBD644F5-789E-46D1-872D-99F1D02C3F0A}">
      <dgm:prSet phldrT="[Testo]" phldr="0" custT="1"/>
      <dgm:spPr/>
      <dgm:t>
        <a:bodyPr/>
        <a:lstStyle/>
        <a:p>
          <a:r>
            <a:rPr lang="it-IT" sz="100" dirty="0"/>
            <a:t>.</a:t>
          </a:r>
        </a:p>
      </dgm:t>
    </dgm:pt>
    <dgm:pt modelId="{92CE7BC2-8246-4816-A26E-678FDF775B5C}" type="parTrans" cxnId="{616704F9-8AA0-413E-BA1F-2DBB4C333F23}">
      <dgm:prSet/>
      <dgm:spPr/>
      <dgm:t>
        <a:bodyPr/>
        <a:lstStyle/>
        <a:p>
          <a:endParaRPr lang="it-IT"/>
        </a:p>
      </dgm:t>
    </dgm:pt>
    <dgm:pt modelId="{EAC24502-C1AE-4DD5-B362-098A0DE4ABE0}" type="sibTrans" cxnId="{616704F9-8AA0-413E-BA1F-2DBB4C333F23}">
      <dgm:prSet/>
      <dgm:spPr/>
      <dgm:t>
        <a:bodyPr/>
        <a:lstStyle/>
        <a:p>
          <a:endParaRPr lang="it-IT"/>
        </a:p>
      </dgm:t>
    </dgm:pt>
    <dgm:pt modelId="{104DF591-7967-42D0-A85F-F109A2461792}">
      <dgm:prSet phldrT="[Testo]" phldr="0" custT="1"/>
      <dgm:spPr/>
      <dgm:t>
        <a:bodyPr/>
        <a:lstStyle/>
        <a:p>
          <a:pPr algn="ctr"/>
          <a:r>
            <a:rPr lang="it-IT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Consigli di lettura</a:t>
          </a:r>
        </a:p>
        <a:p>
          <a:pPr algn="ctr"/>
          <a:endParaRPr lang="it-IT" sz="2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it-IT" sz="2400" dirty="0"/>
            <a:t>54 interventi </a:t>
          </a:r>
        </a:p>
        <a:p>
          <a:pPr algn="l"/>
          <a:r>
            <a:rPr lang="it-IT" sz="2400" dirty="0">
              <a:sym typeface="Wingdings" panose="05000000000000000000" pitchFamily="2" charset="2"/>
            </a:rPr>
            <a:t> 48 risposte alla consegna</a:t>
          </a:r>
          <a:endParaRPr lang="it-IT" sz="2400" dirty="0"/>
        </a:p>
        <a:p>
          <a:pPr algn="l"/>
          <a:endParaRPr lang="it-IT" sz="2500" dirty="0"/>
        </a:p>
      </dgm:t>
    </dgm:pt>
    <dgm:pt modelId="{271C5B2B-C25E-458B-912D-5475B4DFB2ED}" type="parTrans" cxnId="{AD2AA030-E01D-43F3-8041-216D3F506B85}">
      <dgm:prSet/>
      <dgm:spPr/>
      <dgm:t>
        <a:bodyPr/>
        <a:lstStyle/>
        <a:p>
          <a:endParaRPr lang="it-IT"/>
        </a:p>
      </dgm:t>
    </dgm:pt>
    <dgm:pt modelId="{9FB9A433-924A-43AE-B0FE-B2B45F40DAD7}" type="sibTrans" cxnId="{AD2AA030-E01D-43F3-8041-216D3F506B85}">
      <dgm:prSet/>
      <dgm:spPr/>
      <dgm:t>
        <a:bodyPr/>
        <a:lstStyle/>
        <a:p>
          <a:endParaRPr lang="it-IT"/>
        </a:p>
      </dgm:t>
    </dgm:pt>
    <dgm:pt modelId="{82324D21-6E71-4712-9193-704E567E8BAE}">
      <dgm:prSet phldrT="[Testo]" custT="1"/>
      <dgm:spPr/>
      <dgm:t>
        <a:bodyPr/>
        <a:lstStyle/>
        <a:p>
          <a:r>
            <a:rPr lang="it-IT" sz="100" dirty="0"/>
            <a:t>.</a:t>
          </a:r>
        </a:p>
      </dgm:t>
    </dgm:pt>
    <dgm:pt modelId="{C4A9CD30-EB0B-4891-A564-6432E23E2636}" type="parTrans" cxnId="{577998A0-9EF8-4B8F-85C9-236FAE29FAE9}">
      <dgm:prSet/>
      <dgm:spPr/>
      <dgm:t>
        <a:bodyPr/>
        <a:lstStyle/>
        <a:p>
          <a:endParaRPr lang="it-IT"/>
        </a:p>
      </dgm:t>
    </dgm:pt>
    <dgm:pt modelId="{D0B15048-2E24-4B59-B922-4A17086F311F}" type="sibTrans" cxnId="{577998A0-9EF8-4B8F-85C9-236FAE29FAE9}">
      <dgm:prSet/>
      <dgm:spPr/>
      <dgm:t>
        <a:bodyPr/>
        <a:lstStyle/>
        <a:p>
          <a:endParaRPr lang="it-IT"/>
        </a:p>
      </dgm:t>
    </dgm:pt>
    <dgm:pt modelId="{2A55396D-5186-408E-9EFB-8C781CEC2483}">
      <dgm:prSet phldrT="[Testo]" phldr="0" custT="1"/>
      <dgm:spPr/>
      <dgm:t>
        <a:bodyPr/>
        <a:lstStyle/>
        <a:p>
          <a:pPr algn="ctr"/>
          <a:r>
            <a:rPr lang="it-IT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Questioni di lingua </a:t>
          </a:r>
        </a:p>
        <a:p>
          <a:pPr algn="ctr"/>
          <a:endParaRPr lang="it-IT" sz="2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it-IT" sz="2400" dirty="0"/>
            <a:t>7 interventi </a:t>
          </a:r>
        </a:p>
        <a:p>
          <a:pPr algn="l"/>
          <a:r>
            <a:rPr lang="it-IT" sz="2400" dirty="0">
              <a:sym typeface="Wingdings" panose="05000000000000000000" pitchFamily="2" charset="2"/>
            </a:rPr>
            <a:t> di cui 6 interazioni con altri studenti </a:t>
          </a:r>
          <a:endParaRPr lang="it-IT" sz="2400" dirty="0"/>
        </a:p>
      </dgm:t>
    </dgm:pt>
    <dgm:pt modelId="{90192EBA-6DA7-409B-874D-3F21B3184D00}" type="parTrans" cxnId="{80EF5EA3-B6EB-4766-8E68-408391689A12}">
      <dgm:prSet/>
      <dgm:spPr/>
      <dgm:t>
        <a:bodyPr/>
        <a:lstStyle/>
        <a:p>
          <a:endParaRPr lang="it-IT"/>
        </a:p>
      </dgm:t>
    </dgm:pt>
    <dgm:pt modelId="{272F680D-743D-4924-84D4-B39104793023}" type="sibTrans" cxnId="{80EF5EA3-B6EB-4766-8E68-408391689A12}">
      <dgm:prSet/>
      <dgm:spPr/>
      <dgm:t>
        <a:bodyPr/>
        <a:lstStyle/>
        <a:p>
          <a:endParaRPr lang="it-IT"/>
        </a:p>
      </dgm:t>
    </dgm:pt>
    <dgm:pt modelId="{148DF754-1FA6-44C3-9F50-58275E7A47C0}">
      <dgm:prSet phldrT="[Testo]" custT="1"/>
      <dgm:spPr/>
      <dgm:t>
        <a:bodyPr/>
        <a:lstStyle/>
        <a:p>
          <a:r>
            <a:rPr lang="it-IT" sz="100" dirty="0"/>
            <a:t>.</a:t>
          </a:r>
        </a:p>
      </dgm:t>
    </dgm:pt>
    <dgm:pt modelId="{61AA4B27-17E3-45D7-8DC8-F04573625338}" type="parTrans" cxnId="{6B5BD54D-AFCA-45AF-A4D9-D2FA6E6B1E95}">
      <dgm:prSet/>
      <dgm:spPr/>
      <dgm:t>
        <a:bodyPr/>
        <a:lstStyle/>
        <a:p>
          <a:endParaRPr lang="it-IT"/>
        </a:p>
      </dgm:t>
    </dgm:pt>
    <dgm:pt modelId="{1EEC274E-5CE2-4C49-AA53-80C703965409}" type="sibTrans" cxnId="{6B5BD54D-AFCA-45AF-A4D9-D2FA6E6B1E95}">
      <dgm:prSet/>
      <dgm:spPr/>
      <dgm:t>
        <a:bodyPr/>
        <a:lstStyle/>
        <a:p>
          <a:endParaRPr lang="it-IT"/>
        </a:p>
      </dgm:t>
    </dgm:pt>
    <dgm:pt modelId="{EAFF46A5-A8AE-4824-AD4C-D06733495A94}">
      <dgm:prSet phldrT="[Testo]" phldr="0" custT="1"/>
      <dgm:spPr/>
      <dgm:t>
        <a:bodyPr/>
        <a:lstStyle/>
        <a:p>
          <a:pPr algn="ctr"/>
          <a:r>
            <a: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Email istituzionali e riassunto</a:t>
          </a:r>
        </a:p>
        <a:p>
          <a:pPr algn="ctr"/>
          <a:r>
            <a: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algn="l"/>
          <a:r>
            <a:rPr lang="it-IT" sz="2400" dirty="0"/>
            <a:t>17 interventi</a:t>
          </a:r>
        </a:p>
        <a:p>
          <a:pPr algn="l"/>
          <a:r>
            <a:rPr lang="it-IT" sz="2400" dirty="0">
              <a:sym typeface="Wingdings" panose="05000000000000000000" pitchFamily="2" charset="2"/>
            </a:rPr>
            <a:t> Tutti rivolti alla consegna</a:t>
          </a:r>
          <a:endParaRPr lang="it-IT" sz="2400" dirty="0"/>
        </a:p>
      </dgm:t>
    </dgm:pt>
    <dgm:pt modelId="{515F2115-5800-469D-92A1-26EC1598D068}" type="parTrans" cxnId="{3F3CE4D2-9D02-4AE4-9601-CAAA42EB7B94}">
      <dgm:prSet/>
      <dgm:spPr/>
      <dgm:t>
        <a:bodyPr/>
        <a:lstStyle/>
        <a:p>
          <a:endParaRPr lang="it-IT"/>
        </a:p>
      </dgm:t>
    </dgm:pt>
    <dgm:pt modelId="{BC9E2275-87A0-4821-A298-2B63403194B7}" type="sibTrans" cxnId="{3F3CE4D2-9D02-4AE4-9601-CAAA42EB7B94}">
      <dgm:prSet/>
      <dgm:spPr/>
      <dgm:t>
        <a:bodyPr/>
        <a:lstStyle/>
        <a:p>
          <a:endParaRPr lang="it-IT"/>
        </a:p>
      </dgm:t>
    </dgm:pt>
    <dgm:pt modelId="{1D28414B-139B-4B61-8DE3-65566F622D17}" type="pres">
      <dgm:prSet presAssocID="{73812AB1-6F1B-44B4-8889-CB60BBC0621B}" presName="Name0" presStyleCnt="0">
        <dgm:presLayoutVars>
          <dgm:dir/>
          <dgm:animLvl val="lvl"/>
          <dgm:resizeHandles val="exact"/>
        </dgm:presLayoutVars>
      </dgm:prSet>
      <dgm:spPr/>
    </dgm:pt>
    <dgm:pt modelId="{36F5EFA7-1F48-4592-BDE2-A3B0E13114ED}" type="pres">
      <dgm:prSet presAssocID="{DBD644F5-789E-46D1-872D-99F1D02C3F0A}" presName="compositeNode" presStyleCnt="0">
        <dgm:presLayoutVars>
          <dgm:bulletEnabled val="1"/>
        </dgm:presLayoutVars>
      </dgm:prSet>
      <dgm:spPr/>
    </dgm:pt>
    <dgm:pt modelId="{AA445ACA-1D8C-490F-B4E7-E3D24494FC6D}" type="pres">
      <dgm:prSet presAssocID="{DBD644F5-789E-46D1-872D-99F1D02C3F0A}" presName="bgRect" presStyleLbl="node1" presStyleIdx="0" presStyleCnt="3" custLinFactNeighborX="-7507" custLinFactNeighborY="-628"/>
      <dgm:spPr/>
    </dgm:pt>
    <dgm:pt modelId="{1B3DF559-B209-474D-A060-7D8BEA1F9762}" type="pres">
      <dgm:prSet presAssocID="{DBD644F5-789E-46D1-872D-99F1D02C3F0A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9D057FF2-0B74-4D96-B048-8F84D0A5F0C9}" type="pres">
      <dgm:prSet presAssocID="{DBD644F5-789E-46D1-872D-99F1D02C3F0A}" presName="childNode" presStyleLbl="node1" presStyleIdx="0" presStyleCnt="3">
        <dgm:presLayoutVars>
          <dgm:bulletEnabled val="1"/>
        </dgm:presLayoutVars>
      </dgm:prSet>
      <dgm:spPr/>
    </dgm:pt>
    <dgm:pt modelId="{BA4FDF62-677F-4F13-B85B-BF9339BE1EE8}" type="pres">
      <dgm:prSet presAssocID="{EAC24502-C1AE-4DD5-B362-098A0DE4ABE0}" presName="hSp" presStyleCnt="0"/>
      <dgm:spPr/>
    </dgm:pt>
    <dgm:pt modelId="{8A017147-3D11-4456-9430-ED51B03A142C}" type="pres">
      <dgm:prSet presAssocID="{EAC24502-C1AE-4DD5-B362-098A0DE4ABE0}" presName="vProcSp" presStyleCnt="0"/>
      <dgm:spPr/>
    </dgm:pt>
    <dgm:pt modelId="{470505E2-AE98-4FE4-BBB8-5731CCD02A8D}" type="pres">
      <dgm:prSet presAssocID="{EAC24502-C1AE-4DD5-B362-098A0DE4ABE0}" presName="vSp1" presStyleCnt="0"/>
      <dgm:spPr/>
    </dgm:pt>
    <dgm:pt modelId="{7E2AD106-B6BF-4811-BEE1-3B55C4D0F23F}" type="pres">
      <dgm:prSet presAssocID="{EAC24502-C1AE-4DD5-B362-098A0DE4ABE0}" presName="simulatedConn" presStyleLbl="solidFgAcc1" presStyleIdx="0" presStyleCnt="2" custLinFactNeighborX="-20071" custLinFactNeighborY="-9567"/>
      <dgm:spPr/>
    </dgm:pt>
    <dgm:pt modelId="{7A91FE58-B83A-4B83-BB1B-7FD20A33F532}" type="pres">
      <dgm:prSet presAssocID="{EAC24502-C1AE-4DD5-B362-098A0DE4ABE0}" presName="vSp2" presStyleCnt="0"/>
      <dgm:spPr/>
    </dgm:pt>
    <dgm:pt modelId="{90464D1A-1131-4EBA-AEE8-2EC76FAD1ED1}" type="pres">
      <dgm:prSet presAssocID="{EAC24502-C1AE-4DD5-B362-098A0DE4ABE0}" presName="sibTrans" presStyleCnt="0"/>
      <dgm:spPr/>
    </dgm:pt>
    <dgm:pt modelId="{3671EDAF-9FAD-40EE-B211-0E25C361BB44}" type="pres">
      <dgm:prSet presAssocID="{82324D21-6E71-4712-9193-704E567E8BAE}" presName="compositeNode" presStyleCnt="0">
        <dgm:presLayoutVars>
          <dgm:bulletEnabled val="1"/>
        </dgm:presLayoutVars>
      </dgm:prSet>
      <dgm:spPr/>
    </dgm:pt>
    <dgm:pt modelId="{01026B1E-C67E-418D-9D4A-9C84F0ED7042}" type="pres">
      <dgm:prSet presAssocID="{82324D21-6E71-4712-9193-704E567E8BAE}" presName="bgRect" presStyleLbl="node1" presStyleIdx="1" presStyleCnt="3"/>
      <dgm:spPr/>
    </dgm:pt>
    <dgm:pt modelId="{8B3123AE-E261-4B9F-91AB-27949B70B8E8}" type="pres">
      <dgm:prSet presAssocID="{82324D21-6E71-4712-9193-704E567E8BAE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C40C81C7-B8FF-41AE-BE11-5B15FC369B07}" type="pres">
      <dgm:prSet presAssocID="{82324D21-6E71-4712-9193-704E567E8BAE}" presName="childNode" presStyleLbl="node1" presStyleIdx="1" presStyleCnt="3">
        <dgm:presLayoutVars>
          <dgm:bulletEnabled val="1"/>
        </dgm:presLayoutVars>
      </dgm:prSet>
      <dgm:spPr/>
    </dgm:pt>
    <dgm:pt modelId="{62A2C79C-980C-4BF3-A77E-F5167DDB5858}" type="pres">
      <dgm:prSet presAssocID="{D0B15048-2E24-4B59-B922-4A17086F311F}" presName="hSp" presStyleCnt="0"/>
      <dgm:spPr/>
    </dgm:pt>
    <dgm:pt modelId="{A83D650F-0013-4ACC-9996-1FAC000DDD98}" type="pres">
      <dgm:prSet presAssocID="{D0B15048-2E24-4B59-B922-4A17086F311F}" presName="vProcSp" presStyleCnt="0"/>
      <dgm:spPr/>
    </dgm:pt>
    <dgm:pt modelId="{6275E820-EC49-4A9A-84CC-ED7D0AFE3780}" type="pres">
      <dgm:prSet presAssocID="{D0B15048-2E24-4B59-B922-4A17086F311F}" presName="vSp1" presStyleCnt="0"/>
      <dgm:spPr/>
    </dgm:pt>
    <dgm:pt modelId="{764E9E40-F129-4FA1-A568-AD17032CE5DC}" type="pres">
      <dgm:prSet presAssocID="{D0B15048-2E24-4B59-B922-4A17086F311F}" presName="simulatedConn" presStyleLbl="solidFgAcc1" presStyleIdx="1" presStyleCnt="2"/>
      <dgm:spPr/>
    </dgm:pt>
    <dgm:pt modelId="{7C47E1E2-450F-491B-970A-0317DA629960}" type="pres">
      <dgm:prSet presAssocID="{D0B15048-2E24-4B59-B922-4A17086F311F}" presName="vSp2" presStyleCnt="0"/>
      <dgm:spPr/>
    </dgm:pt>
    <dgm:pt modelId="{086F0924-3256-4C36-B82B-E2BC0CB091BA}" type="pres">
      <dgm:prSet presAssocID="{D0B15048-2E24-4B59-B922-4A17086F311F}" presName="sibTrans" presStyleCnt="0"/>
      <dgm:spPr/>
    </dgm:pt>
    <dgm:pt modelId="{CDAF2DA1-9E23-460C-9222-1DF6CEE68D24}" type="pres">
      <dgm:prSet presAssocID="{148DF754-1FA6-44C3-9F50-58275E7A47C0}" presName="compositeNode" presStyleCnt="0">
        <dgm:presLayoutVars>
          <dgm:bulletEnabled val="1"/>
        </dgm:presLayoutVars>
      </dgm:prSet>
      <dgm:spPr/>
    </dgm:pt>
    <dgm:pt modelId="{8DC2A0D1-076D-442F-B739-6CA5E692D8C1}" type="pres">
      <dgm:prSet presAssocID="{148DF754-1FA6-44C3-9F50-58275E7A47C0}" presName="bgRect" presStyleLbl="node1" presStyleIdx="2" presStyleCnt="3"/>
      <dgm:spPr/>
    </dgm:pt>
    <dgm:pt modelId="{793913D9-DBCC-47E7-B9DF-90115942C350}" type="pres">
      <dgm:prSet presAssocID="{148DF754-1FA6-44C3-9F50-58275E7A47C0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96D236A2-9960-4F0D-8ACE-DF42E025723E}" type="pres">
      <dgm:prSet presAssocID="{148DF754-1FA6-44C3-9F50-58275E7A47C0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EBFDD81A-4BAE-45D5-B4CC-6DB9ACCF3B10}" type="presOf" srcId="{DBD644F5-789E-46D1-872D-99F1D02C3F0A}" destId="{1B3DF559-B209-474D-A060-7D8BEA1F9762}" srcOrd="1" destOrd="0" presId="urn:microsoft.com/office/officeart/2005/8/layout/hProcess7"/>
    <dgm:cxn modelId="{7FA40F21-4C69-402C-8521-7C59A51974F2}" type="presOf" srcId="{DBD644F5-789E-46D1-872D-99F1D02C3F0A}" destId="{AA445ACA-1D8C-490F-B4E7-E3D24494FC6D}" srcOrd="0" destOrd="0" presId="urn:microsoft.com/office/officeart/2005/8/layout/hProcess7"/>
    <dgm:cxn modelId="{AD2AA030-E01D-43F3-8041-216D3F506B85}" srcId="{DBD644F5-789E-46D1-872D-99F1D02C3F0A}" destId="{104DF591-7967-42D0-A85F-F109A2461792}" srcOrd="0" destOrd="0" parTransId="{271C5B2B-C25E-458B-912D-5475B4DFB2ED}" sibTransId="{9FB9A433-924A-43AE-B0FE-B2B45F40DAD7}"/>
    <dgm:cxn modelId="{6B5BD54D-AFCA-45AF-A4D9-D2FA6E6B1E95}" srcId="{73812AB1-6F1B-44B4-8889-CB60BBC0621B}" destId="{148DF754-1FA6-44C3-9F50-58275E7A47C0}" srcOrd="2" destOrd="0" parTransId="{61AA4B27-17E3-45D7-8DC8-F04573625338}" sibTransId="{1EEC274E-5CE2-4C49-AA53-80C703965409}"/>
    <dgm:cxn modelId="{02724A74-E5EC-4CEA-B779-530EA73A4A29}" type="presOf" srcId="{73812AB1-6F1B-44B4-8889-CB60BBC0621B}" destId="{1D28414B-139B-4B61-8DE3-65566F622D17}" srcOrd="0" destOrd="0" presId="urn:microsoft.com/office/officeart/2005/8/layout/hProcess7"/>
    <dgm:cxn modelId="{233A9295-2E06-41F4-8C24-705BC6A0CE81}" type="presOf" srcId="{148DF754-1FA6-44C3-9F50-58275E7A47C0}" destId="{8DC2A0D1-076D-442F-B739-6CA5E692D8C1}" srcOrd="0" destOrd="0" presId="urn:microsoft.com/office/officeart/2005/8/layout/hProcess7"/>
    <dgm:cxn modelId="{536A0399-138C-4F63-B8DF-6EB9B9BEF70F}" type="presOf" srcId="{2A55396D-5186-408E-9EFB-8C781CEC2483}" destId="{C40C81C7-B8FF-41AE-BE11-5B15FC369B07}" srcOrd="0" destOrd="0" presId="urn:microsoft.com/office/officeart/2005/8/layout/hProcess7"/>
    <dgm:cxn modelId="{577998A0-9EF8-4B8F-85C9-236FAE29FAE9}" srcId="{73812AB1-6F1B-44B4-8889-CB60BBC0621B}" destId="{82324D21-6E71-4712-9193-704E567E8BAE}" srcOrd="1" destOrd="0" parTransId="{C4A9CD30-EB0B-4891-A564-6432E23E2636}" sibTransId="{D0B15048-2E24-4B59-B922-4A17086F311F}"/>
    <dgm:cxn modelId="{80EF5EA3-B6EB-4766-8E68-408391689A12}" srcId="{82324D21-6E71-4712-9193-704E567E8BAE}" destId="{2A55396D-5186-408E-9EFB-8C781CEC2483}" srcOrd="0" destOrd="0" parTransId="{90192EBA-6DA7-409B-874D-3F21B3184D00}" sibTransId="{272F680D-743D-4924-84D4-B39104793023}"/>
    <dgm:cxn modelId="{6A2334B0-6918-41CF-8194-541A3314D770}" type="presOf" srcId="{104DF591-7967-42D0-A85F-F109A2461792}" destId="{9D057FF2-0B74-4D96-B048-8F84D0A5F0C9}" srcOrd="0" destOrd="0" presId="urn:microsoft.com/office/officeart/2005/8/layout/hProcess7"/>
    <dgm:cxn modelId="{ED1F93B0-B392-4480-BE45-2B4A89DE858C}" type="presOf" srcId="{EAFF46A5-A8AE-4824-AD4C-D06733495A94}" destId="{96D236A2-9960-4F0D-8ACE-DF42E025723E}" srcOrd="0" destOrd="0" presId="urn:microsoft.com/office/officeart/2005/8/layout/hProcess7"/>
    <dgm:cxn modelId="{3D9C07B6-7FDC-4EDB-BACA-436009FB1839}" type="presOf" srcId="{82324D21-6E71-4712-9193-704E567E8BAE}" destId="{8B3123AE-E261-4B9F-91AB-27949B70B8E8}" srcOrd="1" destOrd="0" presId="urn:microsoft.com/office/officeart/2005/8/layout/hProcess7"/>
    <dgm:cxn modelId="{F1EEB5C4-00D8-4CBD-AD6E-BEE2827FBB30}" type="presOf" srcId="{82324D21-6E71-4712-9193-704E567E8BAE}" destId="{01026B1E-C67E-418D-9D4A-9C84F0ED7042}" srcOrd="0" destOrd="0" presId="urn:microsoft.com/office/officeart/2005/8/layout/hProcess7"/>
    <dgm:cxn modelId="{962EECC5-BD99-41ED-8E56-8F3D2E4C3CF5}" type="presOf" srcId="{148DF754-1FA6-44C3-9F50-58275E7A47C0}" destId="{793913D9-DBCC-47E7-B9DF-90115942C350}" srcOrd="1" destOrd="0" presId="urn:microsoft.com/office/officeart/2005/8/layout/hProcess7"/>
    <dgm:cxn modelId="{3F3CE4D2-9D02-4AE4-9601-CAAA42EB7B94}" srcId="{148DF754-1FA6-44C3-9F50-58275E7A47C0}" destId="{EAFF46A5-A8AE-4824-AD4C-D06733495A94}" srcOrd="0" destOrd="0" parTransId="{515F2115-5800-469D-92A1-26EC1598D068}" sibTransId="{BC9E2275-87A0-4821-A298-2B63403194B7}"/>
    <dgm:cxn modelId="{616704F9-8AA0-413E-BA1F-2DBB4C333F23}" srcId="{73812AB1-6F1B-44B4-8889-CB60BBC0621B}" destId="{DBD644F5-789E-46D1-872D-99F1D02C3F0A}" srcOrd="0" destOrd="0" parTransId="{92CE7BC2-8246-4816-A26E-678FDF775B5C}" sibTransId="{EAC24502-C1AE-4DD5-B362-098A0DE4ABE0}"/>
    <dgm:cxn modelId="{8697BD7E-3018-4680-BF92-6BE0BEA69838}" type="presParOf" srcId="{1D28414B-139B-4B61-8DE3-65566F622D17}" destId="{36F5EFA7-1F48-4592-BDE2-A3B0E13114ED}" srcOrd="0" destOrd="0" presId="urn:microsoft.com/office/officeart/2005/8/layout/hProcess7"/>
    <dgm:cxn modelId="{62B402FA-435E-4854-9F7C-3DB41CD38586}" type="presParOf" srcId="{36F5EFA7-1F48-4592-BDE2-A3B0E13114ED}" destId="{AA445ACA-1D8C-490F-B4E7-E3D24494FC6D}" srcOrd="0" destOrd="0" presId="urn:microsoft.com/office/officeart/2005/8/layout/hProcess7"/>
    <dgm:cxn modelId="{BC42DDFE-6A30-4400-A601-249763737A26}" type="presParOf" srcId="{36F5EFA7-1F48-4592-BDE2-A3B0E13114ED}" destId="{1B3DF559-B209-474D-A060-7D8BEA1F9762}" srcOrd="1" destOrd="0" presId="urn:microsoft.com/office/officeart/2005/8/layout/hProcess7"/>
    <dgm:cxn modelId="{2E17CE03-6FA5-48A9-81C4-F65B32C46609}" type="presParOf" srcId="{36F5EFA7-1F48-4592-BDE2-A3B0E13114ED}" destId="{9D057FF2-0B74-4D96-B048-8F84D0A5F0C9}" srcOrd="2" destOrd="0" presId="urn:microsoft.com/office/officeart/2005/8/layout/hProcess7"/>
    <dgm:cxn modelId="{8239C11A-2D60-4A6C-869B-D9B874BF9E7C}" type="presParOf" srcId="{1D28414B-139B-4B61-8DE3-65566F622D17}" destId="{BA4FDF62-677F-4F13-B85B-BF9339BE1EE8}" srcOrd="1" destOrd="0" presId="urn:microsoft.com/office/officeart/2005/8/layout/hProcess7"/>
    <dgm:cxn modelId="{4F07BAAC-87E9-457E-94B1-28B6D059A482}" type="presParOf" srcId="{1D28414B-139B-4B61-8DE3-65566F622D17}" destId="{8A017147-3D11-4456-9430-ED51B03A142C}" srcOrd="2" destOrd="0" presId="urn:microsoft.com/office/officeart/2005/8/layout/hProcess7"/>
    <dgm:cxn modelId="{08719F88-D8BC-48BE-8F6F-53106956BAF9}" type="presParOf" srcId="{8A017147-3D11-4456-9430-ED51B03A142C}" destId="{470505E2-AE98-4FE4-BBB8-5731CCD02A8D}" srcOrd="0" destOrd="0" presId="urn:microsoft.com/office/officeart/2005/8/layout/hProcess7"/>
    <dgm:cxn modelId="{C6E56A4D-9E9E-4078-B58F-AAA2172BC638}" type="presParOf" srcId="{8A017147-3D11-4456-9430-ED51B03A142C}" destId="{7E2AD106-B6BF-4811-BEE1-3B55C4D0F23F}" srcOrd="1" destOrd="0" presId="urn:microsoft.com/office/officeart/2005/8/layout/hProcess7"/>
    <dgm:cxn modelId="{3F2F0169-F90A-4B0A-BE08-63656ECA2D5D}" type="presParOf" srcId="{8A017147-3D11-4456-9430-ED51B03A142C}" destId="{7A91FE58-B83A-4B83-BB1B-7FD20A33F532}" srcOrd="2" destOrd="0" presId="urn:microsoft.com/office/officeart/2005/8/layout/hProcess7"/>
    <dgm:cxn modelId="{80EAC917-020D-4A38-9E18-01FB2BA9D80B}" type="presParOf" srcId="{1D28414B-139B-4B61-8DE3-65566F622D17}" destId="{90464D1A-1131-4EBA-AEE8-2EC76FAD1ED1}" srcOrd="3" destOrd="0" presId="urn:microsoft.com/office/officeart/2005/8/layout/hProcess7"/>
    <dgm:cxn modelId="{BDB1F10F-1F53-40EA-ABE6-93B6B489FE39}" type="presParOf" srcId="{1D28414B-139B-4B61-8DE3-65566F622D17}" destId="{3671EDAF-9FAD-40EE-B211-0E25C361BB44}" srcOrd="4" destOrd="0" presId="urn:microsoft.com/office/officeart/2005/8/layout/hProcess7"/>
    <dgm:cxn modelId="{28BF9B3C-4CCA-4F06-8C28-CB2767245843}" type="presParOf" srcId="{3671EDAF-9FAD-40EE-B211-0E25C361BB44}" destId="{01026B1E-C67E-418D-9D4A-9C84F0ED7042}" srcOrd="0" destOrd="0" presId="urn:microsoft.com/office/officeart/2005/8/layout/hProcess7"/>
    <dgm:cxn modelId="{E7F23C57-26BC-4C46-990C-B08E0CF72AEF}" type="presParOf" srcId="{3671EDAF-9FAD-40EE-B211-0E25C361BB44}" destId="{8B3123AE-E261-4B9F-91AB-27949B70B8E8}" srcOrd="1" destOrd="0" presId="urn:microsoft.com/office/officeart/2005/8/layout/hProcess7"/>
    <dgm:cxn modelId="{258827BF-E622-448E-B67A-D7345903D983}" type="presParOf" srcId="{3671EDAF-9FAD-40EE-B211-0E25C361BB44}" destId="{C40C81C7-B8FF-41AE-BE11-5B15FC369B07}" srcOrd="2" destOrd="0" presId="urn:microsoft.com/office/officeart/2005/8/layout/hProcess7"/>
    <dgm:cxn modelId="{D2F923D1-153F-49CD-90BE-209A90BF31C6}" type="presParOf" srcId="{1D28414B-139B-4B61-8DE3-65566F622D17}" destId="{62A2C79C-980C-4BF3-A77E-F5167DDB5858}" srcOrd="5" destOrd="0" presId="urn:microsoft.com/office/officeart/2005/8/layout/hProcess7"/>
    <dgm:cxn modelId="{77917271-E7C8-4FF9-8EF9-429E4B9BA179}" type="presParOf" srcId="{1D28414B-139B-4B61-8DE3-65566F622D17}" destId="{A83D650F-0013-4ACC-9996-1FAC000DDD98}" srcOrd="6" destOrd="0" presId="urn:microsoft.com/office/officeart/2005/8/layout/hProcess7"/>
    <dgm:cxn modelId="{9CEF2B2C-12D9-4A27-A95F-4B35B6936641}" type="presParOf" srcId="{A83D650F-0013-4ACC-9996-1FAC000DDD98}" destId="{6275E820-EC49-4A9A-84CC-ED7D0AFE3780}" srcOrd="0" destOrd="0" presId="urn:microsoft.com/office/officeart/2005/8/layout/hProcess7"/>
    <dgm:cxn modelId="{7F98DFE6-0B85-467B-A869-52F09BFB60DD}" type="presParOf" srcId="{A83D650F-0013-4ACC-9996-1FAC000DDD98}" destId="{764E9E40-F129-4FA1-A568-AD17032CE5DC}" srcOrd="1" destOrd="0" presId="urn:microsoft.com/office/officeart/2005/8/layout/hProcess7"/>
    <dgm:cxn modelId="{F3020A06-C02B-4945-9118-1E314F807F91}" type="presParOf" srcId="{A83D650F-0013-4ACC-9996-1FAC000DDD98}" destId="{7C47E1E2-450F-491B-970A-0317DA629960}" srcOrd="2" destOrd="0" presId="urn:microsoft.com/office/officeart/2005/8/layout/hProcess7"/>
    <dgm:cxn modelId="{087BCE82-A906-4523-98D9-27C7A190AC2C}" type="presParOf" srcId="{1D28414B-139B-4B61-8DE3-65566F622D17}" destId="{086F0924-3256-4C36-B82B-E2BC0CB091BA}" srcOrd="7" destOrd="0" presId="urn:microsoft.com/office/officeart/2005/8/layout/hProcess7"/>
    <dgm:cxn modelId="{9626880B-410D-4FB0-B5AF-213178234FBA}" type="presParOf" srcId="{1D28414B-139B-4B61-8DE3-65566F622D17}" destId="{CDAF2DA1-9E23-460C-9222-1DF6CEE68D24}" srcOrd="8" destOrd="0" presId="urn:microsoft.com/office/officeart/2005/8/layout/hProcess7"/>
    <dgm:cxn modelId="{0F0E6626-4568-4F10-990E-52A8490642C5}" type="presParOf" srcId="{CDAF2DA1-9E23-460C-9222-1DF6CEE68D24}" destId="{8DC2A0D1-076D-442F-B739-6CA5E692D8C1}" srcOrd="0" destOrd="0" presId="urn:microsoft.com/office/officeart/2005/8/layout/hProcess7"/>
    <dgm:cxn modelId="{08DFEA19-0C2F-4C9D-A91F-205000840F16}" type="presParOf" srcId="{CDAF2DA1-9E23-460C-9222-1DF6CEE68D24}" destId="{793913D9-DBCC-47E7-B9DF-90115942C350}" srcOrd="1" destOrd="0" presId="urn:microsoft.com/office/officeart/2005/8/layout/hProcess7"/>
    <dgm:cxn modelId="{6A6A9818-0F19-42A4-93A2-F1C3AC831B68}" type="presParOf" srcId="{CDAF2DA1-9E23-460C-9222-1DF6CEE68D24}" destId="{96D236A2-9960-4F0D-8ACE-DF42E025723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881F0-E6BE-4D90-A2B4-FA91A780D13A}">
      <dsp:nvSpPr>
        <dsp:cNvPr id="0" name=""/>
        <dsp:cNvSpPr/>
      </dsp:nvSpPr>
      <dsp:spPr>
        <a:xfrm>
          <a:off x="0" y="586397"/>
          <a:ext cx="2537875" cy="16115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8347349-8389-4CA1-A74F-240A871F213C}">
      <dsp:nvSpPr>
        <dsp:cNvPr id="0" name=""/>
        <dsp:cNvSpPr/>
      </dsp:nvSpPr>
      <dsp:spPr>
        <a:xfrm>
          <a:off x="281986" y="854284"/>
          <a:ext cx="2537875" cy="1611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cap="none" spc="0" dirty="0">
              <a:ln w="22225"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rPr>
            <a:t>Principi di progettazione</a:t>
          </a:r>
        </a:p>
      </dsp:txBody>
      <dsp:txXfrm>
        <a:off x="329187" y="901485"/>
        <a:ext cx="2443473" cy="1517148"/>
      </dsp:txXfrm>
    </dsp:sp>
    <dsp:sp modelId="{0A383762-3223-43A5-9C33-051FFE67CC51}">
      <dsp:nvSpPr>
        <dsp:cNvPr id="0" name=""/>
        <dsp:cNvSpPr/>
      </dsp:nvSpPr>
      <dsp:spPr>
        <a:xfrm>
          <a:off x="3101847" y="586397"/>
          <a:ext cx="2537875" cy="16115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B7189FB-DBC7-454E-962F-E0B1C97FF214}">
      <dsp:nvSpPr>
        <dsp:cNvPr id="0" name=""/>
        <dsp:cNvSpPr/>
      </dsp:nvSpPr>
      <dsp:spPr>
        <a:xfrm>
          <a:off x="3383833" y="854284"/>
          <a:ext cx="2537875" cy="1611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cap="none" spc="0" dirty="0">
              <a:ln w="22225"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rPr>
            <a:t>Ambiente</a:t>
          </a:r>
        </a:p>
      </dsp:txBody>
      <dsp:txXfrm>
        <a:off x="3431034" y="901485"/>
        <a:ext cx="2443473" cy="1517148"/>
      </dsp:txXfrm>
    </dsp:sp>
    <dsp:sp modelId="{B61F1C3C-6673-4861-ADF1-77B89F1A9D7B}">
      <dsp:nvSpPr>
        <dsp:cNvPr id="0" name=""/>
        <dsp:cNvSpPr/>
      </dsp:nvSpPr>
      <dsp:spPr>
        <a:xfrm>
          <a:off x="6203694" y="586397"/>
          <a:ext cx="2537875" cy="16115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AABEDB-5B8E-4748-A6D0-99EFBB018F50}">
      <dsp:nvSpPr>
        <dsp:cNvPr id="0" name=""/>
        <dsp:cNvSpPr/>
      </dsp:nvSpPr>
      <dsp:spPr>
        <a:xfrm>
          <a:off x="6485680" y="854284"/>
          <a:ext cx="2537875" cy="1611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cap="none" spc="0">
              <a:ln w="22225">
                <a:prstDash val="solid"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rPr>
            <a:t>Modalità di accompagnamento</a:t>
          </a:r>
        </a:p>
      </dsp:txBody>
      <dsp:txXfrm>
        <a:off x="6532881" y="901485"/>
        <a:ext cx="2443473" cy="15171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45ACA-1D8C-490F-B4E7-E3D24494FC6D}">
      <dsp:nvSpPr>
        <dsp:cNvPr id="0" name=""/>
        <dsp:cNvSpPr/>
      </dsp:nvSpPr>
      <dsp:spPr>
        <a:xfrm>
          <a:off x="0" y="0"/>
          <a:ext cx="3021680" cy="3133619"/>
        </a:xfrm>
        <a:prstGeom prst="roundRect">
          <a:avLst>
            <a:gd name="adj" fmla="val 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3429" rIns="4445" bIns="0" numCol="1" spcCol="1270" anchor="t" anchorCtr="0">
          <a:noAutofit/>
        </a:bodyPr>
        <a:lstStyle/>
        <a:p>
          <a:pPr marL="0" lvl="0" indent="0" algn="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" kern="1200" dirty="0"/>
            <a:t>.</a:t>
          </a:r>
        </a:p>
      </dsp:txBody>
      <dsp:txXfrm rot="16200000">
        <a:off x="-982615" y="982615"/>
        <a:ext cx="2569567" cy="604336"/>
      </dsp:txXfrm>
    </dsp:sp>
    <dsp:sp modelId="{9D057FF2-0B74-4D96-B048-8F84D0A5F0C9}">
      <dsp:nvSpPr>
        <dsp:cNvPr id="0" name=""/>
        <dsp:cNvSpPr/>
      </dsp:nvSpPr>
      <dsp:spPr>
        <a:xfrm>
          <a:off x="604336" y="0"/>
          <a:ext cx="2251152" cy="3133619"/>
        </a:xfrm>
        <a:prstGeom prst="rect">
          <a:avLst/>
        </a:prstGeom>
        <a:noFill/>
        <a:ln w="38100" cap="flat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Consigli di lettura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54 interventi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ym typeface="Wingdings" panose="05000000000000000000" pitchFamily="2" charset="2"/>
            </a:rPr>
            <a:t> 48 risposte alla consegna</a:t>
          </a:r>
          <a:endParaRPr lang="it-IT" sz="2400" kern="1200" dirty="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500" kern="1200" dirty="0"/>
        </a:p>
      </dsp:txBody>
      <dsp:txXfrm>
        <a:off x="604336" y="0"/>
        <a:ext cx="2251152" cy="3133619"/>
      </dsp:txXfrm>
    </dsp:sp>
    <dsp:sp modelId="{01026B1E-C67E-418D-9D4A-9C84F0ED7042}">
      <dsp:nvSpPr>
        <dsp:cNvPr id="0" name=""/>
        <dsp:cNvSpPr/>
      </dsp:nvSpPr>
      <dsp:spPr>
        <a:xfrm>
          <a:off x="3128141" y="0"/>
          <a:ext cx="3021680" cy="3133619"/>
        </a:xfrm>
        <a:prstGeom prst="roundRect">
          <a:avLst>
            <a:gd name="adj" fmla="val 5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3429" rIns="4445" bIns="0" numCol="1" spcCol="1270" anchor="t" anchorCtr="0">
          <a:noAutofit/>
        </a:bodyPr>
        <a:lstStyle/>
        <a:p>
          <a:pPr marL="0" lvl="0" indent="0" algn="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" kern="1200" dirty="0"/>
            <a:t>.</a:t>
          </a:r>
        </a:p>
      </dsp:txBody>
      <dsp:txXfrm rot="16200000">
        <a:off x="2145525" y="982615"/>
        <a:ext cx="2569567" cy="604336"/>
      </dsp:txXfrm>
    </dsp:sp>
    <dsp:sp modelId="{7E2AD106-B6BF-4811-BEE1-3B55C4D0F23F}">
      <dsp:nvSpPr>
        <dsp:cNvPr id="0" name=""/>
        <dsp:cNvSpPr/>
      </dsp:nvSpPr>
      <dsp:spPr>
        <a:xfrm rot="5400000">
          <a:off x="2821914" y="2440378"/>
          <a:ext cx="460727" cy="45325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0C81C7-B8FF-41AE-BE11-5B15FC369B07}">
      <dsp:nvSpPr>
        <dsp:cNvPr id="0" name=""/>
        <dsp:cNvSpPr/>
      </dsp:nvSpPr>
      <dsp:spPr>
        <a:xfrm>
          <a:off x="3732477" y="0"/>
          <a:ext cx="2251152" cy="3133619"/>
        </a:xfrm>
        <a:prstGeom prst="rect">
          <a:avLst/>
        </a:prstGeom>
        <a:noFill/>
        <a:ln w="38100" cap="flat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Questioni di lingua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7 interventi 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ym typeface="Wingdings" panose="05000000000000000000" pitchFamily="2" charset="2"/>
            </a:rPr>
            <a:t> di cui 6 interazioni con altri studenti </a:t>
          </a:r>
          <a:endParaRPr lang="it-IT" sz="2400" kern="1200" dirty="0"/>
        </a:p>
      </dsp:txBody>
      <dsp:txXfrm>
        <a:off x="3732477" y="0"/>
        <a:ext cx="2251152" cy="3133619"/>
      </dsp:txXfrm>
    </dsp:sp>
    <dsp:sp modelId="{8DC2A0D1-076D-442F-B739-6CA5E692D8C1}">
      <dsp:nvSpPr>
        <dsp:cNvPr id="0" name=""/>
        <dsp:cNvSpPr/>
      </dsp:nvSpPr>
      <dsp:spPr>
        <a:xfrm>
          <a:off x="6255581" y="0"/>
          <a:ext cx="3021680" cy="3133619"/>
        </a:xfrm>
        <a:prstGeom prst="roundRect">
          <a:avLst>
            <a:gd name="adj" fmla="val 5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3429" rIns="4445" bIns="0" numCol="1" spcCol="1270" anchor="t" anchorCtr="0">
          <a:noAutofit/>
        </a:bodyPr>
        <a:lstStyle/>
        <a:p>
          <a:pPr marL="0" lvl="0" indent="0" algn="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" kern="1200" dirty="0"/>
            <a:t>.</a:t>
          </a:r>
        </a:p>
      </dsp:txBody>
      <dsp:txXfrm rot="16200000">
        <a:off x="5272965" y="982615"/>
        <a:ext cx="2569567" cy="604336"/>
      </dsp:txXfrm>
    </dsp:sp>
    <dsp:sp modelId="{764E9E40-F129-4FA1-A568-AD17032CE5DC}">
      <dsp:nvSpPr>
        <dsp:cNvPr id="0" name=""/>
        <dsp:cNvSpPr/>
      </dsp:nvSpPr>
      <dsp:spPr>
        <a:xfrm rot="5400000">
          <a:off x="6040326" y="2460948"/>
          <a:ext cx="460727" cy="45325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236A2-9960-4F0D-8ACE-DF42E025723E}">
      <dsp:nvSpPr>
        <dsp:cNvPr id="0" name=""/>
        <dsp:cNvSpPr/>
      </dsp:nvSpPr>
      <dsp:spPr>
        <a:xfrm>
          <a:off x="6859917" y="0"/>
          <a:ext cx="2251152" cy="3133619"/>
        </a:xfrm>
        <a:prstGeom prst="rect">
          <a:avLst/>
        </a:prstGeom>
        <a:noFill/>
        <a:ln w="38100" cap="flat" cmpd="sng" algn="ctr">
          <a:noFill/>
          <a:prstDash val="solid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Email istituzionali e riassunto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17 interventi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ym typeface="Wingdings" panose="05000000000000000000" pitchFamily="2" charset="2"/>
            </a:rPr>
            <a:t> Tutti rivolti alla consegna</a:t>
          </a:r>
          <a:endParaRPr lang="it-IT" sz="2400" kern="1200" dirty="0"/>
        </a:p>
      </dsp:txBody>
      <dsp:txXfrm>
        <a:off x="6859917" y="0"/>
        <a:ext cx="2251152" cy="3133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6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2101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2740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5603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1585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38192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9868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1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55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69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9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81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9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1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20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26238" y="6589445"/>
            <a:ext cx="297514" cy="27699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2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" name="Picture 12" descr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moodlemoot-italia2026-logo-black.png" descr="moodlemoot-italia2026-logo-black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624" y="-687024"/>
            <a:ext cx="5953758" cy="824429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6350" y="6556953"/>
            <a:ext cx="12204707" cy="313296"/>
            <a:chOff x="0" y="0"/>
            <a:chExt cx="24409413" cy="6265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9400" cy="626618"/>
            </a:xfrm>
            <a:custGeom>
              <a:avLst/>
              <a:gdLst/>
              <a:ahLst/>
              <a:cxnLst/>
              <a:rect l="l" t="t" r="r" b="b"/>
              <a:pathLst>
                <a:path w="24409400" h="626618">
                  <a:moveTo>
                    <a:pt x="0" y="0"/>
                  </a:moveTo>
                  <a:lnTo>
                    <a:pt x="24409400" y="0"/>
                  </a:lnTo>
                  <a:lnTo>
                    <a:pt x="24409400" y="626618"/>
                  </a:lnTo>
                  <a:lnTo>
                    <a:pt x="0" y="626618"/>
                  </a:lnTo>
                  <a:close/>
                </a:path>
              </a:pathLst>
            </a:custGeom>
            <a:solidFill>
              <a:srgbClr val="F99737"/>
            </a:solid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41502" y="6583096"/>
            <a:ext cx="3508997" cy="261004"/>
            <a:chOff x="0" y="0"/>
            <a:chExt cx="7017995" cy="522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17996" cy="522004"/>
            </a:xfrm>
            <a:custGeom>
              <a:avLst/>
              <a:gdLst/>
              <a:ahLst/>
              <a:cxnLst/>
              <a:rect l="l" t="t" r="r" b="b"/>
              <a:pathLst>
                <a:path w="7017996" h="522004">
                  <a:moveTo>
                    <a:pt x="0" y="0"/>
                  </a:moveTo>
                  <a:lnTo>
                    <a:pt x="7017996" y="0"/>
                  </a:lnTo>
                  <a:lnTo>
                    <a:pt x="7017996" y="522004"/>
                  </a:lnTo>
                  <a:lnTo>
                    <a:pt x="0" y="52200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1962" b="-211963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7017995" cy="5601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40"/>
                </a:lnSpc>
              </a:pPr>
              <a:r>
                <a:rPr lang="en-US" sz="1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MoodleMoot Italia 2026 - Alessandria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3796" y="130607"/>
            <a:ext cx="1157637" cy="478307"/>
            <a:chOff x="0" y="0"/>
            <a:chExt cx="2315274" cy="956615"/>
          </a:xfrm>
        </p:grpSpPr>
        <p:sp>
          <p:nvSpPr>
            <p:cNvPr id="10" name="Freeform 10" descr="Picture 12"/>
            <p:cNvSpPr/>
            <p:nvPr/>
          </p:nvSpPr>
          <p:spPr>
            <a:xfrm>
              <a:off x="0" y="0"/>
              <a:ext cx="2315210" cy="956564"/>
            </a:xfrm>
            <a:custGeom>
              <a:avLst/>
              <a:gdLst/>
              <a:ahLst/>
              <a:cxnLst/>
              <a:rect l="l" t="t" r="r" b="b"/>
              <a:pathLst>
                <a:path w="2315210" h="956564">
                  <a:moveTo>
                    <a:pt x="0" y="0"/>
                  </a:moveTo>
                  <a:lnTo>
                    <a:pt x="2315210" y="0"/>
                  </a:lnTo>
                  <a:lnTo>
                    <a:pt x="2315210" y="956564"/>
                  </a:lnTo>
                  <a:lnTo>
                    <a:pt x="0" y="956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00" r="-803" b="-5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5264" y="122047"/>
            <a:ext cx="2076082" cy="480701"/>
            <a:chOff x="0" y="0"/>
            <a:chExt cx="4152163" cy="961403"/>
          </a:xfrm>
        </p:grpSpPr>
        <p:sp>
          <p:nvSpPr>
            <p:cNvPr id="12" name="Freeform 12" descr="moodlemoot-italia2026-logo-black.png"/>
            <p:cNvSpPr/>
            <p:nvPr/>
          </p:nvSpPr>
          <p:spPr>
            <a:xfrm>
              <a:off x="0" y="0"/>
              <a:ext cx="4152138" cy="961390"/>
            </a:xfrm>
            <a:custGeom>
              <a:avLst/>
              <a:gdLst/>
              <a:ahLst/>
              <a:cxnLst/>
              <a:rect l="l" t="t" r="r" b="b"/>
              <a:pathLst>
                <a:path w="4152138" h="961390">
                  <a:moveTo>
                    <a:pt x="0" y="0"/>
                  </a:moveTo>
                  <a:lnTo>
                    <a:pt x="4152138" y="0"/>
                  </a:lnTo>
                  <a:lnTo>
                    <a:pt x="4152138" y="961390"/>
                  </a:lnTo>
                  <a:lnTo>
                    <a:pt x="0" y="961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43" r="-1043" b="-1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19050" y="6748749"/>
            <a:ext cx="12204700" cy="118567"/>
            <a:chOff x="0" y="0"/>
            <a:chExt cx="24409400" cy="2371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409400" cy="237109"/>
            </a:xfrm>
            <a:custGeom>
              <a:avLst/>
              <a:gdLst/>
              <a:ahLst/>
              <a:cxnLst/>
              <a:rect l="l" t="t" r="r" b="b"/>
              <a:pathLst>
                <a:path w="24409400" h="237109">
                  <a:moveTo>
                    <a:pt x="0" y="0"/>
                  </a:moveTo>
                  <a:lnTo>
                    <a:pt x="24409400" y="0"/>
                  </a:lnTo>
                  <a:lnTo>
                    <a:pt x="24409400" y="237109"/>
                  </a:lnTo>
                  <a:lnTo>
                    <a:pt x="0" y="237109"/>
                  </a:lnTo>
                  <a:close/>
                </a:path>
              </a:pathLst>
            </a:custGeom>
            <a:solidFill>
              <a:srgbClr val="F08017"/>
            </a:solid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19050" y="4362558"/>
            <a:ext cx="8083404" cy="2495442"/>
            <a:chOff x="0" y="0"/>
            <a:chExt cx="16166808" cy="4990884"/>
          </a:xfrm>
        </p:grpSpPr>
        <p:sp>
          <p:nvSpPr>
            <p:cNvPr id="16" name="Freeform 16" descr="alessandria skyline.png"/>
            <p:cNvSpPr/>
            <p:nvPr/>
          </p:nvSpPr>
          <p:spPr>
            <a:xfrm>
              <a:off x="0" y="0"/>
              <a:ext cx="16166846" cy="4990846"/>
            </a:xfrm>
            <a:custGeom>
              <a:avLst/>
              <a:gdLst/>
              <a:ahLst/>
              <a:cxnLst/>
              <a:rect l="l" t="t" r="r" b="b"/>
              <a:pathLst>
                <a:path w="16166846" h="4990846">
                  <a:moveTo>
                    <a:pt x="0" y="0"/>
                  </a:moveTo>
                  <a:lnTo>
                    <a:pt x="16166846" y="0"/>
                  </a:lnTo>
                  <a:lnTo>
                    <a:pt x="16166846" y="4990846"/>
                  </a:lnTo>
                  <a:lnTo>
                    <a:pt x="0" y="4990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353" b="-231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85801" y="685800"/>
            <a:ext cx="8741759" cy="2098186"/>
            <a:chOff x="0" y="0"/>
            <a:chExt cx="17483519" cy="419637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483519" cy="4196373"/>
            </a:xfrm>
            <a:custGeom>
              <a:avLst/>
              <a:gdLst/>
              <a:ahLst/>
              <a:cxnLst/>
              <a:rect l="l" t="t" r="r" b="b"/>
              <a:pathLst>
                <a:path w="17483519" h="4196373">
                  <a:moveTo>
                    <a:pt x="0" y="0"/>
                  </a:moveTo>
                  <a:lnTo>
                    <a:pt x="17483519" y="0"/>
                  </a:lnTo>
                  <a:lnTo>
                    <a:pt x="17483519" y="4196373"/>
                  </a:lnTo>
                  <a:lnTo>
                    <a:pt x="0" y="41963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881" r="-20436" b="-29663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17483519" cy="42820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35"/>
                </a:lnSpc>
              </a:pPr>
              <a:r>
                <a:rPr lang="en-US" sz="3600" b="1" spc="-17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Progettare</a:t>
              </a:r>
              <a:r>
                <a:rPr lang="en-US" sz="3600" b="1" spc="-1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 </a:t>
              </a:r>
              <a:r>
                <a:rPr lang="en-US" sz="3600" b="1" spc="-17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l’autoapprendimento</a:t>
              </a:r>
              <a:r>
                <a:rPr lang="en-US" sz="3600" b="1" spc="-1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 </a:t>
              </a:r>
            </a:p>
            <a:p>
              <a:pPr>
                <a:lnSpc>
                  <a:spcPts val="3035"/>
                </a:lnSpc>
              </a:pPr>
              <a:r>
                <a:rPr lang="en-US" sz="3600" b="1" spc="-1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in </a:t>
              </a:r>
              <a:r>
                <a:rPr lang="en-US" sz="3600" b="1" spc="-17" dirty="0">
                  <a:solidFill>
                    <a:srgbClr val="F0801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Moodle D.I.R.</a:t>
              </a:r>
              <a:r>
                <a:rPr lang="en-US" sz="3600" b="1" spc="-1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: </a:t>
              </a:r>
              <a:r>
                <a:rPr lang="en-US" sz="3600" b="1" spc="-17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l’esperienza</a:t>
              </a:r>
              <a:r>
                <a:rPr lang="en-US" sz="3600" b="1" spc="-1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 di </a:t>
              </a:r>
            </a:p>
            <a:p>
              <a:pPr>
                <a:lnSpc>
                  <a:spcPts val="5123"/>
                </a:lnSpc>
              </a:pPr>
              <a:r>
                <a:rPr lang="en-US" sz="5400" b="1" spc="-29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“</a:t>
              </a:r>
              <a:r>
                <a:rPr lang="en-US" sz="5400" b="1" spc="-29" dirty="0">
                  <a:solidFill>
                    <a:srgbClr val="F0801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Italiano in </a:t>
              </a:r>
              <a:r>
                <a:rPr lang="en-US" sz="5400" b="1" spc="-29" dirty="0" err="1">
                  <a:solidFill>
                    <a:srgbClr val="F0801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pillole</a:t>
              </a:r>
              <a:r>
                <a:rPr lang="en-US" sz="5400" b="1" spc="-29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”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72615" y="3008757"/>
            <a:ext cx="6592279" cy="107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sz="2000" dirty="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Stefania Ferrari, Jessica Genova, Giovanna Masiero</a:t>
            </a:r>
          </a:p>
          <a:p>
            <a:pPr>
              <a:lnSpc>
                <a:spcPts val="2160"/>
              </a:lnSpc>
            </a:pPr>
            <a:r>
              <a:rPr lang="en-US" sz="2000" dirty="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Università del Piemonte Orientale </a:t>
            </a:r>
          </a:p>
          <a:p>
            <a:pPr>
              <a:lnSpc>
                <a:spcPts val="1944"/>
              </a:lnSpc>
            </a:pPr>
            <a:r>
              <a:rPr lang="en-US" i="1" dirty="0">
                <a:latin typeface="Arial" panose="020B0604020202020204" pitchFamily="34" charset="0"/>
                <a:ea typeface="Calibri (MS) Italics"/>
                <a:cs typeface="Arial" panose="020B0604020202020204" pitchFamily="34" charset="0"/>
                <a:sym typeface="Calibri (MS) Italics"/>
              </a:rPr>
              <a:t>{stefania.ferrari, jessica.genova, giovanna.masiero}@uniupo.it</a:t>
            </a:r>
          </a:p>
          <a:p>
            <a:pPr>
              <a:lnSpc>
                <a:spcPts val="2160"/>
              </a:lnSpc>
            </a:pPr>
            <a:endParaRPr lang="en-US" i="1" dirty="0">
              <a:latin typeface="Arial" panose="020B0604020202020204" pitchFamily="34" charset="0"/>
              <a:ea typeface="Calibri (MS) Italics"/>
              <a:cs typeface="Arial" panose="020B0604020202020204" pitchFamily="34" charset="0"/>
              <a:sym typeface="Calibri (MS) Italics"/>
            </a:endParaRPr>
          </a:p>
        </p:txBody>
      </p:sp>
    </p:spTree>
    <p:extLst>
      <p:ext uri="{BB962C8B-B14F-4D97-AF65-F5344CB8AC3E}">
        <p14:creationId xmlns:p14="http://schemas.microsoft.com/office/powerpoint/2010/main" val="161627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B612B7-6090-FE04-87E3-3F51B06B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</p:spPr>
        <p:txBody>
          <a:bodyPr anchor="ctr">
            <a:normAutofit/>
          </a:bodyPr>
          <a:lstStyle/>
          <a:p>
            <a:pPr algn="ctr">
              <a:lnSpc>
                <a:spcPts val="6263"/>
              </a:lnSpc>
            </a:pPr>
            <a:r>
              <a:rPr lang="en-US" b="1" spc="-3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Gli</a:t>
            </a:r>
            <a:r>
              <a:rPr lang="en-US" b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b="1" spc="-3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studenti</a:t>
            </a:r>
            <a:r>
              <a:rPr lang="en-US" b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b="1" spc="-3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internazionali</a:t>
            </a:r>
            <a:r>
              <a:rPr lang="en-US" b="1" spc="-35" dirty="0">
                <a:solidFill>
                  <a:srgbClr val="F99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del CLUPO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F0B30678-3DED-685A-BCD8-805CF3101B4E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384431" y="2274091"/>
            <a:ext cx="7094220" cy="2309818"/>
          </a:xfr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t">
            <a:normAutofit/>
          </a:bodyPr>
          <a:lstStyle/>
          <a:p>
            <a:pPr marL="0" indent="0" hangingPunct="0">
              <a:spcBef>
                <a:spcPts val="0"/>
              </a:spcBef>
              <a:spcAft>
                <a:spcPts val="600"/>
              </a:spcAft>
              <a:buSzTx/>
              <a:buNone/>
            </a:pP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Accessi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, tempi, </a:t>
            </a: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modalità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partecipazione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bisogni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coincidono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SzTx/>
              <a:buNone/>
            </a:pPr>
            <a:endParaRPr kumimoji="0" lang="en-US" b="0" i="0" u="none" strike="noStrike" cap="none" spc="0" normalizeH="0" baseline="0" dirty="0">
              <a:ln>
                <a:noFill/>
              </a:ln>
              <a:effectLst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SzTx/>
              <a:buNone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Necessità di un </a:t>
            </a: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ambiente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flessibile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non un </a:t>
            </a:r>
            <a:r>
              <a:rPr kumimoji="0" lang="en-US" b="1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unico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b="1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percorso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b="1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lineare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hangingPunct="0">
              <a:spcBef>
                <a:spcPts val="0"/>
              </a:spcBef>
              <a:spcAft>
                <a:spcPts val="600"/>
              </a:spcAft>
              <a:buSzTx/>
              <a:buNone/>
            </a:pPr>
            <a:endParaRPr kumimoji="0" lang="en-US" b="0" i="0" u="none" strike="noStrike" cap="none" spc="0" normalizeH="0" baseline="0" dirty="0">
              <a:ln>
                <a:noFill/>
              </a:ln>
              <a:effectLst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7021EA66-B092-9938-673F-265B87BB1C5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3349" y="1998413"/>
            <a:ext cx="3421380" cy="4352544"/>
          </a:xfr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t">
            <a:normAutofit/>
          </a:bodyPr>
          <a:lstStyle/>
          <a:p>
            <a:pPr marL="0" indent="0" algn="ctr" hangingPunct="0">
              <a:spcBef>
                <a:spcPts val="0"/>
              </a:spcBef>
              <a:spcAft>
                <a:spcPts val="600"/>
              </a:spcAft>
              <a:buSzTx/>
              <a:buNone/>
            </a:pPr>
            <a:r>
              <a:rPr kumimoji="0" lang="en-US" sz="5000" b="1" i="0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537</a:t>
            </a:r>
          </a:p>
          <a:p>
            <a:pPr marL="0" indent="0" algn="ctr" hangingPunct="0">
              <a:spcBef>
                <a:spcPts val="0"/>
              </a:spcBef>
              <a:spcAft>
                <a:spcPts val="600"/>
              </a:spcAft>
              <a:buSzTx/>
              <a:buNone/>
            </a:pPr>
            <a:r>
              <a:rPr kumimoji="0" lang="en-US" b="1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Studenti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b="1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iscritti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 hangingPunct="0">
              <a:spcBef>
                <a:spcPts val="0"/>
              </a:spcBef>
              <a:spcAft>
                <a:spcPts val="600"/>
              </a:spcAft>
              <a:buSzTx/>
              <a:buNone/>
            </a:pPr>
            <a:r>
              <a:rPr kumimoji="0" lang="en-US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kumimoji="0" lang="en-US" b="1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corsi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di studio</a:t>
            </a:r>
          </a:p>
          <a:p>
            <a:pPr marL="0" indent="0" algn="ctr" hangingPunct="0">
              <a:spcBef>
                <a:spcPts val="0"/>
              </a:spcBef>
              <a:spcAft>
                <a:spcPts val="600"/>
              </a:spcAft>
              <a:buSzTx/>
              <a:buNone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Diversi </a:t>
            </a: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profili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b="0" i="0" u="none" strike="noStrike" cap="none" spc="0" normalizeH="0" baseline="0" dirty="0" err="1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linguistici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177567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509461-14B2-098C-098C-858CC9F4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La </a:t>
            </a:r>
            <a:r>
              <a:rPr lang="en-US" b="1" spc="-35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proposta</a:t>
            </a: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CLUPO: </a:t>
            </a:r>
            <a:b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</a:b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“Italiano in </a:t>
            </a:r>
            <a:r>
              <a:rPr lang="en-US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pillole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”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D431B1-93B1-8D55-7746-E175FE03445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06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BA973-F9D7-FF1E-D041-56BF36E3F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C7D93B-5EBF-9393-3169-DFC79E98F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</p:spPr>
        <p:txBody>
          <a:bodyPr anchor="ctr">
            <a:normAutofit/>
          </a:bodyPr>
          <a:lstStyle/>
          <a:p>
            <a:pPr algn="ctr">
              <a:lnSpc>
                <a:spcPts val="6263"/>
              </a:lnSpc>
            </a:pP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“Italiano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in </a:t>
            </a:r>
            <a:r>
              <a:rPr lang="en-US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pillole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”</a:t>
            </a:r>
          </a:p>
        </p:txBody>
      </p:sp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39263F0E-6D2A-0F23-11AE-6E1F224ACC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192353"/>
              </p:ext>
            </p:extLst>
          </p:nvPr>
        </p:nvGraphicFramePr>
        <p:xfrm>
          <a:off x="1408471" y="1335631"/>
          <a:ext cx="9023556" cy="3052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427DF1F4-51DC-FD6C-93AC-ED5EE7EC19CF}"/>
              </a:ext>
            </a:extLst>
          </p:cNvPr>
          <p:cNvSpPr txBox="1">
            <a:spLocks/>
          </p:cNvSpPr>
          <p:nvPr/>
        </p:nvSpPr>
        <p:spPr>
          <a:xfrm>
            <a:off x="1759972" y="3909845"/>
            <a:ext cx="2467899" cy="2438915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algn="ctr" hangingPunct="1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Accesso </a:t>
            </a:r>
          </a:p>
          <a:p>
            <a:pPr marL="0" indent="0" algn="ctr" hangingPunct="1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Orientamento</a:t>
            </a:r>
          </a:p>
          <a:p>
            <a:pPr marL="0" indent="0" algn="ctr" hangingPunct="1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Uso selettivo delle risorse </a:t>
            </a:r>
          </a:p>
          <a:p>
            <a:pPr marL="0" indent="0" algn="ctr" hangingPunct="1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Ritorno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FF99F79-AD43-5ACE-FC1C-90F39AD74BD2}"/>
              </a:ext>
            </a:extLst>
          </p:cNvPr>
          <p:cNvSpPr txBox="1"/>
          <p:nvPr/>
        </p:nvSpPr>
        <p:spPr>
          <a:xfrm>
            <a:off x="4793508" y="4044872"/>
            <a:ext cx="2604982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Unico ambiente</a:t>
            </a:r>
          </a:p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Articolato in aree e funzioni </a:t>
            </a:r>
          </a:p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Percorsi non lineari</a:t>
            </a:r>
          </a:p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Funzionale ad usi differenti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4BD05C4-76C2-602B-7919-FA48E01673DB}"/>
              </a:ext>
            </a:extLst>
          </p:cNvPr>
          <p:cNvSpPr txBox="1"/>
          <p:nvPr/>
        </p:nvSpPr>
        <p:spPr>
          <a:xfrm>
            <a:off x="7964128" y="3909845"/>
            <a:ext cx="2604982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Newsletter</a:t>
            </a:r>
          </a:p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Buddy</a:t>
            </a:r>
          </a:p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Docenti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6FA61A8-D691-9236-2BC7-84E6DB7317A6}"/>
              </a:ext>
            </a:extLst>
          </p:cNvPr>
          <p:cNvSpPr txBox="1"/>
          <p:nvPr/>
        </p:nvSpPr>
        <p:spPr>
          <a:xfrm>
            <a:off x="7964128" y="3909245"/>
            <a:ext cx="2604982" cy="26161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Newsletter</a:t>
            </a:r>
          </a:p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Buddy</a:t>
            </a:r>
          </a:p>
          <a:p>
            <a:pPr marL="0" indent="0" algn="ctr" hangingPunct="1">
              <a:buFont typeface="Arial"/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Docenti</a:t>
            </a:r>
          </a:p>
          <a:p>
            <a:pPr marL="0" indent="0" algn="ctr" hangingPunct="1">
              <a:buFont typeface="Arial"/>
              <a:buNone/>
            </a:pP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hangingPunct="1">
              <a:buFont typeface="Arial"/>
              <a:buNone/>
            </a:pPr>
            <a:r>
              <a:rPr lang="it-IT" sz="2400" b="1" dirty="0">
                <a:ln w="0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000" b="1" dirty="0">
                <a:ln w="0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Autoapprendimento = self access e accompagnamento</a:t>
            </a:r>
          </a:p>
        </p:txBody>
      </p:sp>
      <p:pic>
        <p:nvPicPr>
          <p:cNvPr id="19" name="Elemento grafico 18" descr="Freccia a destra con riempimento a tinta unita">
            <a:extLst>
              <a:ext uri="{FF2B5EF4-FFF2-40B4-BE49-F238E27FC236}">
                <a16:creationId xmlns:a16="http://schemas.microsoft.com/office/drawing/2014/main" id="{526D78CF-39B3-D973-D6E3-CDF84A68D7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8917290" y="4838470"/>
            <a:ext cx="757652" cy="75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521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11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E4116-9C04-6A2A-1FBF-F0A36E05F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2ABFC9A-54A9-C72C-AE3B-B5139C5A91D2}"/>
              </a:ext>
            </a:extLst>
          </p:cNvPr>
          <p:cNvSpPr txBox="1"/>
          <p:nvPr/>
        </p:nvSpPr>
        <p:spPr>
          <a:xfrm>
            <a:off x="300699" y="1698632"/>
            <a:ext cx="4147774" cy="4093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hangingPunct="1"/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Obiettivo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creare le condizioni per il lavoro autonomo. </a:t>
            </a:r>
          </a:p>
          <a:p>
            <a:pPr algn="ctr" hangingPunct="1"/>
            <a:endParaRPr lang="it-IT" sz="2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ctr" hangingPunct="1"/>
            <a:endParaRPr lang="it-IT" sz="2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ctr" hangingPunct="1"/>
            <a:endParaRPr lang="it-IT" sz="2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 algn="ctr" hangingPunct="1">
              <a:buFont typeface="Wingdings" panose="05000000000000000000" pitchFamily="2" charset="2"/>
              <a:buChar char="à"/>
            </a:pPr>
            <a:r>
              <a:rPr lang="it-IT" sz="2000" b="1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 aree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dedicate alla vita accademica ed extra-accademica  </a:t>
            </a:r>
          </a:p>
          <a:p>
            <a:pPr marL="342900" indent="-342900" algn="ctr" hangingPunct="1">
              <a:buFont typeface="Wingdings" panose="05000000000000000000" pitchFamily="2" charset="2"/>
              <a:buChar char="à"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Adeguate a diversi bisogni, contesti e modalità di partecipazione </a:t>
            </a:r>
          </a:p>
          <a:p>
            <a:pPr marL="342900" indent="-342900" algn="ctr" hangingPunct="1">
              <a:buFont typeface="Wingdings" panose="05000000000000000000" pitchFamily="2" charset="2"/>
              <a:buChar char="à"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Sezioni e materiali collegati ai sillabi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3A77FF6-4E70-DACC-DBA9-1488BC82B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674" y="1689488"/>
            <a:ext cx="7239627" cy="4084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0A393B6-1F7A-1590-7CAC-BB1BE8DC2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4" y="1698632"/>
            <a:ext cx="7292972" cy="4092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B319DEF-6D77-A4E0-D78E-7075864F0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674" y="1698632"/>
            <a:ext cx="7292972" cy="4115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085583A-B40C-20E4-478F-5EADA0CC8C11}"/>
              </a:ext>
            </a:extLst>
          </p:cNvPr>
          <p:cNvSpPr txBox="1"/>
          <p:nvPr/>
        </p:nvSpPr>
        <p:spPr>
          <a:xfrm>
            <a:off x="1858297" y="776748"/>
            <a:ext cx="8988354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sz="4400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Il learning design di </a:t>
            </a:r>
            <a:r>
              <a:rPr lang="en-US" sz="44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“Italiano in </a:t>
            </a:r>
            <a:r>
              <a:rPr lang="en-US" sz="44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pillole</a:t>
            </a:r>
            <a:r>
              <a:rPr lang="en-US" sz="44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”</a:t>
            </a:r>
            <a:endParaRPr kumimoji="0" lang="it-IT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0814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B0187D-A1B4-5571-7EC8-5E59172C1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666" y="793494"/>
            <a:ext cx="5212941" cy="894080"/>
          </a:xfrm>
        </p:spPr>
        <p:txBody>
          <a:bodyPr>
            <a:normAutofit/>
          </a:bodyPr>
          <a:lstStyle/>
          <a:p>
            <a:r>
              <a:rPr lang="en-US" sz="42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Esercitarsi</a:t>
            </a:r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con la lingua</a:t>
            </a:r>
            <a:r>
              <a:rPr lang="en-US" sz="40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endParaRPr lang="it-IT" sz="40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C76D63A-C53A-AEBA-0218-558FC148E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025" y="1687574"/>
            <a:ext cx="4406696" cy="2648451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r>
              <a:rPr lang="it-IT" sz="2000" i="1" dirty="0"/>
              <a:t>A quale bisogno risponde?</a:t>
            </a:r>
            <a:r>
              <a:rPr lang="it-IT" sz="2000" dirty="0"/>
              <a:t> </a:t>
            </a:r>
          </a:p>
          <a:p>
            <a:pPr marL="0" indent="0" algn="r">
              <a:buNone/>
            </a:pPr>
            <a:r>
              <a:rPr lang="it-IT" sz="2000" dirty="0">
                <a:sym typeface="Wingdings" panose="05000000000000000000" pitchFamily="2" charset="2"/>
              </a:rPr>
              <a:t> </a:t>
            </a:r>
            <a:r>
              <a:rPr lang="it-IT" sz="2000" dirty="0"/>
              <a:t>Riflessione ed esercitazione linguistica</a:t>
            </a:r>
          </a:p>
          <a:p>
            <a:pPr marL="0" indent="0" algn="r">
              <a:buNone/>
            </a:pPr>
            <a:r>
              <a:rPr lang="it-IT" sz="2000" i="1" dirty="0"/>
              <a:t>Quale attività svolge lo studente? </a:t>
            </a:r>
          </a:p>
          <a:p>
            <a:pPr algn="r">
              <a:buFont typeface="Wingdings" panose="05000000000000000000" pitchFamily="2" charset="2"/>
              <a:buChar char="à"/>
            </a:pPr>
            <a:r>
              <a:rPr lang="it-IT" sz="2000" dirty="0">
                <a:sym typeface="Wingdings" panose="05000000000000000000" pitchFamily="2" charset="2"/>
              </a:rPr>
              <a:t>Consultazione, esercitazione</a:t>
            </a:r>
            <a:r>
              <a:rPr lang="it-IT" sz="2000" dirty="0"/>
              <a:t> e confronto </a:t>
            </a:r>
          </a:p>
          <a:p>
            <a:pPr marL="0" indent="0" algn="r">
              <a:buNone/>
            </a:pPr>
            <a:r>
              <a:rPr lang="it-IT" sz="2000" i="1" dirty="0"/>
              <a:t>Quali risorse ci sono?</a:t>
            </a:r>
          </a:p>
          <a:p>
            <a:pPr marL="0" indent="0" algn="r">
              <a:buNone/>
            </a:pPr>
            <a:r>
              <a:rPr lang="it-IT" sz="2000" dirty="0">
                <a:sym typeface="Wingdings" panose="05000000000000000000" pitchFamily="2" charset="2"/>
              </a:rPr>
              <a:t> </a:t>
            </a:r>
            <a:r>
              <a:rPr lang="it-IT" sz="2000" dirty="0"/>
              <a:t>Information Wall H5P con risorse esterne + Forum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B811BD8-6EA2-CBF9-0662-6F14FBDA8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98" y="1152702"/>
            <a:ext cx="5123182" cy="490655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2038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A3566-366D-56C4-7E5E-1FDE699B4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975696-1D0B-C99F-1148-35C673074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49" y="699902"/>
            <a:ext cx="6537960" cy="894080"/>
          </a:xfrm>
        </p:spPr>
        <p:txBody>
          <a:bodyPr>
            <a:normAutofit/>
          </a:bodyPr>
          <a:lstStyle/>
          <a:p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Laboratorio di </a:t>
            </a:r>
            <a:r>
              <a:rPr lang="en-US" sz="42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scrittura</a:t>
            </a:r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endParaRPr lang="it-IT" sz="42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DC6459-20F6-1D13-3165-868476EAD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949" y="1431936"/>
            <a:ext cx="653796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i="1" dirty="0"/>
              <a:t>A quale bisogno risponde?</a:t>
            </a:r>
            <a:r>
              <a:rPr lang="it-IT" sz="2000" dirty="0"/>
              <a:t>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it-IT" sz="2000" dirty="0"/>
              <a:t>Comprensione, analisi e produzione di testi scritti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it-IT" sz="2000" dirty="0"/>
              <a:t>Focus: generi rilevanti nella vita accademica </a:t>
            </a:r>
          </a:p>
          <a:p>
            <a:pPr marL="0" indent="0">
              <a:buNone/>
            </a:pPr>
            <a:r>
              <a:rPr lang="it-IT" sz="2000" i="1" dirty="0"/>
              <a:t>Quale attività svolge lo studente?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it-IT" sz="2000" dirty="0">
                <a:sym typeface="Wingdings" panose="05000000000000000000" pitchFamily="2" charset="2"/>
              </a:rPr>
              <a:t>Analisi, produzione, revisione </a:t>
            </a:r>
            <a:r>
              <a:rPr lang="it-IT" sz="2000" dirty="0"/>
              <a:t> </a:t>
            </a:r>
          </a:p>
          <a:p>
            <a:pPr marL="0" indent="0">
              <a:buNone/>
            </a:pPr>
            <a:r>
              <a:rPr lang="it-IT" sz="2000" i="1" dirty="0"/>
              <a:t>Quali risorse ci sono?</a:t>
            </a:r>
          </a:p>
          <a:p>
            <a:pPr marL="0" indent="0">
              <a:buNone/>
            </a:pPr>
            <a:r>
              <a:rPr lang="it-IT" sz="2000" dirty="0">
                <a:sym typeface="Wingdings" panose="05000000000000000000" pitchFamily="2" charset="2"/>
              </a:rPr>
              <a:t> </a:t>
            </a:r>
            <a:r>
              <a:rPr lang="it-IT" sz="2000" dirty="0"/>
              <a:t>Game </a:t>
            </a:r>
            <a:r>
              <a:rPr lang="it-IT" sz="2000" dirty="0" err="1"/>
              <a:t>Map</a:t>
            </a:r>
            <a:r>
              <a:rPr lang="it-IT" sz="2000" dirty="0"/>
              <a:t> H5P con attività + Forum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C13415-1A80-D88E-7010-241FDF991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26" y="842148"/>
            <a:ext cx="5453209" cy="517370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A1AC943-B892-3E1F-7593-BEC48B541C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844"/>
          <a:stretch>
            <a:fillRect/>
          </a:stretch>
        </p:blipFill>
        <p:spPr>
          <a:xfrm>
            <a:off x="98636" y="4306230"/>
            <a:ext cx="5926244" cy="1709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1F4323F-39D3-C823-02F1-48C5C7A59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210" y="1656716"/>
            <a:ext cx="5989839" cy="3901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75206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AF41C-6DE3-AF22-96F6-EB19CEA2E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761403-5736-80B9-37B4-2CEE0FF22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49" y="699902"/>
            <a:ext cx="6537960" cy="894080"/>
          </a:xfrm>
        </p:spPr>
        <p:txBody>
          <a:bodyPr>
            <a:normAutofit/>
          </a:bodyPr>
          <a:lstStyle/>
          <a:p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Italiano per </a:t>
            </a:r>
            <a:r>
              <a:rPr lang="en-US" sz="42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l’università</a:t>
            </a:r>
            <a:endParaRPr lang="it-IT" sz="42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FFD373-CDB6-AD52-8D87-83B45BCA1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949" y="1431936"/>
            <a:ext cx="57340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i="1" dirty="0"/>
              <a:t>A quale bisogno risponde?</a:t>
            </a:r>
            <a:r>
              <a:rPr lang="it-IT" sz="2000" dirty="0"/>
              <a:t>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it-IT" sz="2000" dirty="0"/>
              <a:t>Comprensione e uso della lingua disciplinare </a:t>
            </a:r>
          </a:p>
          <a:p>
            <a:pPr marL="0" indent="0">
              <a:buNone/>
            </a:pPr>
            <a:r>
              <a:rPr lang="it-IT" sz="2000" i="1" dirty="0"/>
              <a:t>Quale attività svolge lo studente?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it-IT" sz="2000" dirty="0">
                <a:sym typeface="Wingdings" panose="05000000000000000000" pitchFamily="2" charset="2"/>
              </a:rPr>
              <a:t>Esplorazione, esercitazione, produzione, autovalutazione </a:t>
            </a:r>
            <a:r>
              <a:rPr lang="it-IT" sz="2000" dirty="0"/>
              <a:t> </a:t>
            </a:r>
          </a:p>
          <a:p>
            <a:pPr marL="0" indent="0">
              <a:buNone/>
            </a:pPr>
            <a:r>
              <a:rPr lang="it-IT" sz="2000" i="1" dirty="0"/>
              <a:t>Quali risorse ci sono?</a:t>
            </a:r>
          </a:p>
          <a:p>
            <a:pPr marL="0" indent="0">
              <a:buNone/>
            </a:pPr>
            <a:r>
              <a:rPr lang="it-IT" sz="2000" dirty="0">
                <a:sym typeface="Wingdings" panose="05000000000000000000" pitchFamily="2" charset="2"/>
              </a:rPr>
              <a:t> </a:t>
            </a:r>
            <a:r>
              <a:rPr lang="it-IT" sz="2000" dirty="0"/>
              <a:t>Interactive Book H5P + Compiti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73EDE5D-9755-E7F0-8B88-77E9912C0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1526" y="941282"/>
            <a:ext cx="5453209" cy="497543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57BC65E-58AC-BCC2-7F77-0A82C7608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01" b="-226"/>
          <a:stretch>
            <a:fillRect/>
          </a:stretch>
        </p:blipFill>
        <p:spPr>
          <a:xfrm>
            <a:off x="93635" y="4074160"/>
            <a:ext cx="5926244" cy="2225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E99B293-D7AE-A3C9-32B6-56408778D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3210" y="1881891"/>
            <a:ext cx="5989839" cy="3613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840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254B-A92E-0F8A-E669-3D7472AFB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DA5ACA-2A4C-C843-452D-D5DC306A5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3807" y="699675"/>
            <a:ext cx="8406131" cy="894080"/>
          </a:xfrm>
        </p:spPr>
        <p:txBody>
          <a:bodyPr>
            <a:noAutofit/>
          </a:bodyPr>
          <a:lstStyle/>
          <a:p>
            <a:pPr algn="r"/>
            <a:r>
              <a:rPr lang="en-US" sz="42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Ascoltare</a:t>
            </a:r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e </a:t>
            </a:r>
            <a:r>
              <a:rPr lang="en-US" sz="42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leggere</a:t>
            </a:r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sz="42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l’Italia</a:t>
            </a:r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b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</a:br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e </a:t>
            </a:r>
            <a:r>
              <a:rPr lang="en-US" sz="42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gli</a:t>
            </a:r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sz="42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italiani</a:t>
            </a:r>
            <a:r>
              <a:rPr lang="en-US" sz="42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endParaRPr lang="it-IT" sz="42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B9901F-7AEB-C94F-4998-1A8F7FE7F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0676" y="1683629"/>
            <a:ext cx="5825491" cy="435133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it-IT" sz="2000" i="1" dirty="0"/>
              <a:t>A quale bisogno risponde?</a:t>
            </a:r>
            <a:r>
              <a:rPr lang="it-IT" sz="2000" dirty="0"/>
              <a:t> </a:t>
            </a:r>
          </a:p>
          <a:p>
            <a:pPr marL="0" indent="0" algn="r">
              <a:buNone/>
            </a:pPr>
            <a:r>
              <a:rPr lang="it-IT" sz="2000" dirty="0">
                <a:sym typeface="Wingdings" panose="05000000000000000000" pitchFamily="2" charset="2"/>
              </a:rPr>
              <a:t> </a:t>
            </a:r>
            <a:r>
              <a:rPr lang="it-IT" sz="2000" dirty="0"/>
              <a:t>Esposizione alla lingua attraverso testi e risorse </a:t>
            </a:r>
          </a:p>
          <a:p>
            <a:pPr marL="0" indent="0" algn="r">
              <a:buNone/>
            </a:pPr>
            <a:r>
              <a:rPr lang="it-IT" sz="2000" i="1" dirty="0"/>
              <a:t>Quale attività svolge lo studente? </a:t>
            </a:r>
          </a:p>
          <a:p>
            <a:pPr algn="r">
              <a:buFont typeface="Wingdings" panose="05000000000000000000" pitchFamily="2" charset="2"/>
              <a:buChar char="à"/>
            </a:pPr>
            <a:r>
              <a:rPr lang="it-IT" sz="2000" dirty="0">
                <a:sym typeface="Wingdings" panose="05000000000000000000" pitchFamily="2" charset="2"/>
              </a:rPr>
              <a:t>Lettura, ascolto, esplorazione e condivisione</a:t>
            </a:r>
            <a:r>
              <a:rPr lang="it-IT" sz="2000" dirty="0"/>
              <a:t> </a:t>
            </a:r>
          </a:p>
          <a:p>
            <a:pPr marL="0" indent="0" algn="r">
              <a:buNone/>
            </a:pPr>
            <a:r>
              <a:rPr lang="it-IT" sz="2000" i="1" dirty="0"/>
              <a:t>Quali risorse ci sono?</a:t>
            </a:r>
          </a:p>
          <a:p>
            <a:pPr marL="0" indent="0" algn="r">
              <a:buNone/>
            </a:pPr>
            <a:r>
              <a:rPr lang="it-IT" sz="2000" dirty="0">
                <a:sym typeface="Wingdings" panose="05000000000000000000" pitchFamily="2" charset="2"/>
              </a:rPr>
              <a:t> </a:t>
            </a:r>
            <a:r>
              <a:rPr lang="it-IT" sz="2000" dirty="0"/>
              <a:t>Information Wall H5P con risorse esterne + Forum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6EF3230-E59E-7045-D39E-6CDEEEAD5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833" y="1593755"/>
            <a:ext cx="5398281" cy="453108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668BC0B-1E08-E1D7-C895-41A9BD7B8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750" y="4069517"/>
            <a:ext cx="6934801" cy="21871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19211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8D690-6E28-0D33-D5CF-1E48F27A1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532FDB-A65C-11B4-2022-12F95009E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49" y="554107"/>
            <a:ext cx="11171025" cy="894080"/>
          </a:xfrm>
        </p:spPr>
        <p:txBody>
          <a:bodyPr>
            <a:normAutofit/>
          </a:bodyPr>
          <a:lstStyle/>
          <a:p>
            <a:pPr algn="ctr"/>
            <a:r>
              <a:rPr lang="it-IT" sz="4000" b="1" spc="-35" noProof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Autoapprendimento </a:t>
            </a:r>
            <a:r>
              <a:rPr lang="it-IT" sz="4000" b="1" spc="-35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e</a:t>
            </a:r>
            <a:r>
              <a:rPr lang="it-IT" sz="4000" b="1" spc="-35" noProof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it-IT" sz="4000" b="1" spc="-35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accompagnamento</a:t>
            </a:r>
            <a:r>
              <a:rPr lang="it-IT" sz="4000" b="1" spc="-35" noProof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endParaRPr lang="it-IT" sz="4000" noProof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522254-2833-E274-F1BF-F0E993DCF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948" y="1431936"/>
            <a:ext cx="7317045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it-I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Newsletter</a:t>
            </a:r>
            <a:r>
              <a:rPr lang="it-IT" sz="2000" dirty="0">
                <a:sym typeface="Wingdings" panose="05000000000000000000" pitchFamily="2" charset="2"/>
              </a:rPr>
              <a:t>: segnala le nuove attività disponibili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it-IT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Buddy</a:t>
            </a:r>
            <a:r>
              <a:rPr lang="it-IT" sz="2000" dirty="0">
                <a:sym typeface="Wingdings" panose="05000000000000000000" pitchFamily="2" charset="2"/>
              </a:rPr>
              <a:t>: usa alcune sezioni della piattaforma per attività di conversazione con gli studenti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it-IT" sz="2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Docenti</a:t>
            </a:r>
            <a:r>
              <a:rPr lang="it-IT" sz="2000" dirty="0">
                <a:sym typeface="Wingdings" panose="05000000000000000000" pitchFamily="2" charset="2"/>
              </a:rPr>
              <a:t>: durante la lezione lavora con le risorse</a:t>
            </a:r>
            <a:endParaRPr lang="it-IT" sz="2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5AE97EA-1DCB-5B80-4DCC-7F50D1668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459" y="1307691"/>
            <a:ext cx="3682515" cy="5166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84DF503-8C32-209F-5C69-33FB2C62A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739" y="2963058"/>
            <a:ext cx="6416596" cy="1996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AF5E58E-6EBB-F5BC-1746-4432C2088D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2645"/>
          <a:stretch>
            <a:fillRect/>
          </a:stretch>
        </p:blipFill>
        <p:spPr>
          <a:xfrm>
            <a:off x="190482" y="4640504"/>
            <a:ext cx="5974343" cy="1745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706750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116FB-91B4-E81D-62F8-40583600A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E1F516-BA0A-28E8-8728-D16462B3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La </a:t>
            </a:r>
            <a:r>
              <a:rPr lang="it-IT" b="1" spc="-35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partecipazione</a:t>
            </a: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a</a:t>
            </a:r>
            <a:b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</a:b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“Italiano in </a:t>
            </a:r>
            <a:r>
              <a:rPr lang="en-US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pillole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”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CBE9CA-FAF8-ABBC-AFE6-F0EF55FB4D2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161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69D4E15E-58BD-9202-64C6-3ED06120BB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4414628"/>
              </p:ext>
            </p:extLst>
          </p:nvPr>
        </p:nvGraphicFramePr>
        <p:xfrm>
          <a:off x="1648908" y="943605"/>
          <a:ext cx="4135914" cy="4778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3004F2F-5F1B-211D-F868-620BCFCFEA7B}"/>
              </a:ext>
            </a:extLst>
          </p:cNvPr>
          <p:cNvSpPr txBox="1"/>
          <p:nvPr/>
        </p:nvSpPr>
        <p:spPr>
          <a:xfrm>
            <a:off x="669830" y="1880968"/>
            <a:ext cx="6094070" cy="470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lnSpc>
                <a:spcPts val="3240"/>
              </a:lnSpc>
            </a:pPr>
            <a:r>
              <a:rPr lang="en-US" b="1" kern="1200" spc="-18" dirty="0">
                <a:solidFill>
                  <a:srgbClr val="4472C5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+ 5 </a:t>
            </a:r>
            <a:r>
              <a:rPr lang="en-US" b="1" kern="1200" spc="-18" dirty="0" err="1">
                <a:solidFill>
                  <a:srgbClr val="4472C5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giornate</a:t>
            </a:r>
            <a:r>
              <a:rPr lang="en-US" b="1" kern="1200" spc="-18" dirty="0">
                <a:solidFill>
                  <a:srgbClr val="4472C5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                            </a:t>
            </a:r>
            <a:r>
              <a:rPr lang="en-US" b="1" kern="1200" spc="-18" dirty="0">
                <a:solidFill>
                  <a:schemeClr val="accent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1-4 </a:t>
            </a:r>
            <a:r>
              <a:rPr lang="en-US" b="1" kern="1200" spc="-18" dirty="0" err="1">
                <a:solidFill>
                  <a:schemeClr val="accent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giornate</a:t>
            </a:r>
            <a:r>
              <a:rPr lang="en-US" b="1" kern="1200" spc="-18" dirty="0">
                <a:solidFill>
                  <a:schemeClr val="accent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</a:t>
            </a:r>
            <a:r>
              <a:rPr lang="en-US" b="1" kern="1200" spc="-18" dirty="0"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</a:t>
            </a:r>
            <a:endParaRPr lang="en-US" b="1" kern="1200" spc="-18" dirty="0">
              <a:solidFill>
                <a:srgbClr val="F99737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E13BB94-2954-84AC-63B2-8F4632681FE6}"/>
              </a:ext>
            </a:extLst>
          </p:cNvPr>
          <p:cNvSpPr txBox="1"/>
          <p:nvPr/>
        </p:nvSpPr>
        <p:spPr>
          <a:xfrm>
            <a:off x="552125" y="685716"/>
            <a:ext cx="7785629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Continuità</a:t>
            </a:r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4B27B91-045F-BB3C-2221-E67166134B5C}"/>
              </a:ext>
            </a:extLst>
          </p:cNvPr>
          <p:cNvSpPr txBox="1"/>
          <p:nvPr/>
        </p:nvSpPr>
        <p:spPr>
          <a:xfrm>
            <a:off x="552125" y="3303495"/>
            <a:ext cx="5032093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dirty="0">
                <a:sym typeface="Wingdings" panose="05000000000000000000" pitchFamily="2" charset="2"/>
              </a:rPr>
              <a:t>168 studenti su 250 accedono una seconda volta </a:t>
            </a:r>
            <a:endParaRPr lang="it-IT" sz="2000" i="1" dirty="0"/>
          </a:p>
          <a:p>
            <a:pPr>
              <a:buFont typeface="Wingdings" panose="05000000000000000000" pitchFamily="2" charset="2"/>
              <a:buChar char="à"/>
            </a:pPr>
            <a:r>
              <a:rPr lang="it-IT" sz="2000" dirty="0">
                <a:sym typeface="Wingdings" panose="05000000000000000000" pitchFamily="2" charset="2"/>
              </a:rPr>
              <a:t>Intervallo mediano tra prima e ultima giornata di accesso: 53,5 giorni </a:t>
            </a:r>
            <a:endParaRPr lang="it-IT" sz="2000" dirty="0"/>
          </a:p>
          <a:p>
            <a:pPr marL="0" indent="0">
              <a:buNone/>
            </a:pPr>
            <a:r>
              <a:rPr lang="it-IT" sz="2000" dirty="0">
                <a:sym typeface="Wingdings" panose="05000000000000000000" pitchFamily="2" charset="2"/>
              </a:rPr>
              <a:t>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Uso intermittente ma distribuito nel tempo</a:t>
            </a:r>
          </a:p>
        </p:txBody>
      </p:sp>
      <p:graphicFrame>
        <p:nvGraphicFramePr>
          <p:cNvPr id="21" name="Grafico 20">
            <a:extLst>
              <a:ext uri="{FF2B5EF4-FFF2-40B4-BE49-F238E27FC236}">
                <a16:creationId xmlns:a16="http://schemas.microsoft.com/office/drawing/2014/main" id="{A486E24C-7877-21A7-3330-264634500C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7290394"/>
              </p:ext>
            </p:extLst>
          </p:nvPr>
        </p:nvGraphicFramePr>
        <p:xfrm>
          <a:off x="101060" y="1615513"/>
          <a:ext cx="6388229" cy="143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Grafico 22">
            <a:extLst>
              <a:ext uri="{FF2B5EF4-FFF2-40B4-BE49-F238E27FC236}">
                <a16:creationId xmlns:a16="http://schemas.microsoft.com/office/drawing/2014/main" id="{006F5B23-7580-B6FB-C9EF-8ED57A50EE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7747847"/>
              </p:ext>
            </p:extLst>
          </p:nvPr>
        </p:nvGraphicFramePr>
        <p:xfrm>
          <a:off x="6991742" y="1451427"/>
          <a:ext cx="5078380" cy="395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05521BD-585F-EA20-C486-AF0565FF619C}"/>
              </a:ext>
            </a:extLst>
          </p:cNvPr>
          <p:cNvSpPr txBox="1"/>
          <p:nvPr/>
        </p:nvSpPr>
        <p:spPr>
          <a:xfrm>
            <a:off x="7495463" y="674088"/>
            <a:ext cx="4696537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Ampiezza</a:t>
            </a:r>
            <a:r>
              <a:rPr lang="en-US" sz="44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endParaRPr lang="it-IT" sz="2000" dirty="0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52DDBFCE-D5BB-0AB8-E379-7A5EEC631F93}"/>
              </a:ext>
            </a:extLst>
          </p:cNvPr>
          <p:cNvSpPr txBox="1"/>
          <p:nvPr/>
        </p:nvSpPr>
        <p:spPr>
          <a:xfrm>
            <a:off x="7152876" y="5484485"/>
            <a:ext cx="4917246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dirty="0">
                <a:sym typeface="Wingdings" panose="05000000000000000000" pitchFamily="2" charset="2"/>
              </a:rPr>
              <a:t> </a:t>
            </a:r>
            <a:r>
              <a:rPr lang="it-IT" sz="2000" dirty="0"/>
              <a:t>48,4% degli studenti raggiunge almeno tre aree su quattro</a:t>
            </a:r>
          </a:p>
        </p:txBody>
      </p:sp>
    </p:spTree>
    <p:extLst>
      <p:ext uri="{BB962C8B-B14F-4D97-AF65-F5344CB8AC3E}">
        <p14:creationId xmlns:p14="http://schemas.microsoft.com/office/powerpoint/2010/main" val="26446288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0" grpId="0"/>
      <p:bldP spid="18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22D0BC-5CBC-1B4D-ABA2-C6B0EB424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pc="-35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Continuità</a:t>
            </a: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e </a:t>
            </a:r>
            <a:r>
              <a:rPr lang="en-US" b="1" spc="-35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ampiezza</a:t>
            </a: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in </a:t>
            </a:r>
            <a:r>
              <a:rPr lang="en-US" b="1" spc="-35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relazione</a:t>
            </a: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a </a:t>
            </a:r>
            <a:b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</a:b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CLUPO e alla </a:t>
            </a:r>
            <a:r>
              <a:rPr lang="en-US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didattica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guidata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endParaRPr lang="it-IT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165642AA-33A9-9458-4C85-8C67BD29FC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311894"/>
              </p:ext>
            </p:extLst>
          </p:nvPr>
        </p:nvGraphicFramePr>
        <p:xfrm>
          <a:off x="838200" y="2268421"/>
          <a:ext cx="5975554" cy="32268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9968">
                  <a:extLst>
                    <a:ext uri="{9D8B030D-6E8A-4147-A177-3AD203B41FA5}">
                      <a16:colId xmlns:a16="http://schemas.microsoft.com/office/drawing/2014/main" val="3608371476"/>
                    </a:ext>
                  </a:extLst>
                </a:gridCol>
                <a:gridCol w="1032387">
                  <a:extLst>
                    <a:ext uri="{9D8B030D-6E8A-4147-A177-3AD203B41FA5}">
                      <a16:colId xmlns:a16="http://schemas.microsoft.com/office/drawing/2014/main" val="4075002214"/>
                    </a:ext>
                  </a:extLst>
                </a:gridCol>
                <a:gridCol w="1311094">
                  <a:extLst>
                    <a:ext uri="{9D8B030D-6E8A-4147-A177-3AD203B41FA5}">
                      <a16:colId xmlns:a16="http://schemas.microsoft.com/office/drawing/2014/main" val="3013178544"/>
                    </a:ext>
                  </a:extLst>
                </a:gridCol>
                <a:gridCol w="1432105">
                  <a:extLst>
                    <a:ext uri="{9D8B030D-6E8A-4147-A177-3AD203B41FA5}">
                      <a16:colId xmlns:a16="http://schemas.microsoft.com/office/drawing/2014/main" val="218530988"/>
                    </a:ext>
                  </a:extLst>
                </a:gridCol>
              </a:tblGrid>
              <a:tr h="138292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b="1" dirty="0">
                          <a:effectLst/>
                        </a:rPr>
                        <a:t>Relazione con la didattica guidata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Totale 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b="1" dirty="0">
                          <a:effectLst/>
                        </a:rPr>
                        <a:t>Giornate attive</a:t>
                      </a:r>
                      <a:br>
                        <a:rPr lang="it-IT" sz="1600" b="1" dirty="0">
                          <a:effectLst/>
                        </a:rPr>
                      </a:br>
                      <a:r>
                        <a:rPr lang="it-IT" sz="1600" b="1" dirty="0">
                          <a:effectLst/>
                        </a:rPr>
                        <a:t>media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b="1" dirty="0">
                          <a:effectLst/>
                        </a:rPr>
                        <a:t>Aree raggiunte</a:t>
                      </a:r>
                      <a:br>
                        <a:rPr lang="it-IT" sz="1600" b="1" dirty="0">
                          <a:effectLst/>
                        </a:rPr>
                      </a:br>
                      <a:r>
                        <a:rPr lang="it-IT" sz="1600" b="1" dirty="0">
                          <a:effectLst/>
                        </a:rPr>
                        <a:t>media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99238"/>
                  </a:ext>
                </a:extLst>
              </a:tr>
              <a:tr h="46097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Non iscritti a CLUPO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43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2,60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2,42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08169260"/>
                  </a:ext>
                </a:extLst>
              </a:tr>
              <a:tr h="46097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>
                          <a:effectLst/>
                        </a:rPr>
                        <a:t>Iscritti – 0 presenze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58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3,28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b="1" dirty="0">
                          <a:effectLst/>
                        </a:rPr>
                        <a:t>2,76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6892069"/>
                  </a:ext>
                </a:extLst>
              </a:tr>
              <a:tr h="46097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>
                          <a:effectLst/>
                        </a:rPr>
                        <a:t>Iscritti – 1–4 presenze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>
                          <a:effectLst/>
                        </a:rPr>
                        <a:t>90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2,77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1,56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2644179"/>
                  </a:ext>
                </a:extLst>
              </a:tr>
              <a:tr h="46097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>
                          <a:effectLst/>
                        </a:rPr>
                        <a:t>Iscritti – ≥5 presenze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>
                          <a:effectLst/>
                        </a:rPr>
                        <a:t>59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b="1" dirty="0">
                          <a:effectLst/>
                        </a:rPr>
                        <a:t>5,27</a:t>
                      </a:r>
                      <a:endParaRPr lang="it-IT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600" dirty="0">
                          <a:effectLst/>
                        </a:rPr>
                        <a:t>2,44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3347245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314F5BF7-6885-37EA-D81E-7C691B71E8E8}"/>
              </a:ext>
            </a:extLst>
          </p:cNvPr>
          <p:cNvSpPr txBox="1"/>
          <p:nvPr/>
        </p:nvSpPr>
        <p:spPr>
          <a:xfrm>
            <a:off x="6935007" y="2325139"/>
            <a:ext cx="4540046" cy="34778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Continuità</a:t>
            </a:r>
            <a:r>
              <a:rPr lang="it-IT" sz="2000" dirty="0"/>
              <a:t>: la maggior continuità si osserva nel gruppo con maggiori frequenze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it-IT" sz="2000" dirty="0"/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it-IT" sz="2000" dirty="0"/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it-IT" sz="2000" dirty="0"/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it-IT" sz="2000" dirty="0"/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Ampiezza</a:t>
            </a:r>
            <a:r>
              <a:rPr lang="it-IT" sz="2000" dirty="0"/>
              <a:t>: la maggiore esplorazione si osserva nel gruppo di studenti iscritti con zero presenze </a:t>
            </a:r>
          </a:p>
        </p:txBody>
      </p:sp>
    </p:spTree>
    <p:extLst>
      <p:ext uri="{BB962C8B-B14F-4D97-AF65-F5344CB8AC3E}">
        <p14:creationId xmlns:p14="http://schemas.microsoft.com/office/powerpoint/2010/main" val="3208750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E6A20-C52C-3ED8-D083-FB009F1F7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2FC310-B0D0-152C-8724-A034E44AF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445" y="616955"/>
            <a:ext cx="5242746" cy="1325563"/>
          </a:xfrm>
        </p:spPr>
        <p:txBody>
          <a:bodyPr/>
          <a:lstStyle/>
          <a:p>
            <a:r>
              <a:rPr lang="en-US" b="1" spc="-3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Tipi di </a:t>
            </a:r>
            <a:r>
              <a:rPr lang="en-US" b="1" spc="-35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azioni</a:t>
            </a:r>
            <a:endParaRPr lang="it-I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E31ED5B6-E175-4756-9316-8984D2A10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535084"/>
              </p:ext>
            </p:extLst>
          </p:nvPr>
        </p:nvGraphicFramePr>
        <p:xfrm>
          <a:off x="6157030" y="2466842"/>
          <a:ext cx="5336879" cy="28301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9516">
                  <a:extLst>
                    <a:ext uri="{9D8B030D-6E8A-4147-A177-3AD203B41FA5}">
                      <a16:colId xmlns:a16="http://schemas.microsoft.com/office/drawing/2014/main" val="3608371476"/>
                    </a:ext>
                  </a:extLst>
                </a:gridCol>
                <a:gridCol w="1384043">
                  <a:extLst>
                    <a:ext uri="{9D8B030D-6E8A-4147-A177-3AD203B41FA5}">
                      <a16:colId xmlns:a16="http://schemas.microsoft.com/office/drawing/2014/main" val="4075002214"/>
                    </a:ext>
                  </a:extLst>
                </a:gridCol>
                <a:gridCol w="1533320">
                  <a:extLst>
                    <a:ext uri="{9D8B030D-6E8A-4147-A177-3AD203B41FA5}">
                      <a16:colId xmlns:a16="http://schemas.microsoft.com/office/drawing/2014/main" val="3013178544"/>
                    </a:ext>
                  </a:extLst>
                </a:gridCol>
              </a:tblGrid>
              <a:tr h="101944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Relazione con la didattica guidata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Totale studenti </a:t>
                      </a: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Studenti con produzione/ interazione</a:t>
                      </a:r>
                      <a:endParaRPr lang="it-IT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99238"/>
                  </a:ext>
                </a:extLst>
              </a:tr>
              <a:tr h="4526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 iscritti a CLUPO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(4,7%)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08169260"/>
                  </a:ext>
                </a:extLst>
              </a:tr>
              <a:tr h="4526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Iscritti – 0 presenze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(6,9%)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6892069"/>
                  </a:ext>
                </a:extLst>
              </a:tr>
              <a:tr h="4526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Iscritti – 1–4 presenze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(18,9%)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2644179"/>
                  </a:ext>
                </a:extLst>
              </a:tr>
              <a:tr h="45268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Iscritti – ≥5 presenze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(45,8%)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3347245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24C5598E-2546-5DC3-04FC-5CB6A0DFCC83}"/>
              </a:ext>
            </a:extLst>
          </p:cNvPr>
          <p:cNvSpPr txBox="1"/>
          <p:nvPr/>
        </p:nvSpPr>
        <p:spPr>
          <a:xfrm>
            <a:off x="6157030" y="5380124"/>
            <a:ext cx="5584722" cy="22467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it-IT" sz="2000" dirty="0"/>
              <a:t>Tra gli iscritti a CLUPO,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azioni interattive o produttive</a:t>
            </a:r>
            <a:r>
              <a:rPr lang="it-IT" sz="2000" dirty="0"/>
              <a:t> aumentano con la frequenza alle lezioni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it-IT" sz="2000" dirty="0"/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it-IT" sz="2000" dirty="0"/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it-IT" sz="2000" dirty="0"/>
          </a:p>
          <a:p>
            <a:endParaRPr lang="it-IT" sz="2000" dirty="0"/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7B83BD0E-44FA-BFB8-948F-767F599D7C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7281745"/>
              </p:ext>
            </p:extLst>
          </p:nvPr>
        </p:nvGraphicFramePr>
        <p:xfrm>
          <a:off x="159635" y="1717712"/>
          <a:ext cx="6094071" cy="143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0FEF2C6C-43C8-0847-B0D4-4CF64CC00483}"/>
              </a:ext>
            </a:extLst>
          </p:cNvPr>
          <p:cNvSpPr txBox="1"/>
          <p:nvPr/>
        </p:nvSpPr>
        <p:spPr>
          <a:xfrm>
            <a:off x="582798" y="2012014"/>
            <a:ext cx="5242746" cy="45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lnSpc>
                <a:spcPts val="3240"/>
              </a:lnSpc>
            </a:pPr>
            <a:r>
              <a:rPr lang="en-US" b="1" kern="1200" spc="-18" dirty="0" err="1">
                <a:solidFill>
                  <a:srgbClr val="4472C5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Produzione</a:t>
            </a:r>
            <a:r>
              <a:rPr lang="en-US" b="1" kern="1200" spc="-18" dirty="0">
                <a:solidFill>
                  <a:srgbClr val="4472C5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</a:t>
            </a:r>
            <a:r>
              <a:rPr lang="en-US" b="1" kern="1200" spc="-18" dirty="0" err="1">
                <a:solidFill>
                  <a:srgbClr val="4472C5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Interazione</a:t>
            </a:r>
            <a:r>
              <a:rPr lang="en-US" b="1" kern="1200" spc="-18" dirty="0">
                <a:solidFill>
                  <a:srgbClr val="4472C5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             </a:t>
            </a:r>
            <a:r>
              <a:rPr lang="en-US" b="1" kern="1200" spc="-18" dirty="0" err="1">
                <a:solidFill>
                  <a:schemeClr val="accent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Consultazione</a:t>
            </a:r>
            <a:r>
              <a:rPr lang="en-US" b="1" kern="1200" spc="-18" dirty="0">
                <a:solidFill>
                  <a:schemeClr val="accent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</a:t>
            </a:r>
            <a:endParaRPr lang="en-US" b="1" kern="1200" spc="-18" dirty="0">
              <a:solidFill>
                <a:srgbClr val="F99737"/>
              </a:solidFill>
              <a:latin typeface="TT Rounds Condensed Bold"/>
              <a:ea typeface="TT Rounds Condensed Bold"/>
              <a:cs typeface="TT Rounds Condensed Bold"/>
              <a:sym typeface="TT Rounds Condensed Bold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F5BA6CD-153F-8E8A-F589-A974C7300E8F}"/>
              </a:ext>
            </a:extLst>
          </p:cNvPr>
          <p:cNvSpPr txBox="1"/>
          <p:nvPr/>
        </p:nvSpPr>
        <p:spPr>
          <a:xfrm>
            <a:off x="582797" y="3429000"/>
            <a:ext cx="5169073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it-IT" sz="2000" dirty="0"/>
              <a:t>La maggior parte degli studenti si limita alla consultazione della piattaforma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it-IT" sz="2000" dirty="0"/>
              <a:t>Un minor numero di studenti interagisce nella piattaforma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it-IT" sz="2000" dirty="0"/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it-IT" sz="2000" dirty="0"/>
              <a:t>Alcune sezioni riguardano </a:t>
            </a:r>
            <a:r>
              <a:rPr lang="it-IT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risorse esterne</a:t>
            </a:r>
            <a:r>
              <a:rPr lang="it-IT" sz="2000" dirty="0"/>
              <a:t>, le cui attività non vengono registrate da Moodle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73E5E53-8FD5-F617-58DA-4D586841A098}"/>
              </a:ext>
            </a:extLst>
          </p:cNvPr>
          <p:cNvSpPr txBox="1"/>
          <p:nvPr/>
        </p:nvSpPr>
        <p:spPr>
          <a:xfrm>
            <a:off x="6157029" y="837689"/>
            <a:ext cx="5336879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4400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in </a:t>
            </a:r>
            <a:r>
              <a:rPr lang="en-US" sz="4400" b="1" spc="-35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relazione</a:t>
            </a:r>
            <a:r>
              <a:rPr lang="en-US" sz="4400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a </a:t>
            </a:r>
            <a:r>
              <a:rPr lang="en-US" sz="44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CLUPO e alla </a:t>
            </a:r>
            <a:r>
              <a:rPr lang="en-US" sz="44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didattica</a:t>
            </a:r>
            <a:r>
              <a:rPr lang="en-US" sz="44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sz="44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guidata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19579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1ED150-05D1-91D8-9F19-AB145CAF8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Dai tipi di </a:t>
            </a:r>
            <a:r>
              <a:rPr lang="en-US" b="1" spc="-35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azioni</a:t>
            </a: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all’analisi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dei</a:t>
            </a:r>
            <a:r>
              <a:rPr lang="en-US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forum 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92CCA9-B4FE-EDCD-2846-554E32DB0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20645"/>
            <a:ext cx="11049000" cy="476404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it-IT" dirty="0">
                <a:sym typeface="Wingdings" panose="05000000000000000000" pitchFamily="2" charset="2"/>
              </a:rPr>
              <a:t>46 studenti interagiscono nei forum, 78 interventi totali </a:t>
            </a:r>
          </a:p>
          <a:p>
            <a:pPr>
              <a:buFont typeface="Wingdings" panose="05000000000000000000" pitchFamily="2" charset="2"/>
              <a:buChar char="à"/>
            </a:pPr>
            <a:endParaRPr lang="it-IT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it-IT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it-IT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it-IT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it-IT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it-IT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it-IT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it-IT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it-IT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it-IT" dirty="0">
                <a:sym typeface="Wingdings" panose="05000000000000000000" pitchFamily="2" charset="2"/>
              </a:rPr>
              <a:t>La </a:t>
            </a:r>
            <a:r>
              <a:rPr lang="it-IT" b="1" dirty="0">
                <a:sym typeface="Wingdings" panose="05000000000000000000" pitchFamily="2" charset="2"/>
              </a:rPr>
              <a:t>disponibilità</a:t>
            </a:r>
            <a:r>
              <a:rPr lang="it-IT" dirty="0">
                <a:sym typeface="Wingdings" panose="05000000000000000000" pitchFamily="2" charset="2"/>
              </a:rPr>
              <a:t> di uno spazio come il Forum </a:t>
            </a:r>
            <a:r>
              <a:rPr lang="it-IT" b="1" dirty="0">
                <a:sym typeface="Wingdings" panose="05000000000000000000" pitchFamily="2" charset="2"/>
              </a:rPr>
              <a:t>non coincide con l’interazione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it-IT" dirty="0">
                <a:sym typeface="Wingdings" panose="05000000000000000000" pitchFamily="2" charset="2"/>
              </a:rPr>
              <a:t>Le </a:t>
            </a:r>
            <a:r>
              <a:rPr lang="it-IT" b="1" u="sng" dirty="0">
                <a:sym typeface="Wingdings" panose="05000000000000000000" pitchFamily="2" charset="2"/>
              </a:rPr>
              <a:t>forme di partecipazione variano</a:t>
            </a:r>
            <a:r>
              <a:rPr lang="it-IT" b="1" dirty="0">
                <a:sym typeface="Wingdings" panose="05000000000000000000" pitchFamily="2" charset="2"/>
              </a:rPr>
              <a:t> </a:t>
            </a:r>
            <a:r>
              <a:rPr lang="it-IT" dirty="0">
                <a:sym typeface="Wingdings" panose="05000000000000000000" pitchFamily="2" charset="2"/>
              </a:rPr>
              <a:t>nelle diverse attività e nei diversi tipi di accompagnamento </a:t>
            </a:r>
            <a:endParaRPr lang="it-IT" dirty="0"/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BB17B99C-E39D-70C0-3BF9-B8D25A3DF9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173316"/>
              </p:ext>
            </p:extLst>
          </p:nvPr>
        </p:nvGraphicFramePr>
        <p:xfrm>
          <a:off x="1641988" y="2163097"/>
          <a:ext cx="9277964" cy="3133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181514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B95F1-3AC3-5E16-7B99-4F5C6D375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C5DA87-EC06-E2EB-0678-A2DFE861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pc="-35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Conclusioni</a:t>
            </a: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e </a:t>
            </a:r>
            <a:r>
              <a:rPr lang="en-US" b="1" spc="-35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implicazioni</a:t>
            </a:r>
            <a: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future </a:t>
            </a:r>
            <a:br>
              <a:rPr lang="en-US" b="1" spc="-3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</a:br>
            <a:r>
              <a:rPr lang="en-US" sz="48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che</a:t>
            </a:r>
            <a:r>
              <a:rPr lang="en-US" sz="48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sz="48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cosa</a:t>
            </a:r>
            <a:r>
              <a:rPr lang="en-US" sz="48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sz="48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abbiamo</a:t>
            </a:r>
            <a:r>
              <a:rPr lang="en-US" sz="48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 </a:t>
            </a:r>
            <a:r>
              <a:rPr lang="en-US" sz="4800" b="1" spc="-3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osservato</a:t>
            </a:r>
            <a:r>
              <a:rPr lang="en-US" sz="4800" b="1" spc="-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"/>
                <a:ea typeface="Hertical"/>
                <a:cs typeface="Hertical"/>
                <a:sym typeface="Hertical"/>
              </a:rPr>
              <a:t>?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F641B4-7D1C-87C0-B796-C4563B59079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570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C5695619-37BA-F1F0-EFA6-2AF61E9B7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556040"/>
              </p:ext>
            </p:extLst>
          </p:nvPr>
        </p:nvGraphicFramePr>
        <p:xfrm>
          <a:off x="336884" y="697593"/>
          <a:ext cx="11518232" cy="5545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2458">
                  <a:extLst>
                    <a:ext uri="{9D8B030D-6E8A-4147-A177-3AD203B41FA5}">
                      <a16:colId xmlns:a16="http://schemas.microsoft.com/office/drawing/2014/main" val="1836410549"/>
                    </a:ext>
                  </a:extLst>
                </a:gridCol>
                <a:gridCol w="4420809">
                  <a:extLst>
                    <a:ext uri="{9D8B030D-6E8A-4147-A177-3AD203B41FA5}">
                      <a16:colId xmlns:a16="http://schemas.microsoft.com/office/drawing/2014/main" val="4189007865"/>
                    </a:ext>
                  </a:extLst>
                </a:gridCol>
                <a:gridCol w="4464965">
                  <a:extLst>
                    <a:ext uri="{9D8B030D-6E8A-4147-A177-3AD203B41FA5}">
                      <a16:colId xmlns:a16="http://schemas.microsoft.com/office/drawing/2014/main" val="40152155"/>
                    </a:ext>
                  </a:extLst>
                </a:gridCol>
              </a:tblGrid>
              <a:tr h="80583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Principi di progettazione</a:t>
                      </a: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1" dirty="0">
                          <a:effectLst/>
                          <a:latin typeface="+mn-lt"/>
                        </a:rPr>
                        <a:t>Evidenze dagli usi</a:t>
                      </a:r>
                      <a:endParaRPr lang="it-IT" sz="20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Consigli</a:t>
                      </a: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259325"/>
                  </a:ext>
                </a:extLst>
              </a:tr>
              <a:tr h="80153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Far trovare 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disponibilità di risorse non coincide con il loro uso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Promuovere l’accesso e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Rendere riconoscibili le risorse in base a bisogno differenti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1270641"/>
                  </a:ext>
                </a:extLst>
              </a:tr>
              <a:tr h="5568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Far esplorare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 sono diversi livelli di esplorazione 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it-IT" sz="2000" b="0" u="none" dirty="0">
                        <a:effectLst/>
                        <a:latin typeface="+mn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it-IT" sz="100" b="0" u="none" dirty="0">
                        <a:effectLst/>
                        <a:latin typeface="+mn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u="none" dirty="0">
                          <a:effectLst/>
                          <a:latin typeface="+mn-lt"/>
                        </a:rPr>
                        <a:t>Integrare le attività nel sillabo</a:t>
                      </a:r>
                      <a:endParaRPr lang="it-IT" sz="2000" b="0" i="0" u="none" dirty="0">
                        <a:effectLst/>
                        <a:latin typeface="+mn-lt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it-IT" sz="2000" b="0" i="1" u="none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204294"/>
                  </a:ext>
                </a:extLst>
              </a:tr>
              <a:tr h="5568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Far partecipare 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disponibilità di risorse non coincide con l’interazione. Produzione e interazione aumentano con una maggiore frequenza alle lezioni 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u="none" dirty="0">
                          <a:effectLst/>
                          <a:latin typeface="+mn-lt"/>
                        </a:rPr>
                        <a:t>Promuovere la motivazione e  la mediazione </a:t>
                      </a: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510147"/>
                  </a:ext>
                </a:extLst>
              </a:tr>
              <a:tr h="5568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Far tornare</a:t>
                      </a:r>
                      <a:endParaRPr lang="it-IT" sz="20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maggiore continuità di accesso si osserva tra gli studenti con frequenza </a:t>
                      </a:r>
                      <a:r>
                        <a:rPr lang="it-IT" sz="20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più assidua</a:t>
                      </a:r>
                      <a:endParaRPr lang="it-IT" sz="20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2000" b="0" u="none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Implementare i dispositivi di accompagnamento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it-IT" sz="2000" b="0" u="none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52871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58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91027-1F40-2193-FE05-CF55D10ED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258FD4-8848-4286-1B51-6FE23465E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565A433-A785-27DD-6A5B-0066BEE1696E}"/>
              </a:ext>
            </a:extLst>
          </p:cNvPr>
          <p:cNvGrpSpPr/>
          <p:nvPr/>
        </p:nvGrpSpPr>
        <p:grpSpPr>
          <a:xfrm>
            <a:off x="-6350" y="6556953"/>
            <a:ext cx="12204707" cy="313296"/>
            <a:chOff x="0" y="0"/>
            <a:chExt cx="24409413" cy="62659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8087D68-E314-0AB3-B0EF-333C7E4D5F88}"/>
                </a:ext>
              </a:extLst>
            </p:cNvPr>
            <p:cNvSpPr/>
            <p:nvPr/>
          </p:nvSpPr>
          <p:spPr>
            <a:xfrm>
              <a:off x="0" y="0"/>
              <a:ext cx="24409400" cy="626618"/>
            </a:xfrm>
            <a:custGeom>
              <a:avLst/>
              <a:gdLst/>
              <a:ahLst/>
              <a:cxnLst/>
              <a:rect l="l" t="t" r="r" b="b"/>
              <a:pathLst>
                <a:path w="24409400" h="626618">
                  <a:moveTo>
                    <a:pt x="0" y="0"/>
                  </a:moveTo>
                  <a:lnTo>
                    <a:pt x="24409400" y="0"/>
                  </a:lnTo>
                  <a:lnTo>
                    <a:pt x="24409400" y="626618"/>
                  </a:lnTo>
                  <a:lnTo>
                    <a:pt x="0" y="626618"/>
                  </a:lnTo>
                  <a:close/>
                </a:path>
              </a:pathLst>
            </a:custGeom>
            <a:solidFill>
              <a:srgbClr val="F99737"/>
            </a:solid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FF097A9-2F16-4042-2E4A-7757F5D9F773}"/>
              </a:ext>
            </a:extLst>
          </p:cNvPr>
          <p:cNvGrpSpPr/>
          <p:nvPr/>
        </p:nvGrpSpPr>
        <p:grpSpPr>
          <a:xfrm>
            <a:off x="4341502" y="6583096"/>
            <a:ext cx="3508997" cy="261004"/>
            <a:chOff x="0" y="0"/>
            <a:chExt cx="7017995" cy="52200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57F4BE3-5618-D3E9-D308-8DDF30BB0CA8}"/>
                </a:ext>
              </a:extLst>
            </p:cNvPr>
            <p:cNvSpPr/>
            <p:nvPr/>
          </p:nvSpPr>
          <p:spPr>
            <a:xfrm>
              <a:off x="0" y="0"/>
              <a:ext cx="7017996" cy="522004"/>
            </a:xfrm>
            <a:custGeom>
              <a:avLst/>
              <a:gdLst/>
              <a:ahLst/>
              <a:cxnLst/>
              <a:rect l="l" t="t" r="r" b="b"/>
              <a:pathLst>
                <a:path w="7017996" h="522004">
                  <a:moveTo>
                    <a:pt x="0" y="0"/>
                  </a:moveTo>
                  <a:lnTo>
                    <a:pt x="7017996" y="0"/>
                  </a:lnTo>
                  <a:lnTo>
                    <a:pt x="7017996" y="522004"/>
                  </a:lnTo>
                  <a:lnTo>
                    <a:pt x="0" y="5220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11962" b="-211963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82AF10A-4520-9A87-221F-CBD0E5EC2BE1}"/>
                </a:ext>
              </a:extLst>
            </p:cNvPr>
            <p:cNvSpPr txBox="1"/>
            <p:nvPr/>
          </p:nvSpPr>
          <p:spPr>
            <a:xfrm>
              <a:off x="0" y="-38100"/>
              <a:ext cx="7017995" cy="5601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40"/>
                </a:lnSpc>
              </a:pPr>
              <a:r>
                <a:rPr lang="en-US" sz="1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MoodleMoot Italia 2026 - Alessandria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F3B8F32-7E53-515D-B749-EA4F598B9BF8}"/>
              </a:ext>
            </a:extLst>
          </p:cNvPr>
          <p:cNvGrpSpPr/>
          <p:nvPr/>
        </p:nvGrpSpPr>
        <p:grpSpPr>
          <a:xfrm>
            <a:off x="193796" y="130607"/>
            <a:ext cx="1157637" cy="478307"/>
            <a:chOff x="0" y="0"/>
            <a:chExt cx="2315274" cy="956615"/>
          </a:xfrm>
        </p:grpSpPr>
        <p:sp>
          <p:nvSpPr>
            <p:cNvPr id="10" name="Freeform 10" descr="Picture 12">
              <a:extLst>
                <a:ext uri="{FF2B5EF4-FFF2-40B4-BE49-F238E27FC236}">
                  <a16:creationId xmlns:a16="http://schemas.microsoft.com/office/drawing/2014/main" id="{BCDC1950-4115-7ED8-ACB4-313FBA24A55D}"/>
                </a:ext>
              </a:extLst>
            </p:cNvPr>
            <p:cNvSpPr/>
            <p:nvPr/>
          </p:nvSpPr>
          <p:spPr>
            <a:xfrm>
              <a:off x="0" y="0"/>
              <a:ext cx="2315210" cy="956564"/>
            </a:xfrm>
            <a:custGeom>
              <a:avLst/>
              <a:gdLst/>
              <a:ahLst/>
              <a:cxnLst/>
              <a:rect l="l" t="t" r="r" b="b"/>
              <a:pathLst>
                <a:path w="2315210" h="956564">
                  <a:moveTo>
                    <a:pt x="0" y="0"/>
                  </a:moveTo>
                  <a:lnTo>
                    <a:pt x="2315210" y="0"/>
                  </a:lnTo>
                  <a:lnTo>
                    <a:pt x="2315210" y="956564"/>
                  </a:lnTo>
                  <a:lnTo>
                    <a:pt x="0" y="956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00" r="-803" b="-5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351343A-E0BE-C8BC-95FE-D4CF46EABD4B}"/>
              </a:ext>
            </a:extLst>
          </p:cNvPr>
          <p:cNvGrpSpPr/>
          <p:nvPr/>
        </p:nvGrpSpPr>
        <p:grpSpPr>
          <a:xfrm>
            <a:off x="9905264" y="122047"/>
            <a:ext cx="2076082" cy="480701"/>
            <a:chOff x="0" y="0"/>
            <a:chExt cx="4152163" cy="961403"/>
          </a:xfrm>
        </p:grpSpPr>
        <p:sp>
          <p:nvSpPr>
            <p:cNvPr id="12" name="Freeform 12" descr="moodlemoot-italia2026-logo-black.png">
              <a:extLst>
                <a:ext uri="{FF2B5EF4-FFF2-40B4-BE49-F238E27FC236}">
                  <a16:creationId xmlns:a16="http://schemas.microsoft.com/office/drawing/2014/main" id="{F72BE8D2-792B-D112-F2BE-42EB5C73EE16}"/>
                </a:ext>
              </a:extLst>
            </p:cNvPr>
            <p:cNvSpPr/>
            <p:nvPr/>
          </p:nvSpPr>
          <p:spPr>
            <a:xfrm>
              <a:off x="0" y="0"/>
              <a:ext cx="4152138" cy="961390"/>
            </a:xfrm>
            <a:custGeom>
              <a:avLst/>
              <a:gdLst/>
              <a:ahLst/>
              <a:cxnLst/>
              <a:rect l="l" t="t" r="r" b="b"/>
              <a:pathLst>
                <a:path w="4152138" h="961390">
                  <a:moveTo>
                    <a:pt x="0" y="0"/>
                  </a:moveTo>
                  <a:lnTo>
                    <a:pt x="4152138" y="0"/>
                  </a:lnTo>
                  <a:lnTo>
                    <a:pt x="4152138" y="961390"/>
                  </a:lnTo>
                  <a:lnTo>
                    <a:pt x="0" y="961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43" r="-1043" b="-1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B8124E21-D59F-0119-F34D-F13C20D320D7}"/>
              </a:ext>
            </a:extLst>
          </p:cNvPr>
          <p:cNvGrpSpPr/>
          <p:nvPr/>
        </p:nvGrpSpPr>
        <p:grpSpPr>
          <a:xfrm>
            <a:off x="2330859" y="4097321"/>
            <a:ext cx="8083404" cy="2495442"/>
            <a:chOff x="0" y="0"/>
            <a:chExt cx="16166808" cy="4990884"/>
          </a:xfrm>
        </p:grpSpPr>
        <p:sp>
          <p:nvSpPr>
            <p:cNvPr id="16" name="Freeform 16" descr="alessandria skyline.png">
              <a:extLst>
                <a:ext uri="{FF2B5EF4-FFF2-40B4-BE49-F238E27FC236}">
                  <a16:creationId xmlns:a16="http://schemas.microsoft.com/office/drawing/2014/main" id="{2BC6606E-8915-FFC7-FE90-0E1AA7EC2A76}"/>
                </a:ext>
              </a:extLst>
            </p:cNvPr>
            <p:cNvSpPr/>
            <p:nvPr/>
          </p:nvSpPr>
          <p:spPr>
            <a:xfrm>
              <a:off x="0" y="0"/>
              <a:ext cx="16166846" cy="4990846"/>
            </a:xfrm>
            <a:custGeom>
              <a:avLst/>
              <a:gdLst/>
              <a:ahLst/>
              <a:cxnLst/>
              <a:rect l="l" t="t" r="r" b="b"/>
              <a:pathLst>
                <a:path w="16166846" h="4990846">
                  <a:moveTo>
                    <a:pt x="0" y="0"/>
                  </a:moveTo>
                  <a:lnTo>
                    <a:pt x="16166846" y="0"/>
                  </a:lnTo>
                  <a:lnTo>
                    <a:pt x="16166846" y="4990846"/>
                  </a:lnTo>
                  <a:lnTo>
                    <a:pt x="0" y="4990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353" b="-231"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A0DBD78-C514-67E4-7E73-DC92BA8E3868}"/>
              </a:ext>
            </a:extLst>
          </p:cNvPr>
          <p:cNvGrpSpPr/>
          <p:nvPr/>
        </p:nvGrpSpPr>
        <p:grpSpPr>
          <a:xfrm>
            <a:off x="1163505" y="621792"/>
            <a:ext cx="9050635" cy="2440582"/>
            <a:chOff x="955408" y="-128016"/>
            <a:chExt cx="18101271" cy="488116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BE52485-BBFE-B613-97AC-E41B73BA0368}"/>
                </a:ext>
              </a:extLst>
            </p:cNvPr>
            <p:cNvSpPr/>
            <p:nvPr/>
          </p:nvSpPr>
          <p:spPr>
            <a:xfrm>
              <a:off x="955408" y="556774"/>
              <a:ext cx="17483519" cy="4196373"/>
            </a:xfrm>
            <a:custGeom>
              <a:avLst/>
              <a:gdLst/>
              <a:ahLst/>
              <a:cxnLst/>
              <a:rect l="l" t="t" r="r" b="b"/>
              <a:pathLst>
                <a:path w="17483519" h="4196373">
                  <a:moveTo>
                    <a:pt x="0" y="0"/>
                  </a:moveTo>
                  <a:lnTo>
                    <a:pt x="17483519" y="0"/>
                  </a:lnTo>
                  <a:lnTo>
                    <a:pt x="17483519" y="4196373"/>
                  </a:lnTo>
                  <a:lnTo>
                    <a:pt x="0" y="419637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881" r="-20436" b="-29663"/>
              </a:stretch>
            </a:blipFill>
          </p:spPr>
          <p:txBody>
            <a:bodyPr/>
            <a:lstStyle/>
            <a:p>
              <a:endParaRPr lang="it-IT" sz="1200" dirty="0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27C5802B-8C32-C798-76EC-F48521C86709}"/>
                </a:ext>
              </a:extLst>
            </p:cNvPr>
            <p:cNvSpPr txBox="1"/>
            <p:nvPr/>
          </p:nvSpPr>
          <p:spPr>
            <a:xfrm>
              <a:off x="1573160" y="-128016"/>
              <a:ext cx="17483519" cy="42820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35"/>
                </a:lnSpc>
              </a:pPr>
              <a:endParaRPr lang="en-US" sz="6000" spc="-1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 Smooth"/>
                <a:ea typeface="Hertical Smooth"/>
                <a:cs typeface="Hertical Smooth"/>
                <a:sym typeface="Hertical Smooth"/>
              </a:endParaRPr>
            </a:p>
            <a:p>
              <a:pPr algn="ctr">
                <a:lnSpc>
                  <a:spcPts val="3035"/>
                </a:lnSpc>
              </a:pPr>
              <a:endParaRPr lang="en-US" sz="6000" spc="-1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 Smooth"/>
                <a:ea typeface="Hertical Smooth"/>
                <a:cs typeface="Hertical Smooth"/>
                <a:sym typeface="Hertical Smooth"/>
              </a:endParaRPr>
            </a:p>
            <a:p>
              <a:pPr algn="ctr">
                <a:lnSpc>
                  <a:spcPts val="3035"/>
                </a:lnSpc>
              </a:pPr>
              <a:endParaRPr lang="en-US" sz="6000" spc="-1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 Smooth"/>
                <a:ea typeface="Hertical Smooth"/>
                <a:cs typeface="Hertical Smooth"/>
                <a:sym typeface="Hertical Smooth"/>
              </a:endParaRPr>
            </a:p>
            <a:p>
              <a:pPr algn="ctr">
                <a:lnSpc>
                  <a:spcPts val="3035"/>
                </a:lnSpc>
              </a:pPr>
              <a:r>
                <a:rPr lang="en-US" sz="6000" spc="-1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tical Smooth"/>
                  <a:ea typeface="Hertical Smooth"/>
                  <a:cs typeface="Hertical Smooth"/>
                  <a:sym typeface="Hertical Smooth"/>
                </a:rPr>
                <a:t>Grazie!</a:t>
              </a:r>
              <a:endParaRPr lang="en-US" sz="8800" spc="-2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tical Smooth"/>
                <a:ea typeface="Hertical Smooth"/>
                <a:cs typeface="Hertical Smooth"/>
                <a:sym typeface="Hertical Smooth"/>
              </a:endParaRPr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D8FC8F34-79DD-4951-B50D-0E097B4728C7}"/>
              </a:ext>
            </a:extLst>
          </p:cNvPr>
          <p:cNvSpPr txBox="1"/>
          <p:nvPr/>
        </p:nvSpPr>
        <p:spPr>
          <a:xfrm>
            <a:off x="2835281" y="3025231"/>
            <a:ext cx="6592279" cy="107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sz="2000" dirty="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Stefania Ferrari, Jessica Genova, Giovanna Masiero</a:t>
            </a:r>
          </a:p>
          <a:p>
            <a:pPr>
              <a:lnSpc>
                <a:spcPts val="2160"/>
              </a:lnSpc>
            </a:pPr>
            <a:r>
              <a:rPr lang="en-US" sz="2000" dirty="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Università del Piemonte Orientale </a:t>
            </a:r>
          </a:p>
          <a:p>
            <a:pPr>
              <a:lnSpc>
                <a:spcPts val="1944"/>
              </a:lnSpc>
            </a:pPr>
            <a:r>
              <a:rPr lang="en-US" i="1" dirty="0">
                <a:latin typeface="Arial" panose="020B0604020202020204" pitchFamily="34" charset="0"/>
                <a:ea typeface="Calibri (MS) Italics"/>
                <a:cs typeface="Arial" panose="020B0604020202020204" pitchFamily="34" charset="0"/>
                <a:sym typeface="Calibri (MS) Italics"/>
              </a:rPr>
              <a:t>{stefania.ferrari, jessica.genova, giovanna.masiero}@uniupo.it</a:t>
            </a:r>
          </a:p>
          <a:p>
            <a:pPr>
              <a:lnSpc>
                <a:spcPts val="2160"/>
              </a:lnSpc>
            </a:pPr>
            <a:endParaRPr lang="en-US" i="1" dirty="0">
              <a:latin typeface="Arial" panose="020B0604020202020204" pitchFamily="34" charset="0"/>
              <a:ea typeface="Calibri (MS) Italics"/>
              <a:cs typeface="Arial" panose="020B0604020202020204" pitchFamily="34" charset="0"/>
              <a:sym typeface="Calibri (MS) Italics"/>
            </a:endParaRPr>
          </a:p>
        </p:txBody>
      </p:sp>
    </p:spTree>
    <p:extLst>
      <p:ext uri="{BB962C8B-B14F-4D97-AF65-F5344CB8AC3E}">
        <p14:creationId xmlns:p14="http://schemas.microsoft.com/office/powerpoint/2010/main" val="40231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863</Words>
  <Application>Microsoft Office PowerPoint</Application>
  <PresentationFormat>Widescreen</PresentationFormat>
  <Paragraphs>195</Paragraphs>
  <Slides>18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9" baseType="lpstr">
      <vt:lpstr>ADLaM Display</vt:lpstr>
      <vt:lpstr>Arial</vt:lpstr>
      <vt:lpstr>Calibri</vt:lpstr>
      <vt:lpstr>Calibri (MS)</vt:lpstr>
      <vt:lpstr>Calibri Light</vt:lpstr>
      <vt:lpstr>Helvetica</vt:lpstr>
      <vt:lpstr>Hertical</vt:lpstr>
      <vt:lpstr>Hertical Smooth</vt:lpstr>
      <vt:lpstr>TT Rounds Condensed Bold</vt:lpstr>
      <vt:lpstr>Wingdings</vt:lpstr>
      <vt:lpstr>Tema di Office</vt:lpstr>
      <vt:lpstr>Presentazione standard di PowerPoint</vt:lpstr>
      <vt:lpstr>Gli studenti internazionali del CLUPO</vt:lpstr>
      <vt:lpstr>La proposta CLUPO:  “Italiano in pillole”</vt:lpstr>
      <vt:lpstr>“Italiano in pillole”</vt:lpstr>
      <vt:lpstr>Presentazione standard di PowerPoint</vt:lpstr>
      <vt:lpstr>Esercitarsi con la lingua </vt:lpstr>
      <vt:lpstr>Laboratorio di scrittura </vt:lpstr>
      <vt:lpstr>Italiano per l’università</vt:lpstr>
      <vt:lpstr>Ascoltare e leggere l’Italia  e gli italiani </vt:lpstr>
      <vt:lpstr>Autoapprendimento e accompagnamento </vt:lpstr>
      <vt:lpstr>La partecipazione a “Italiano in pillole”</vt:lpstr>
      <vt:lpstr>Presentazione standard di PowerPoint</vt:lpstr>
      <vt:lpstr>Continuità e ampiezza in relazione a  CLUPO e alla didattica guidata </vt:lpstr>
      <vt:lpstr>Tipi di azioni</vt:lpstr>
      <vt:lpstr>Dai tipi di azioni all’analisi dei forum </vt:lpstr>
      <vt:lpstr>Conclusioni e implicazioni future  che cosa abbiamo osservato?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Jessica</dc:creator>
  <cp:lastModifiedBy>Jessica Genova</cp:lastModifiedBy>
  <cp:revision>20</cp:revision>
  <dcterms:modified xsi:type="dcterms:W3CDTF">2026-09-16T19:27:55Z</dcterms:modified>
</cp:coreProperties>
</file>