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jBiKBui1Og5JbvLuXqz9xLYyRf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Downasaur</a:t>
            </a:r>
            <a:endParaRPr/>
          </a:p>
        </p:txBody>
      </p:sp>
      <p:sp>
        <p:nvSpPr>
          <p:cNvPr id="198" name="Google Shape;1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body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19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9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9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" name="Google Shape;19;p19" descr="alessandria skyline.png"/>
          <p:cNvPicPr preferRelativeResize="0"/>
          <p:nvPr/>
        </p:nvPicPr>
        <p:blipFill rotWithShape="1">
          <a:blip r:embed="rId4">
            <a:alphaModFix/>
          </a:blip>
          <a:srcRect b="230"/>
          <a:stretch/>
        </p:blipFill>
        <p:spPr>
          <a:xfrm>
            <a:off x="2060647" y="4371823"/>
            <a:ext cx="8070706" cy="248274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>
                <a:solidFill>
                  <a:srgbClr val="F99837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 sz="12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uota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" name="Google Shape;23;p20" descr="Picture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0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25" name="Google Shape;25;p20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0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>
  <p:cSld name="Titolo e contenuto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fronto">
  <p:cSld name="Confronto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body" idx="2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" name="Google Shape;36;p22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2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38" name="Google Shape;38;p22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2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ue contenuti">
  <p:cSld name="Due contenuti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" name="Google Shape;44;p23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3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46" name="Google Shape;46;p23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>
  <p:cSld name="Intestazione sezion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4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4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" name="Google Shape;52;p24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53" name="Google Shape;53;p24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24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11612" y="128399"/>
            <a:ext cx="2063383" cy="46800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4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lo titolo">
  <p:cSld name="Solo tito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5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" name="Google Shape;59;p25" descr="Picture 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5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61" name="Google Shape;61;p25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to con didascalia">
  <p:cSld name="Contenuto con didascalia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6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6"/>
          <p:cNvSpPr txBox="1">
            <a:spLocks noGrp="1"/>
          </p:cNvSpPr>
          <p:nvPr>
            <p:ph type="body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6"/>
          <p:cNvSpPr txBox="1">
            <a:spLocks noGrp="1"/>
          </p:cNvSpPr>
          <p:nvPr>
            <p:ph type="body" idx="2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8" name="Google Shape;68;p26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6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70" name="Google Shape;70;p26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magine con didascalia">
  <p:cSld name="Immagine con didascalia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>
            <a:spLocks noGrp="1"/>
          </p:cNvSpPr>
          <p:nvPr>
            <p:ph type="pic" idx="2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27"/>
          <p:cNvSpPr txBox="1">
            <a:spLocks noGrp="1"/>
          </p:cNvSpPr>
          <p:nvPr>
            <p:ph type="body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7" name="Google Shape;77;p27" descr="Picture 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7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79" name="Google Shape;79;p27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27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Google Shape;7;p18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it-IT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/>
          </a:p>
        </p:txBody>
      </p:sp>
      <p:pic>
        <p:nvPicPr>
          <p:cNvPr id="8" name="Google Shape;8;p18" descr="Picture 1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18" descr="moodlemoot-italia2026-logo-black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911612" y="128399"/>
            <a:ext cx="2063383" cy="46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>
            <a:spLocks noGrp="1"/>
          </p:cNvSpPr>
          <p:nvPr>
            <p:ph type="ctrTitle" idx="4294967295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 sz="4400" b="1" i="0" u="none" strike="noStrike" cap="sm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Lifelong Learning @unipd: </a:t>
            </a:r>
            <a:br>
              <a:rPr lang="it-IT" sz="4400" b="1" i="0" u="none" strike="noStrike" cap="sm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it-IT" sz="4400" b="1" i="0" u="none" strike="noStrike" cap="sm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automazione dei flussi di iscrizione, profilazione e tracciamento degli utenti</a:t>
            </a: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4294967295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Marco Targa,</a:t>
            </a:r>
            <a:r>
              <a:rPr lang="it-IT" sz="2400" b="0" i="0" u="none" strike="noStrike" cap="none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it-IT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Davide Ferro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Università degli Studi di Padova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t-IT" sz="2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marco.targa@unipd.it, davide.ferro@unipd.it 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l="1592" t="7698" r="823" b="6565"/>
          <a:stretch/>
        </p:blipFill>
        <p:spPr>
          <a:xfrm>
            <a:off x="1295400" y="1058449"/>
            <a:ext cx="9601201" cy="474110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3309750" y="5830901"/>
            <a:ext cx="5572500" cy="7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>
                <a:latin typeface="Calibri"/>
                <a:ea typeface="Calibri"/>
                <a:cs typeface="Calibri"/>
                <a:sym typeface="Calibri"/>
              </a:rPr>
              <a:t>https://lifelonglearning.unipd.it/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Life Long Learning</a:t>
            </a:r>
            <a:endParaRPr/>
          </a:p>
        </p:txBody>
      </p:sp>
      <p:sp>
        <p:nvSpPr>
          <p:cNvPr id="98" name="Google Shape;98;p3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Portale web di e-learning (sviluppato su piattaforma Moodle e gestito dall'Ufficio Digital Learning e Multimedia dell'Ateneo) che </a:t>
            </a:r>
            <a:r>
              <a:rPr lang="it-IT" b="1"/>
              <a:t>raccoglie l'offerta formativa online dell'Università di Padova rivolta alla formazione continua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Moodle versione 4.5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</p:txBody>
      </p:sp>
      <p:pic>
        <p:nvPicPr>
          <p:cNvPr id="99" name="Google Shape;99;p3" title="Gemini_Generated_Image_cbkne2cbkne2cbkn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6575" y="3615450"/>
            <a:ext cx="5037225" cy="274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l="1767" t="7500" r="444" b="2947"/>
          <a:stretch/>
        </p:blipFill>
        <p:spPr>
          <a:xfrm>
            <a:off x="1147188" y="880200"/>
            <a:ext cx="9897625" cy="509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Offerta formativa</a:t>
            </a:r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MOOCs</a:t>
            </a:r>
            <a:r>
              <a:rPr lang="it-IT"/>
              <a:t> (Massive Open Online Courses): Corsi aperti e gratuiti.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Corsi a pagamento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Corsi che rilasciano micro-credenziali o crediti ECM </a:t>
            </a:r>
            <a:r>
              <a:rPr lang="it-IT"/>
              <a:t>(Educazione Continua in Medicina).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Progetti dedicati</a:t>
            </a:r>
            <a:r>
              <a:rPr lang="it-IT"/>
              <a:t>: Ospita iniziative ed erogazioni legate a specifici finanziamenti europei e </a:t>
            </a:r>
            <a:r>
              <a:rPr lang="it-IT" b="1"/>
              <a:t>PNRR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Organizzazione corsi a pagamento</a:t>
            </a:r>
            <a:endParaRPr/>
          </a:p>
        </p:txBody>
      </p:sp>
      <p:sp>
        <p:nvSpPr>
          <p:cNvPr id="116" name="Google Shape;116;p6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AutoNum type="arabicPeriod"/>
            </a:pPr>
            <a:r>
              <a:rPr lang="it-IT" b="1"/>
              <a:t>Corso contenuti</a:t>
            </a:r>
            <a:endParaRPr b="1"/>
          </a:p>
          <a:p>
            <a:pPr marL="723900" lvl="1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Accesso per tutti gli utenti</a:t>
            </a:r>
            <a:br>
              <a:rPr lang="it-IT"/>
            </a:b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AutoNum type="arabicPeriod"/>
            </a:pPr>
            <a:r>
              <a:rPr lang="it-IT" b="1"/>
              <a:t>Corso certificazione (Microcredenziali/ECM)</a:t>
            </a:r>
            <a:endParaRPr b="1"/>
          </a:p>
          <a:p>
            <a:pPr marL="723900" lvl="1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Accesso utenti con requisiti professionali dopo aver frequentato il relativo corso contenuti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rPr lang="it-IT"/>
              <a:t>Pagamenti tramite </a:t>
            </a:r>
            <a:r>
              <a:rPr lang="it-IT" b="1"/>
              <a:t>plugin Stripe </a:t>
            </a:r>
            <a:r>
              <a:rPr lang="it-IT"/>
              <a:t>(paygw_stripe*) di Alex Morris su core payment subsystem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br>
              <a:rPr lang="it-IT" sz="1200"/>
            </a:br>
            <a:r>
              <a:rPr lang="it-IT" sz="1200"/>
              <a:t>*) https://marketplace.moodle.com/plugins/paygw_stripe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Richieste Governance Unipd</a:t>
            </a:r>
            <a:endParaRPr/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Alumni:</a:t>
            </a:r>
            <a:r>
              <a:rPr lang="it-IT"/>
              <a:t> 1 corso gratuito all’anno + relativo corso microcredenziali/ECM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Ordini professionali convenzionati:</a:t>
            </a:r>
            <a:r>
              <a:rPr lang="it-IT"/>
              <a:t> 1 corso professionalizzante gratuito all’anno + relativo corso microcredenziali/ECM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</p:txBody>
      </p:sp>
      <p:pic>
        <p:nvPicPr>
          <p:cNvPr id="123" name="Google Shape;12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1888" y="4384275"/>
            <a:ext cx="3629025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7" title="dinosaur-gam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1150" y="3980875"/>
            <a:ext cx="3824126" cy="241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Punti di attenzione (Sfide?)</a:t>
            </a:r>
            <a:endParaRPr/>
          </a:p>
        </p:txBody>
      </p:sp>
      <p:sp>
        <p:nvSpPr>
          <p:cNvPr id="130" name="Google Shape;130;p8"/>
          <p:cNvSpPr txBox="1">
            <a:spLocks noGrp="1"/>
          </p:cNvSpPr>
          <p:nvPr>
            <p:ph type="body" idx="1"/>
          </p:nvPr>
        </p:nvSpPr>
        <p:spPr>
          <a:xfrm>
            <a:off x="839787" y="2712378"/>
            <a:ext cx="5157790" cy="3544584"/>
          </a:xfrm>
          <a:prstGeom prst="rect">
            <a:avLst/>
          </a:prstGeom>
          <a:noFill/>
          <a:ln w="12700" cap="flat" cmpd="sng">
            <a:solidFill>
              <a:srgbClr val="F99837"/>
            </a:solidFill>
            <a:prstDash val="solid"/>
            <a:miter lim="4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/>
              <a:t>Studenti (utenti ordinari)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/>
              <a:t>Alumni UniPD 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/>
              <a:t>Professionisti iscritti ad Ordini convenzionati (Ordine degli Psicologi del Veneto).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/>
          </a:p>
        </p:txBody>
      </p:sp>
      <p:sp>
        <p:nvSpPr>
          <p:cNvPr id="131" name="Google Shape;131;p8"/>
          <p:cNvSpPr txBox="1">
            <a:spLocks noGrp="1"/>
          </p:cNvSpPr>
          <p:nvPr>
            <p:ph type="body" idx="2"/>
          </p:nvPr>
        </p:nvSpPr>
        <p:spPr>
          <a:xfrm>
            <a:off x="6172200" y="2712378"/>
            <a:ext cx="5183188" cy="3544584"/>
          </a:xfrm>
          <a:prstGeom prst="rect">
            <a:avLst/>
          </a:prstGeom>
          <a:noFill/>
          <a:ln w="9525" cap="flat" cmpd="sng">
            <a:solidFill>
              <a:srgbClr val="F998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Corsi gratuiti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Fruizione gratuita di corsi a pagamento per Alumni e Professionisti convenzionati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br>
              <a:rPr lang="it-IT"/>
            </a:b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</p:txBody>
      </p:sp>
      <p:sp>
        <p:nvSpPr>
          <p:cNvPr id="132" name="Google Shape;132;p8"/>
          <p:cNvSpPr/>
          <p:nvPr/>
        </p:nvSpPr>
        <p:spPr>
          <a:xfrm>
            <a:off x="814389" y="2056264"/>
            <a:ext cx="5183188" cy="461661"/>
          </a:xfrm>
          <a:prstGeom prst="rect">
            <a:avLst/>
          </a:prstGeom>
          <a:solidFill>
            <a:srgbClr val="F99837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</a:pP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Eterogeneità </a:t>
            </a:r>
            <a:r>
              <a:rPr lang="it-IT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</a:t>
            </a: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tenza</a:t>
            </a:r>
            <a:endParaRPr/>
          </a:p>
        </p:txBody>
      </p:sp>
      <p:sp>
        <p:nvSpPr>
          <p:cNvPr id="133" name="Google Shape;133;p8"/>
          <p:cNvSpPr/>
          <p:nvPr/>
        </p:nvSpPr>
        <p:spPr>
          <a:xfrm>
            <a:off x="6172200" y="2056264"/>
            <a:ext cx="5183188" cy="461661"/>
          </a:xfrm>
          <a:prstGeom prst="rect">
            <a:avLst/>
          </a:prstGeom>
          <a:solidFill>
            <a:srgbClr val="F99837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</a:pP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Modelli d'</a:t>
            </a:r>
            <a:r>
              <a:rPr lang="it-IT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scrizione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986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Soluzioni</a:t>
            </a:r>
            <a:endParaRPr/>
          </a:p>
        </p:txBody>
      </p:sp>
      <p:sp>
        <p:nvSpPr>
          <p:cNvPr id="139" name="Google Shape;139;p9"/>
          <p:cNvSpPr txBox="1">
            <a:spLocks noGrp="1"/>
          </p:cNvSpPr>
          <p:nvPr>
            <p:ph type="body" idx="1"/>
          </p:nvPr>
        </p:nvSpPr>
        <p:spPr>
          <a:xfrm>
            <a:off x="838200" y="1745050"/>
            <a:ext cx="10515600" cy="46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Integrazione SAML2 – ESSE3:</a:t>
            </a:r>
            <a:endParaRPr/>
          </a:p>
          <a:p>
            <a:pPr marL="723900" lvl="1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Collegamento del protocollo di autenticazione tramite API dirette al sistema informativo d'ateneo (</a:t>
            </a:r>
            <a:r>
              <a:rPr lang="it-IT" b="1"/>
              <a:t>ESSE3</a:t>
            </a:r>
            <a:r>
              <a:rPr lang="it-IT"/>
              <a:t>)</a:t>
            </a:r>
            <a:endParaRPr/>
          </a:p>
          <a:p>
            <a:pPr marL="723900" lvl="1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Verifica automatica del </a:t>
            </a:r>
            <a:r>
              <a:rPr lang="it-IT" b="1"/>
              <a:t>codice fiscale</a:t>
            </a:r>
            <a:r>
              <a:rPr lang="it-IT"/>
              <a:t> e della </a:t>
            </a:r>
            <a:r>
              <a:rPr lang="it-IT" b="1"/>
              <a:t>tipologia di laurea</a:t>
            </a:r>
            <a:r>
              <a:rPr lang="it-IT"/>
              <a:t> (triennale, magistrale, vecchio ordinamento)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Verifica identità Ordine degli Psicologi:</a:t>
            </a:r>
            <a:endParaRPr/>
          </a:p>
          <a:p>
            <a:pPr marL="723900" lvl="1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Configurazione di un </a:t>
            </a:r>
            <a:r>
              <a:rPr lang="it-IT" b="1"/>
              <a:t>check sincrono</a:t>
            </a:r>
            <a:r>
              <a:rPr lang="it-IT"/>
              <a:t> su un database esterno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Plugin </a:t>
            </a:r>
            <a:r>
              <a:rPr lang="it-IT" b="1"/>
              <a:t>Credit enrolment</a:t>
            </a:r>
            <a:r>
              <a:rPr lang="it-IT"/>
              <a:t> - </a:t>
            </a:r>
            <a:r>
              <a:rPr lang="it-IT" i="1"/>
              <a:t>enrol_credits* </a:t>
            </a:r>
            <a:r>
              <a:rPr lang="it-IT"/>
              <a:t>(bdecent gmbh)</a:t>
            </a:r>
            <a:endParaRPr/>
          </a:p>
          <a:p>
            <a:pPr marL="723900" lvl="1" indent="-266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Assegnazione 3 crediti/token (2 corso contenuti, 1 corso micro/Ecm) ad Alumni e Ordini</a:t>
            </a:r>
            <a:endParaRPr/>
          </a:p>
          <a:p>
            <a:pPr marL="7239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200"/>
              <a:t>*) https://marketplace.moodle.com/plugins/enrol_credit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Post-Lauream</a:t>
            </a:r>
            <a:endParaRPr/>
          </a:p>
        </p:txBody>
      </p:sp>
      <p:sp>
        <p:nvSpPr>
          <p:cNvPr id="145" name="Google Shape;145;p10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Alumni:</a:t>
            </a:r>
            <a:r>
              <a:rPr lang="it-IT"/>
              <a:t> 1 corso </a:t>
            </a:r>
            <a:r>
              <a:rPr lang="it-IT" strike="sngStrike"/>
              <a:t>gratuito</a:t>
            </a:r>
            <a:r>
              <a:rPr lang="it-IT"/>
              <a:t> all’anno + relativo corso microcredenziali/ECM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Ordini professionali:</a:t>
            </a:r>
            <a:r>
              <a:rPr lang="it-IT"/>
              <a:t> 1 corso professionalizzante </a:t>
            </a:r>
            <a:r>
              <a:rPr lang="it-IT" strike="sngStrike"/>
              <a:t>gratuito</a:t>
            </a:r>
            <a:r>
              <a:rPr lang="it-IT"/>
              <a:t> all’anno + relativo corso microcredenziali/ECM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</p:txBody>
      </p:sp>
      <p:pic>
        <p:nvPicPr>
          <p:cNvPr id="146" name="Google Shape;14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1890" y="3700770"/>
            <a:ext cx="2444902" cy="2872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0" descr="Imposta di bollo su copie rilasciate per via telematica - Perk Solution per  la Pubblica Amministrazio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7958" y="4288628"/>
            <a:ext cx="2806385" cy="1511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2888" y="4453638"/>
            <a:ext cx="362902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Punti di attenzione (Nuove sfide?)</a:t>
            </a:r>
            <a:endParaRPr/>
          </a:p>
        </p:txBody>
      </p:sp>
      <p:sp>
        <p:nvSpPr>
          <p:cNvPr id="154" name="Google Shape;154;p11"/>
          <p:cNvSpPr txBox="1">
            <a:spLocks noGrp="1"/>
          </p:cNvSpPr>
          <p:nvPr>
            <p:ph type="body" idx="1"/>
          </p:nvPr>
        </p:nvSpPr>
        <p:spPr>
          <a:xfrm>
            <a:off x="839787" y="2712378"/>
            <a:ext cx="5157790" cy="3544584"/>
          </a:xfrm>
          <a:prstGeom prst="rect">
            <a:avLst/>
          </a:prstGeom>
          <a:noFill/>
          <a:ln w="12700" cap="flat" cmpd="sng">
            <a:solidFill>
              <a:srgbClr val="F99837"/>
            </a:solidFill>
            <a:prstDash val="solid"/>
            <a:miter lim="4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/>
              <a:t>Studenti (utenti ordinari)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/>
              <a:t>Alumni UniPD 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it-IT" sz="2800" b="0"/>
              <a:t>Professionisti iscritti ad Ordini convenzionati (Ordine degli Psicologi del Veneto).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/>
          </a:p>
        </p:txBody>
      </p:sp>
      <p:sp>
        <p:nvSpPr>
          <p:cNvPr id="155" name="Google Shape;155;p11"/>
          <p:cNvSpPr txBox="1">
            <a:spLocks noGrp="1"/>
          </p:cNvSpPr>
          <p:nvPr>
            <p:ph type="body" idx="2"/>
          </p:nvPr>
        </p:nvSpPr>
        <p:spPr>
          <a:xfrm>
            <a:off x="6172200" y="2712378"/>
            <a:ext cx="5183188" cy="3544584"/>
          </a:xfrm>
          <a:prstGeom prst="rect">
            <a:avLst/>
          </a:prstGeom>
          <a:noFill/>
          <a:ln w="9525" cap="flat" cmpd="sng">
            <a:solidFill>
              <a:srgbClr val="F9983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Corsi gratuiti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Fruizione gratuita tramite token/crediti virtuali per i corsi a pagamento 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Pagamenti misti (corso completo, solo imposta di bollo).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br>
              <a:rPr lang="it-IT"/>
            </a:b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</p:txBody>
      </p:sp>
      <p:sp>
        <p:nvSpPr>
          <p:cNvPr id="156" name="Google Shape;156;p11"/>
          <p:cNvSpPr/>
          <p:nvPr/>
        </p:nvSpPr>
        <p:spPr>
          <a:xfrm>
            <a:off x="814389" y="2056264"/>
            <a:ext cx="5183188" cy="461661"/>
          </a:xfrm>
          <a:prstGeom prst="rect">
            <a:avLst/>
          </a:prstGeom>
          <a:solidFill>
            <a:srgbClr val="F99837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</a:pP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Eterogeneità </a:t>
            </a:r>
            <a:r>
              <a:rPr lang="it-IT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</a:t>
            </a: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tenza</a:t>
            </a:r>
            <a:endParaRPr/>
          </a:p>
        </p:txBody>
      </p:sp>
      <p:sp>
        <p:nvSpPr>
          <p:cNvPr id="157" name="Google Shape;157;p11"/>
          <p:cNvSpPr/>
          <p:nvPr/>
        </p:nvSpPr>
        <p:spPr>
          <a:xfrm>
            <a:off x="6172200" y="2056264"/>
            <a:ext cx="5183188" cy="461661"/>
          </a:xfrm>
          <a:prstGeom prst="rect">
            <a:avLst/>
          </a:prstGeom>
          <a:solidFill>
            <a:srgbClr val="F99837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elvetica Neue"/>
              <a:buNone/>
            </a:pP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Modelli d'</a:t>
            </a:r>
            <a:r>
              <a:rPr lang="it-IT"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lang="it-IT" sz="2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scrizione</a:t>
            </a:r>
            <a:endParaRPr/>
          </a:p>
        </p:txBody>
      </p:sp>
      <p:pic>
        <p:nvPicPr>
          <p:cNvPr id="158" name="Google Shape;158;p11" title="Screenshot 2026-09-15 at 10.09.03.png"/>
          <p:cNvPicPr preferRelativeResize="0"/>
          <p:nvPr/>
        </p:nvPicPr>
        <p:blipFill rotWithShape="1">
          <a:blip r:embed="rId3">
            <a:alphaModFix/>
          </a:blip>
          <a:srcRect b="21036"/>
          <a:stretch/>
        </p:blipFill>
        <p:spPr>
          <a:xfrm>
            <a:off x="10014400" y="805425"/>
            <a:ext cx="2003899" cy="125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it-IT" b="1"/>
              <a:t>Iscrizione a pagamento con crediti</a:t>
            </a:r>
            <a:br>
              <a:rPr lang="it-IT"/>
            </a:br>
            <a:r>
              <a:rPr lang="it-IT" i="1"/>
              <a:t>enrol_feecredits</a:t>
            </a:r>
            <a:endParaRPr i="1"/>
          </a:p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it-IT" b="1"/>
              <a:t>Restrizione per whitelist del Profilo</a:t>
            </a:r>
            <a:br>
              <a:rPr lang="it-IT"/>
            </a:br>
            <a:r>
              <a:rPr lang="it-IT" i="1"/>
              <a:t>profile_whitelist</a:t>
            </a:r>
            <a:endParaRPr i="1"/>
          </a:p>
          <a:p>
            <a:pPr marL="228600" lvl="0" indent="-228600" algn="l" rtl="0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it-IT" b="1"/>
              <a:t>Menu a cascata</a:t>
            </a:r>
            <a:br>
              <a:rPr lang="it-IT"/>
            </a:br>
            <a:r>
              <a:rPr lang="it-IT" i="1"/>
              <a:t>profilefield_cascadingdropdown</a:t>
            </a:r>
            <a:endParaRPr sz="2400" i="1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endParaRPr/>
          </a:p>
        </p:txBody>
      </p:sp>
      <p:sp>
        <p:nvSpPr>
          <p:cNvPr id="164" name="Google Shape;164;p12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I plugin</a:t>
            </a:r>
            <a:endParaRPr/>
          </a:p>
        </p:txBody>
      </p:sp>
      <p:pic>
        <p:nvPicPr>
          <p:cNvPr id="165" name="Google Shape;165;p12" title="Screenshot 2026-09-15 at 10.10.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4800" y="2133357"/>
            <a:ext cx="4828625" cy="29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Iscrizione a pagamento con crediti </a:t>
            </a:r>
            <a:br>
              <a:rPr lang="it-IT" b="1"/>
            </a:br>
            <a:r>
              <a:rPr lang="it-IT" sz="2400" i="1"/>
              <a:t>enrol_feecredits</a:t>
            </a:r>
            <a:endParaRPr sz="2400" i="1"/>
          </a:p>
        </p:txBody>
      </p:sp>
      <p:sp>
        <p:nvSpPr>
          <p:cNvPr id="171" name="Google Shape;171;p13"/>
          <p:cNvSpPr txBox="1">
            <a:spLocks noGrp="1"/>
          </p:cNvSpPr>
          <p:nvPr>
            <p:ph type="body" idx="1"/>
          </p:nvPr>
        </p:nvSpPr>
        <p:spPr>
          <a:xfrm>
            <a:off x="838200" y="2149475"/>
            <a:ext cx="343837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77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it-IT"/>
              <a:t>Doppio gate all'iscrizione: </a:t>
            </a:r>
            <a:r>
              <a:rPr lang="it-IT" b="1"/>
              <a:t>combina</a:t>
            </a:r>
            <a:r>
              <a:rPr lang="it-IT"/>
              <a:t> </a:t>
            </a:r>
            <a:r>
              <a:rPr lang="it-IT" b="1"/>
              <a:t>pagamento</a:t>
            </a:r>
            <a:r>
              <a:rPr lang="it-IT"/>
              <a:t> (via subsystem core_payment, Stripe) e un vincolo opzionale di </a:t>
            </a:r>
            <a:r>
              <a:rPr lang="it-IT" b="1"/>
              <a:t>credito/token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it-IT"/>
              <a:t>Il saldo crediti </a:t>
            </a:r>
            <a:r>
              <a:rPr lang="it-IT" b="1"/>
              <a:t>riusa il campo profilo personalizzato </a:t>
            </a:r>
            <a:r>
              <a:rPr lang="it-IT"/>
              <a:t>esistente di Moodle (user_info_data).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it-IT"/>
              <a:t>Configurabile per istanza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it-IT"/>
              <a:t>Il credito viene scalato solo dopo il pagamento confermato</a:t>
            </a:r>
            <a:endParaRPr/>
          </a:p>
        </p:txBody>
      </p:sp>
      <p:pic>
        <p:nvPicPr>
          <p:cNvPr id="172" name="Google Shape;17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8095" y="2149475"/>
            <a:ext cx="4118279" cy="4327256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3" name="Google Shape;173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0123" y="4508527"/>
            <a:ext cx="5705622" cy="166049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Calibri"/>
              <a:buNone/>
            </a:pPr>
            <a:r>
              <a:rPr lang="it-IT" sz="4200"/>
              <a:t>Restrizione per Whitelist del Profilo</a:t>
            </a:r>
            <a:br>
              <a:rPr lang="it-IT" sz="4200"/>
            </a:br>
            <a:r>
              <a:rPr lang="it-IT" sz="2400" i="1"/>
              <a:t>profile_whitelist</a:t>
            </a:r>
            <a:endParaRPr sz="4200" i="1"/>
          </a:p>
        </p:txBody>
      </p:sp>
      <p:sp>
        <p:nvSpPr>
          <p:cNvPr id="179" name="Google Shape;179;p15"/>
          <p:cNvSpPr txBox="1">
            <a:spLocks noGrp="1"/>
          </p:cNvSpPr>
          <p:nvPr>
            <p:ph type="body" idx="1"/>
          </p:nvPr>
        </p:nvSpPr>
        <p:spPr>
          <a:xfrm>
            <a:off x="838200" y="2149475"/>
            <a:ext cx="3818100" cy="3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Restrizione di disponibilità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Fork</a:t>
            </a:r>
            <a:r>
              <a:rPr lang="it-IT"/>
              <a:t> di moodle-availability_esse3enrols*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Caricamento </a:t>
            </a:r>
            <a:r>
              <a:rPr lang="it-IT" b="1"/>
              <a:t>lista </a:t>
            </a:r>
            <a:r>
              <a:rPr lang="it-IT"/>
              <a:t>formato </a:t>
            </a:r>
            <a:r>
              <a:rPr lang="it-IT" b="1"/>
              <a:t>Excel</a:t>
            </a:r>
            <a:endParaRPr b="1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/>
              <a:t>Titolo della colonna Excel corrisponde a nome del campo</a:t>
            </a:r>
            <a:endParaRPr/>
          </a:p>
        </p:txBody>
      </p:sp>
      <p:pic>
        <p:nvPicPr>
          <p:cNvPr id="180" name="Google Shape;180;p15"/>
          <p:cNvPicPr preferRelativeResize="0"/>
          <p:nvPr/>
        </p:nvPicPr>
        <p:blipFill rotWithShape="1">
          <a:blip r:embed="rId3">
            <a:alphaModFix/>
          </a:blip>
          <a:srcRect r="23269"/>
          <a:stretch/>
        </p:blipFill>
        <p:spPr>
          <a:xfrm>
            <a:off x="5229667" y="2014538"/>
            <a:ext cx="5658727" cy="386717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1" name="Google Shape;181;p15"/>
          <p:cNvSpPr txBox="1"/>
          <p:nvPr/>
        </p:nvSpPr>
        <p:spPr>
          <a:xfrm>
            <a:off x="340050" y="5952733"/>
            <a:ext cx="4814400" cy="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*) https://github.com/bobopinna/moodle-availability_esse3enrols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Calibri"/>
              <a:buNone/>
            </a:pPr>
            <a:r>
              <a:rPr lang="it-IT" sz="4000">
                <a:latin typeface="Calibri"/>
                <a:ea typeface="Calibri"/>
                <a:cs typeface="Calibri"/>
                <a:sym typeface="Calibri"/>
              </a:rPr>
              <a:t>Menu a cascata </a:t>
            </a:r>
            <a:br>
              <a:rPr lang="it-IT" sz="4000">
                <a:latin typeface="Calibri"/>
                <a:ea typeface="Calibri"/>
                <a:cs typeface="Calibri"/>
                <a:sym typeface="Calibri"/>
              </a:rPr>
            </a:br>
            <a:r>
              <a:rPr lang="it-IT" sz="2400" i="1">
                <a:latin typeface="Calibri"/>
                <a:ea typeface="Calibri"/>
                <a:cs typeface="Calibri"/>
                <a:sym typeface="Calibri"/>
              </a:rPr>
              <a:t>profilefield_cascadingdropdown</a:t>
            </a:r>
            <a:endParaRPr sz="2400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 txBox="1">
            <a:spLocks noGrp="1"/>
          </p:cNvSpPr>
          <p:nvPr>
            <p:ph type="body" idx="1"/>
          </p:nvPr>
        </p:nvSpPr>
        <p:spPr>
          <a:xfrm>
            <a:off x="838200" y="2149475"/>
            <a:ext cx="3438378" cy="3655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2500" lnSpcReduction="10000"/>
          </a:bodyPr>
          <a:lstStyle/>
          <a:p>
            <a:pPr marL="228600" lvl="0" indent="-24193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 dirty="0"/>
              <a:t>Campo profilo </a:t>
            </a:r>
            <a:r>
              <a:rPr lang="it-IT" dirty="0"/>
              <a:t>utente personalizzato</a:t>
            </a:r>
            <a:endParaRPr dirty="0"/>
          </a:p>
          <a:p>
            <a:pPr marL="228600" lvl="0" indent="-2419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dirty="0"/>
              <a:t>Elenco opzioni </a:t>
            </a:r>
            <a:r>
              <a:rPr lang="it-IT" b="1" dirty="0"/>
              <a:t>testo</a:t>
            </a:r>
            <a:r>
              <a:rPr lang="it-IT" dirty="0"/>
              <a:t> formato </a:t>
            </a:r>
            <a:r>
              <a:rPr lang="it-IT" b="1" dirty="0"/>
              <a:t>CSV</a:t>
            </a:r>
            <a:endParaRPr dirty="0"/>
          </a:p>
          <a:p>
            <a:pPr marL="228600" lvl="0" indent="-2419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 dirty="0"/>
              <a:t>Nome abbreviato (univoco) </a:t>
            </a:r>
            <a:r>
              <a:rPr lang="it-IT" dirty="0"/>
              <a:t>campi profilo auto compilati  corrisponde </a:t>
            </a:r>
            <a:r>
              <a:rPr lang="it-IT" b="1" dirty="0"/>
              <a:t>intestazione elenco CSV</a:t>
            </a:r>
            <a:endParaRPr dirty="0"/>
          </a:p>
        </p:txBody>
      </p:sp>
      <p:pic>
        <p:nvPicPr>
          <p:cNvPr id="188" name="Google Shape;18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32264" y="2149475"/>
            <a:ext cx="4538003" cy="350158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9" name="Google Shape;18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8982" y="4843463"/>
            <a:ext cx="5902569" cy="156090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it-IT"/>
              <a:t>Conclusioni</a:t>
            </a:r>
            <a:endParaRPr/>
          </a:p>
        </p:txBody>
      </p:sp>
      <p:sp>
        <p:nvSpPr>
          <p:cNvPr id="195" name="Google Shape;195;p16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Automazione completa dei processi:</a:t>
            </a:r>
            <a:r>
              <a:rPr lang="it-IT"/>
              <a:t> Azzeramento delle verifiche amministrative manuali per il riconoscimento diritti Alumni o convenzioni con Ordini Professionali.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Flessibilità di monetizzazione:</a:t>
            </a:r>
            <a:r>
              <a:rPr lang="it-IT"/>
              <a:t> Riconciliazione immediata delle </a:t>
            </a:r>
            <a:r>
              <a:rPr lang="it-IT" b="1"/>
              <a:t>transazioni</a:t>
            </a:r>
            <a:r>
              <a:rPr lang="it-IT"/>
              <a:t> monetarie con </a:t>
            </a:r>
            <a:r>
              <a:rPr lang="it-IT" b="1"/>
              <a:t>Stripe</a:t>
            </a:r>
            <a:r>
              <a:rPr lang="it-IT"/>
              <a:t> e </a:t>
            </a:r>
            <a:r>
              <a:rPr lang="it-IT" b="1"/>
              <a:t>tracciamento</a:t>
            </a:r>
            <a:r>
              <a:rPr lang="it-IT"/>
              <a:t> puntuale del consumo dei </a:t>
            </a:r>
            <a:r>
              <a:rPr lang="it-IT" b="1"/>
              <a:t>crediti/token </a:t>
            </a:r>
            <a:r>
              <a:rPr lang="it-IT"/>
              <a:t>virtuali.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it-IT" b="1"/>
              <a:t>Qualità del dato e conformità:</a:t>
            </a:r>
            <a:r>
              <a:rPr lang="it-IT"/>
              <a:t> Dati di profilo accurati ed esenti da errori di digitazione.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6" y="0"/>
            <a:ext cx="12185794" cy="3313235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7"/>
          <p:cNvSpPr/>
          <p:nvPr/>
        </p:nvSpPr>
        <p:spPr>
          <a:xfrm>
            <a:off x="0" y="3263031"/>
            <a:ext cx="12185794" cy="33132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2" name="Google Shape;202;p17"/>
          <p:cNvSpPr txBox="1"/>
          <p:nvPr/>
        </p:nvSpPr>
        <p:spPr>
          <a:xfrm>
            <a:off x="2157750" y="3360104"/>
            <a:ext cx="78765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</a:pPr>
            <a:r>
              <a:rPr lang="it-IT" sz="3600" b="1">
                <a:latin typeface="Helvetica Neue"/>
                <a:ea typeface="Helvetica Neue"/>
                <a:cs typeface="Helvetica Neue"/>
                <a:sym typeface="Helvetica Neue"/>
              </a:rPr>
              <a:t>Grazie!</a:t>
            </a:r>
            <a:br>
              <a:rPr lang="it-IT" sz="3600" b="1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it-IT" sz="3600" b="1">
                <a:latin typeface="Helvetica Neue"/>
                <a:ea typeface="Helvetica Neue"/>
                <a:cs typeface="Helvetica Neue"/>
                <a:sym typeface="Helvetica Neue"/>
              </a:rPr>
              <a:t>Rimaniamo per le vostre domande e curiosità…</a:t>
            </a:r>
            <a:endParaRPr sz="36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17"/>
          <p:cNvSpPr txBox="1"/>
          <p:nvPr/>
        </p:nvSpPr>
        <p:spPr>
          <a:xfrm>
            <a:off x="2948314" y="4344623"/>
            <a:ext cx="6097044" cy="3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lang="it-IT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17"/>
          <p:cNvSpPr txBox="1"/>
          <p:nvPr/>
        </p:nvSpPr>
        <p:spPr>
          <a:xfrm>
            <a:off x="2948314" y="5170854"/>
            <a:ext cx="61962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r>
              <a:rPr lang="it-IT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marco.targa@unipd.it | davide.ferro@unipd.it</a:t>
            </a: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</a:pPr>
            <a:br>
              <a:rPr lang="it-IT" sz="18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8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699</Words>
  <Application>Microsoft Macintosh PowerPoint</Application>
  <PresentationFormat>Widescreen</PresentationFormat>
  <Paragraphs>83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Helvetica Neue</vt:lpstr>
      <vt:lpstr>Calibri</vt:lpstr>
      <vt:lpstr>Arial</vt:lpstr>
      <vt:lpstr>Tema di Office</vt:lpstr>
      <vt:lpstr>Lifelong Learning @unipd:  automazione dei flussi di iscrizione, profilazione e tracciamento degli utenti</vt:lpstr>
      <vt:lpstr>Presentazione standard di PowerPoint</vt:lpstr>
      <vt:lpstr>Life Long Learning</vt:lpstr>
      <vt:lpstr>Presentazione standard di PowerPoint</vt:lpstr>
      <vt:lpstr>Offerta formativa</vt:lpstr>
      <vt:lpstr>Organizzazione corsi a pagamento</vt:lpstr>
      <vt:lpstr>Richieste Governance Unipd</vt:lpstr>
      <vt:lpstr>Punti di attenzione (Sfide?)</vt:lpstr>
      <vt:lpstr>Soluzioni</vt:lpstr>
      <vt:lpstr>Post-Lauream</vt:lpstr>
      <vt:lpstr>Punti di attenzione (Nuove sfide?)</vt:lpstr>
      <vt:lpstr>I plugin</vt:lpstr>
      <vt:lpstr>Iscrizione a pagamento con crediti  enrol_feecredits</vt:lpstr>
      <vt:lpstr>Restrizione per Whitelist del Profilo profile_whitelist</vt:lpstr>
      <vt:lpstr>Menu a cascata  profilefield_cascadingdropdown</vt:lpstr>
      <vt:lpstr>Conclusioni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Marco Targa</cp:lastModifiedBy>
  <cp:revision>1</cp:revision>
  <dcterms:modified xsi:type="dcterms:W3CDTF">2026-09-16T12:07:03Z</dcterms:modified>
</cp:coreProperties>
</file>