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370" y="-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8" name="Shape 12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3fa88e08e3b_3_34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it-IT" dirty="0"/>
              <a:t>Grazie per l’attenzione.</a:t>
            </a:r>
          </a:p>
          <a:p>
            <a:endParaRPr lang="it-IT" dirty="0"/>
          </a:p>
          <a:p>
            <a:pPr marL="158750" indent="0">
              <a:buNone/>
            </a:pPr>
            <a:r>
              <a:rPr lang="it-IT" dirty="0"/>
              <a:t>Se dovessimo lasciare una sola idea, sarebbe questa: nell’e-learning asincrono la qualità non coincide con l’automazione. La qualità nasce dall’integrazione tra una struttura didattica chiara e un presidio umano capace di leggere dati, feedback e difficoltà.</a:t>
            </a:r>
          </a:p>
          <a:p>
            <a:endParaRPr lang="it-IT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1" name="Google Shape;601;g3fa88e08e3b_3_3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Text"/>
          <p:cNvSpPr txBox="1">
            <a:spLocks noGrp="1"/>
          </p:cNvSpPr>
          <p:nvPr>
            <p:ph type="title"/>
          </p:nvPr>
        </p:nvSpPr>
        <p:spPr>
          <a:xfrm>
            <a:off x="1524000" y="599850"/>
            <a:ext cx="9144000" cy="2387602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079525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7" name="Picture 12" descr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Rectangle"/>
          <p:cNvSpPr/>
          <p:nvPr/>
        </p:nvSpPr>
        <p:spPr>
          <a:xfrm>
            <a:off x="-1" y="6755098"/>
            <a:ext cx="12192001" cy="105868"/>
          </a:xfrm>
          <a:prstGeom prst="rect">
            <a:avLst/>
          </a:prstGeom>
          <a:solidFill>
            <a:srgbClr val="F080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0" name="alessandria skyline.png" descr="alessandria skyline.png"/>
          <p:cNvPicPr>
            <a:picLocks noChangeAspect="1"/>
          </p:cNvPicPr>
          <p:nvPr/>
        </p:nvPicPr>
        <p:blipFill>
          <a:blip r:embed="rId4"/>
          <a:srcRect b="230"/>
          <a:stretch>
            <a:fillRect/>
          </a:stretch>
        </p:blipFill>
        <p:spPr>
          <a:xfrm>
            <a:off x="2060647" y="4371823"/>
            <a:ext cx="8070706" cy="2482745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62500" y="6573577"/>
            <a:ext cx="258623" cy="24830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99837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40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41" name="Picture 11" descr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pic>
        <p:nvPicPr>
          <p:cNvPr id="42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1612" y="128399"/>
            <a:ext cx="2063383" cy="468002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Text"/>
          <p:cNvSpPr txBox="1">
            <a:spLocks noGrp="1"/>
          </p:cNvSpPr>
          <p:nvPr>
            <p:ph type="title"/>
          </p:nvPr>
        </p:nvSpPr>
        <p:spPr>
          <a:xfrm>
            <a:off x="838200" y="68897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214947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2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53" name="Picture 11" descr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55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Text"/>
          <p:cNvSpPr txBox="1">
            <a:spLocks noGrp="1"/>
          </p:cNvSpPr>
          <p:nvPr>
            <p:ph type="title"/>
          </p:nvPr>
        </p:nvSpPr>
        <p:spPr>
          <a:xfrm>
            <a:off x="839787" y="679450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995488"/>
            <a:ext cx="5157790" cy="2333798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0">
              <a:buSzTx/>
              <a:buFontTx/>
              <a:buNone/>
              <a:defRPr sz="2400" b="1"/>
            </a:lvl2pPr>
            <a:lvl3pPr marL="0" indent="0">
              <a:buSzTx/>
              <a:buFontTx/>
              <a:buNone/>
              <a:defRPr sz="2400" b="1"/>
            </a:lvl3pPr>
            <a:lvl4pPr marL="0" indent="0">
              <a:buSzTx/>
              <a:buFontTx/>
              <a:buNone/>
              <a:defRPr sz="2400" b="1"/>
            </a:lvl4pPr>
            <a:lvl5pPr marL="0" indent="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" name="Segnaposto testo 4"/>
          <p:cNvSpPr>
            <a:spLocks noGrp="1"/>
          </p:cNvSpPr>
          <p:nvPr>
            <p:ph type="body" sz="quarter" idx="21"/>
          </p:nvPr>
        </p:nvSpPr>
        <p:spPr>
          <a:xfrm>
            <a:off x="6172200" y="1995488"/>
            <a:ext cx="5183188" cy="82391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66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67" name="Picture 12" descr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69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itle Text"/>
          <p:cNvSpPr txBox="1">
            <a:spLocks noGrp="1"/>
          </p:cNvSpPr>
          <p:nvPr>
            <p:ph type="title"/>
          </p:nvPr>
        </p:nvSpPr>
        <p:spPr>
          <a:xfrm>
            <a:off x="838200" y="75565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8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9" name="Picture 10" descr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81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90" name="Picture 9" descr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91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92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le Text"/>
          <p:cNvSpPr txBox="1">
            <a:spLocks noGrp="1"/>
          </p:cNvSpPr>
          <p:nvPr>
            <p:ph type="title"/>
          </p:nvPr>
        </p:nvSpPr>
        <p:spPr>
          <a:xfrm>
            <a:off x="839787" y="7239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1254125"/>
            <a:ext cx="6172203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2" name="Segnaposto testo 3"/>
          <p:cNvSpPr>
            <a:spLocks noGrp="1"/>
          </p:cNvSpPr>
          <p:nvPr>
            <p:ph type="body" sz="quarter" idx="21"/>
          </p:nvPr>
        </p:nvSpPr>
        <p:spPr>
          <a:xfrm>
            <a:off x="839787" y="2324100"/>
            <a:ext cx="3932238" cy="3811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3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04" name="Picture 12" descr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106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itle Text"/>
          <p:cNvSpPr txBox="1">
            <a:spLocks noGrp="1"/>
          </p:cNvSpPr>
          <p:nvPr>
            <p:ph type="title"/>
          </p:nvPr>
        </p:nvSpPr>
        <p:spPr>
          <a:xfrm>
            <a:off x="839787" y="695325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15" name="Segnaposto immagine 2"/>
          <p:cNvSpPr>
            <a:spLocks noGrp="1"/>
          </p:cNvSpPr>
          <p:nvPr>
            <p:ph type="pic" sz="half" idx="21"/>
          </p:nvPr>
        </p:nvSpPr>
        <p:spPr>
          <a:xfrm>
            <a:off x="5183187" y="1225550"/>
            <a:ext cx="6172203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295525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7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18" name="Picture 17" descr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120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ntestazione sezione">
  <p:cSld name="1_Intestazione sezione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9"/>
          <p:cNvSpPr txBox="1">
            <a:spLocks noGrp="1"/>
          </p:cNvSpPr>
          <p:nvPr>
            <p:ph type="title"/>
          </p:nvPr>
        </p:nvSpPr>
        <p:spPr>
          <a:xfrm>
            <a:off x="831851" y="1709737"/>
            <a:ext cx="10515600" cy="28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9"/>
          <p:cNvSpPr txBox="1">
            <a:spLocks noGrp="1"/>
          </p:cNvSpPr>
          <p:nvPr>
            <p:ph type="body" idx="1"/>
          </p:nvPr>
        </p:nvSpPr>
        <p:spPr>
          <a:xfrm>
            <a:off x="831851" y="4589461"/>
            <a:ext cx="105156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1219170" lvl="1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828754" lvl="2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2438339" lvl="3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3047924" lvl="4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3657509" lvl="5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3" name="Google Shape;193;p29"/>
          <p:cNvSpPr/>
          <p:nvPr/>
        </p:nvSpPr>
        <p:spPr>
          <a:xfrm>
            <a:off x="-3" y="6563300"/>
            <a:ext cx="12192000" cy="300400"/>
          </a:xfrm>
          <a:prstGeom prst="rect">
            <a:avLst/>
          </a:prstGeom>
          <a:solidFill>
            <a:srgbClr val="F9973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endParaRPr sz="1867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29"/>
          <p:cNvSpPr txBox="1"/>
          <p:nvPr/>
        </p:nvSpPr>
        <p:spPr>
          <a:xfrm>
            <a:off x="4347851" y="6589570"/>
            <a:ext cx="34964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lang="it"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MoodleMoot Italia 2026 - Alessandria</a:t>
            </a:r>
            <a:endParaRPr sz="1467"/>
          </a:p>
        </p:txBody>
      </p:sp>
      <p:pic>
        <p:nvPicPr>
          <p:cNvPr id="195" name="Google Shape;195;p29" descr="Picture 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0143" y="136957"/>
            <a:ext cx="1144933" cy="465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9" descr="moodlemoot-italia2026-logo-black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11613" y="128400"/>
            <a:ext cx="2063385" cy="46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9"/>
          <p:cNvSpPr txBox="1">
            <a:spLocks noGrp="1"/>
          </p:cNvSpPr>
          <p:nvPr>
            <p:ph type="sldNum" idx="12"/>
          </p:nvPr>
        </p:nvSpPr>
        <p:spPr>
          <a:xfrm>
            <a:off x="11845683" y="6589446"/>
            <a:ext cx="258800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3270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4" name="Picture 12" descr="Picture 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moodlemoot-italia2026-logo-black.png" descr="moodlemoot-italia2026-logo-black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911612" y="128399"/>
            <a:ext cx="2063383" cy="468002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le Text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7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2133350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45683" y="6589445"/>
            <a:ext cx="258623" cy="248303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tolo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sz="4400" b="1" dirty="0"/>
              <a:t>IA </a:t>
            </a:r>
            <a:r>
              <a:rPr sz="4400" b="1" dirty="0" err="1"/>
              <a:t>generativa</a:t>
            </a:r>
            <a:r>
              <a:rPr sz="4400" b="1" dirty="0"/>
              <a:t> e </a:t>
            </a:r>
            <a:r>
              <a:rPr sz="4400" b="1" dirty="0" err="1"/>
              <a:t>italiano</a:t>
            </a:r>
            <a:r>
              <a:rPr sz="4400" b="1" dirty="0"/>
              <a:t> L2 per </a:t>
            </a:r>
            <a:r>
              <a:rPr sz="4400" b="1" dirty="0" err="1"/>
              <a:t>studenti</a:t>
            </a:r>
            <a:r>
              <a:rPr sz="4400" b="1" dirty="0"/>
              <a:t> </a:t>
            </a:r>
            <a:r>
              <a:rPr sz="4400" b="1" dirty="0" err="1"/>
              <a:t>internazionali</a:t>
            </a:r>
            <a:endParaRPr sz="4400" b="1" dirty="0"/>
          </a:p>
        </p:txBody>
      </p:sp>
      <p:sp>
        <p:nvSpPr>
          <p:cNvPr id="131" name="Sottotitolo 2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it-IT" b="0" i="1" dirty="0"/>
              <a:t>Progettazione e integrazione di un simulatore conversazionale in </a:t>
            </a:r>
            <a:r>
              <a:rPr lang="it-IT" b="0" i="1" dirty="0" err="1"/>
              <a:t>Moodle</a:t>
            </a:r>
            <a:br>
              <a:rPr lang="it-IT" dirty="0"/>
            </a:br>
            <a:r>
              <a:rPr i="0" dirty="0"/>
              <a:t>Laura Morano ·</a:t>
            </a:r>
            <a:r>
              <a:rPr lang="it-IT" dirty="0"/>
              <a:t> Alessandro Tagliati</a:t>
            </a:r>
            <a:br>
              <a:rPr dirty="0"/>
            </a:br>
            <a:r>
              <a:rPr lang="it-IT" dirty="0"/>
              <a:t>Università degli Studi di Pavia</a:t>
            </a:r>
            <a:r>
              <a:rPr i="0" dirty="0"/>
              <a:t> · Elisa </a:t>
            </a:r>
            <a:r>
              <a:rPr i="0" dirty="0" err="1"/>
              <a:t>Industriq</a:t>
            </a:r>
            <a:r>
              <a:rPr i="0" dirty="0"/>
              <a:t> Italy</a:t>
            </a:r>
            <a:br>
              <a:rPr dirty="0"/>
            </a:br>
            <a:endParaRPr b="0" i="0"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7" y="755650"/>
            <a:ext cx="10811933" cy="1325563"/>
          </a:xfrm>
        </p:spPr>
        <p:txBody>
          <a:bodyPr>
            <a:normAutofit/>
          </a:bodyPr>
          <a:lstStyle/>
          <a:p>
            <a:pPr fontAlgn="t"/>
            <a:r>
              <a:rPr lang="it-IT" sz="4000" b="1" dirty="0"/>
              <a:t>Vivere in Italia, studiare in inglese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19" y="2103120"/>
            <a:ext cx="6769948" cy="42265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lang="it-IT" sz="2000" b="0" i="0" dirty="0">
                <a:solidFill>
                  <a:srgbClr val="333333"/>
                </a:solidFill>
                <a:latin typeface="Calibri"/>
              </a:rPr>
              <a:t>Gli atenei italiani offrono un numero crescente di corsi magistrali interamente in inglese.</a:t>
            </a:r>
          </a:p>
          <a:p>
            <a:pPr algn="l">
              <a:lnSpc>
                <a:spcPct val="115000"/>
              </a:lnSpc>
            </a:pPr>
            <a:endParaRPr lang="it-IT" sz="2000" dirty="0">
              <a:solidFill>
                <a:srgbClr val="333333"/>
              </a:solidFill>
              <a:latin typeface="Calibri"/>
            </a:endParaRPr>
          </a:p>
          <a:p>
            <a:pPr algn="l">
              <a:lnSpc>
                <a:spcPct val="115000"/>
              </a:lnSpc>
            </a:pPr>
            <a:r>
              <a:rPr lang="it-IT" sz="2000" b="1" i="0" dirty="0">
                <a:solidFill>
                  <a:srgbClr val="333333"/>
                </a:solidFill>
                <a:latin typeface="Calibri"/>
              </a:rPr>
              <a:t>Il paradosso: </a:t>
            </a:r>
            <a:r>
              <a:rPr lang="it-IT" sz="2000" b="0" i="0" dirty="0">
                <a:solidFill>
                  <a:srgbClr val="333333"/>
                </a:solidFill>
                <a:latin typeface="Calibri"/>
              </a:rPr>
              <a:t>gli studenti vivono fisicamente in Italia per uno o due anni, ma restano spesso linguisticamente isolati, poiché studio, didattica e comunicazione accademica si svolgono prevalentemente in inglese.</a:t>
            </a:r>
          </a:p>
          <a:p>
            <a:pPr algn="l">
              <a:lnSpc>
                <a:spcPct val="115000"/>
              </a:lnSpc>
            </a:pPr>
            <a:endParaRPr lang="it-IT" sz="2000" dirty="0">
              <a:solidFill>
                <a:srgbClr val="333333"/>
              </a:solidFill>
              <a:latin typeface="Calibri"/>
            </a:endParaRPr>
          </a:p>
          <a:p>
            <a:pPr algn="l">
              <a:lnSpc>
                <a:spcPct val="115000"/>
              </a:lnSpc>
            </a:pPr>
            <a:r>
              <a:rPr lang="it-IT" sz="2000" b="1" i="0" dirty="0">
                <a:solidFill>
                  <a:srgbClr val="333333"/>
                </a:solidFill>
                <a:latin typeface="Calibri"/>
              </a:rPr>
              <a:t>Di conseguenza, </a:t>
            </a:r>
            <a:r>
              <a:rPr lang="it-IT" sz="2000" b="0" i="0" dirty="0">
                <a:solidFill>
                  <a:srgbClr val="333333"/>
                </a:solidFill>
                <a:latin typeface="Calibri"/>
              </a:rPr>
              <a:t>l'apprendimento istituzionale dell'italiano rimane spesso confinato a corsi introduttivi di livello A1 (QCER), mentre le interazioni quotidiane richiedono competenze comunicative più avanzate.</a:t>
            </a:r>
            <a:endParaRPr sz="2000" b="0" i="0" dirty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518399" y="2103119"/>
            <a:ext cx="4377267" cy="4238413"/>
          </a:xfrm>
          <a:prstGeom prst="roundRect">
            <a:avLst>
              <a:gd name="adj" fmla="val 6000"/>
            </a:avLst>
          </a:prstGeom>
          <a:solidFill>
            <a:srgbClr val="F3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718214" y="2182706"/>
            <a:ext cx="3694853" cy="9848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6400" b="1" i="0" dirty="0">
                <a:solidFill>
                  <a:srgbClr val="ED7D31"/>
                </a:solidFill>
                <a:latin typeface="Calibri"/>
              </a:rPr>
              <a:t>A1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63932" y="3308773"/>
            <a:ext cx="3767668" cy="11079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it-IT" i="1" dirty="0">
                <a:solidFill>
                  <a:srgbClr val="333333"/>
                </a:solidFill>
                <a:latin typeface="Calibri"/>
              </a:rPr>
              <a:t>L</a:t>
            </a:r>
            <a:r>
              <a:rPr b="0" i="1" dirty="0" err="1">
                <a:solidFill>
                  <a:srgbClr val="333333"/>
                </a:solidFill>
                <a:latin typeface="Calibri"/>
              </a:rPr>
              <a:t>ivello</a:t>
            </a:r>
            <a:r>
              <a:rPr b="0" i="1" dirty="0">
                <a:solidFill>
                  <a:srgbClr val="333333"/>
                </a:solidFill>
                <a:latin typeface="Calibri"/>
              </a:rPr>
              <a:t> </a:t>
            </a:r>
            <a:r>
              <a:rPr lang="it-IT" b="0" i="1" dirty="0">
                <a:solidFill>
                  <a:srgbClr val="333333"/>
                </a:solidFill>
                <a:latin typeface="Calibri"/>
              </a:rPr>
              <a:t>generalmente previsto dai corsi introduttivi di italiano per studenti internazionali iscritti a lauree magistrali in lingua inglese.</a:t>
            </a:r>
            <a:endParaRPr b="0" i="1" dirty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62333" y="4754880"/>
            <a:ext cx="3676226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b="0" i="1" dirty="0">
                <a:solidFill>
                  <a:srgbClr val="6B6B6B"/>
                </a:solidFill>
                <a:latin typeface="Calibri"/>
              </a:rPr>
              <a:t>1–2 anni di </a:t>
            </a:r>
            <a:r>
              <a:rPr sz="2000" b="0" i="1" dirty="0" err="1">
                <a:solidFill>
                  <a:srgbClr val="6B6B6B"/>
                </a:solidFill>
                <a:latin typeface="Calibri"/>
              </a:rPr>
              <a:t>permanenza</a:t>
            </a:r>
            <a:r>
              <a:rPr sz="2000" b="0" i="1" dirty="0">
                <a:solidFill>
                  <a:srgbClr val="6B6B6B"/>
                </a:solidFill>
                <a:latin typeface="Calibri"/>
              </a:rPr>
              <a:t> in Italia, </a:t>
            </a:r>
            <a:r>
              <a:rPr sz="2000" b="0" i="1" dirty="0" err="1">
                <a:solidFill>
                  <a:srgbClr val="6B6B6B"/>
                </a:solidFill>
                <a:latin typeface="Calibri"/>
              </a:rPr>
              <a:t>comunicazione</a:t>
            </a:r>
            <a:r>
              <a:rPr sz="2000" b="0" i="1" dirty="0">
                <a:solidFill>
                  <a:srgbClr val="6B6B6B"/>
                </a:solidFill>
                <a:latin typeface="Calibri"/>
              </a:rPr>
              <a:t> </a:t>
            </a:r>
            <a:r>
              <a:rPr sz="2000" b="0" i="1" dirty="0" err="1">
                <a:solidFill>
                  <a:srgbClr val="6B6B6B"/>
                </a:solidFill>
                <a:latin typeface="Calibri"/>
              </a:rPr>
              <a:t>quotidiana</a:t>
            </a:r>
            <a:r>
              <a:rPr sz="2000" b="0" i="1" dirty="0">
                <a:solidFill>
                  <a:srgbClr val="6B6B6B"/>
                </a:solidFill>
                <a:latin typeface="Calibri"/>
              </a:rPr>
              <a:t> </a:t>
            </a:r>
            <a:r>
              <a:rPr sz="2000" b="0" i="1" dirty="0" err="1">
                <a:solidFill>
                  <a:srgbClr val="6B6B6B"/>
                </a:solidFill>
                <a:latin typeface="Calibri"/>
              </a:rPr>
              <a:t>prevalentemente</a:t>
            </a:r>
            <a:r>
              <a:rPr sz="2000" b="0" i="1" dirty="0">
                <a:solidFill>
                  <a:srgbClr val="6B6B6B"/>
                </a:solidFill>
                <a:latin typeface="Calibri"/>
              </a:rPr>
              <a:t> in inglese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755650"/>
            <a:ext cx="10845800" cy="1325563"/>
          </a:xfrm>
        </p:spPr>
        <p:txBody>
          <a:bodyPr>
            <a:normAutofit/>
          </a:bodyPr>
          <a:lstStyle/>
          <a:p>
            <a:pPr algn="ctr"/>
            <a:r>
              <a:rPr sz="4000" b="1" dirty="0"/>
              <a:t>La </a:t>
            </a:r>
            <a:r>
              <a:rPr sz="4000" b="1" dirty="0" err="1"/>
              <a:t>produzione</a:t>
            </a:r>
            <a:r>
              <a:rPr sz="4000" b="1" dirty="0"/>
              <a:t> </a:t>
            </a:r>
            <a:r>
              <a:rPr sz="4000" b="1" dirty="0" err="1"/>
              <a:t>orale</a:t>
            </a:r>
            <a:r>
              <a:rPr sz="4000" b="1" dirty="0"/>
              <a:t> è la </a:t>
            </a:r>
            <a:r>
              <a:rPr sz="4000" b="1" dirty="0" err="1"/>
              <a:t>più</a:t>
            </a:r>
            <a:r>
              <a:rPr sz="4000" b="1" dirty="0"/>
              <a:t> difficile da </a:t>
            </a:r>
            <a:r>
              <a:rPr sz="4000" b="1" dirty="0" err="1"/>
              <a:t>esercitare</a:t>
            </a:r>
            <a:r>
              <a:rPr sz="4000" b="1" dirty="0"/>
              <a:t> in </a:t>
            </a:r>
            <a:r>
              <a:rPr sz="4000" b="1" dirty="0" err="1"/>
              <a:t>autonomia</a:t>
            </a:r>
            <a:endParaRPr sz="4000" b="1" dirty="0"/>
          </a:p>
        </p:txBody>
      </p:sp>
      <p:sp>
        <p:nvSpPr>
          <p:cNvPr id="3" name="Rounded Rectangle 2"/>
          <p:cNvSpPr/>
          <p:nvPr/>
        </p:nvSpPr>
        <p:spPr>
          <a:xfrm>
            <a:off x="502920" y="2148840"/>
            <a:ext cx="2615184" cy="3566160"/>
          </a:xfrm>
          <a:prstGeom prst="roundRect">
            <a:avLst>
              <a:gd name="adj" fmla="val 6000"/>
            </a:avLst>
          </a:prstGeom>
          <a:solidFill>
            <a:srgbClr val="F3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517904" y="2423160"/>
            <a:ext cx="585216" cy="585216"/>
          </a:xfrm>
          <a:prstGeom prst="ellipse">
            <a:avLst/>
          </a:prstGeom>
          <a:solidFill>
            <a:srgbClr val="447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3246120"/>
            <a:ext cx="2340864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b="1" i="0" dirty="0" err="1">
                <a:solidFill>
                  <a:srgbClr val="333333"/>
                </a:solidFill>
                <a:latin typeface="Calibri"/>
              </a:rPr>
              <a:t>Attivazione</a:t>
            </a:r>
            <a:r>
              <a:rPr b="1" i="0" dirty="0">
                <a:solidFill>
                  <a:srgbClr val="333333"/>
                </a:solidFill>
                <a:latin typeface="Calibri"/>
              </a:rPr>
              <a:t> in tempo </a:t>
            </a:r>
            <a:r>
              <a:rPr b="1" i="0" dirty="0" err="1">
                <a:solidFill>
                  <a:srgbClr val="333333"/>
                </a:solidFill>
                <a:latin typeface="Calibri"/>
              </a:rPr>
              <a:t>reale</a:t>
            </a:r>
            <a:endParaRPr b="1" i="0" dirty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4069080"/>
            <a:ext cx="2249424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0" i="0" dirty="0" err="1">
                <a:solidFill>
                  <a:srgbClr val="333333"/>
                </a:solidFill>
                <a:latin typeface="Calibri"/>
              </a:rPr>
              <a:t>Richiede</a:t>
            </a:r>
            <a:r>
              <a:rPr sz="1600" b="0" i="0" dirty="0">
                <a:solidFill>
                  <a:srgbClr val="333333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333333"/>
                </a:solidFill>
                <a:latin typeface="Calibri"/>
              </a:rPr>
              <a:t>lessico</a:t>
            </a:r>
            <a:r>
              <a:rPr sz="1600" b="0" i="0" dirty="0">
                <a:solidFill>
                  <a:srgbClr val="333333"/>
                </a:solidFill>
                <a:latin typeface="Calibri"/>
              </a:rPr>
              <a:t> e </a:t>
            </a:r>
            <a:r>
              <a:rPr lang="it-IT" sz="1600" dirty="0">
                <a:solidFill>
                  <a:srgbClr val="333333"/>
                </a:solidFill>
                <a:latin typeface="Calibri"/>
              </a:rPr>
              <a:t>morfosintassi</a:t>
            </a:r>
            <a:r>
              <a:rPr sz="1600" b="0" i="0" dirty="0">
                <a:solidFill>
                  <a:srgbClr val="333333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333333"/>
                </a:solidFill>
                <a:latin typeface="Calibri"/>
              </a:rPr>
              <a:t>attivati</a:t>
            </a:r>
            <a:r>
              <a:rPr sz="1600" b="0" i="0" dirty="0">
                <a:solidFill>
                  <a:srgbClr val="333333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333333"/>
                </a:solidFill>
                <a:latin typeface="Calibri"/>
              </a:rPr>
              <a:t>sul</a:t>
            </a:r>
            <a:r>
              <a:rPr sz="1600" b="0" i="0" dirty="0">
                <a:solidFill>
                  <a:srgbClr val="333333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333333"/>
                </a:solidFill>
                <a:latin typeface="Calibri"/>
              </a:rPr>
              <a:t>momento</a:t>
            </a:r>
            <a:r>
              <a:rPr sz="1600" b="0" i="0" dirty="0">
                <a:solidFill>
                  <a:srgbClr val="333333"/>
                </a:solidFill>
                <a:latin typeface="Calibri"/>
              </a:rPr>
              <a:t>, sotto </a:t>
            </a:r>
            <a:r>
              <a:rPr sz="1600" b="0" i="0" dirty="0" err="1">
                <a:solidFill>
                  <a:srgbClr val="333333"/>
                </a:solidFill>
                <a:latin typeface="Calibri"/>
              </a:rPr>
              <a:t>pressione</a:t>
            </a:r>
            <a:r>
              <a:rPr sz="1600" b="0" i="0" dirty="0">
                <a:solidFill>
                  <a:srgbClr val="333333"/>
                </a:solidFill>
                <a:latin typeface="Calibri"/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00984" y="2148840"/>
            <a:ext cx="2615184" cy="3566160"/>
          </a:xfrm>
          <a:prstGeom prst="roundRect">
            <a:avLst>
              <a:gd name="adj" fmla="val 6000"/>
            </a:avLst>
          </a:prstGeom>
          <a:solidFill>
            <a:srgbClr val="F3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4315968" y="2423160"/>
            <a:ext cx="585216" cy="585216"/>
          </a:xfrm>
          <a:prstGeom prst="ellipse">
            <a:avLst/>
          </a:prstGeom>
          <a:solidFill>
            <a:srgbClr val="447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38144" y="3246120"/>
            <a:ext cx="2340864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b="1" i="0" dirty="0" err="1">
                <a:solidFill>
                  <a:srgbClr val="333333"/>
                </a:solidFill>
                <a:latin typeface="Calibri"/>
              </a:rPr>
              <a:t>Giudizio</a:t>
            </a:r>
            <a:r>
              <a:rPr b="1" i="0" dirty="0">
                <a:solidFill>
                  <a:srgbClr val="333333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333333"/>
                </a:solidFill>
                <a:latin typeface="Calibri"/>
              </a:rPr>
              <a:t>sociale</a:t>
            </a:r>
            <a:endParaRPr b="1" i="0" dirty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83864" y="4069080"/>
            <a:ext cx="2249424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it-IT" sz="1600" b="0" i="0" dirty="0">
                <a:solidFill>
                  <a:srgbClr val="333333"/>
                </a:solidFill>
                <a:latin typeface="Calibri"/>
              </a:rPr>
              <a:t>Tra le competenze linguistiche, la produzione orale è quella maggiormente associata all'ansia comunicativa.</a:t>
            </a:r>
            <a:endParaRPr sz="1600" b="0" i="0" dirty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099048" y="2148840"/>
            <a:ext cx="2615184" cy="3566160"/>
          </a:xfrm>
          <a:prstGeom prst="roundRect">
            <a:avLst>
              <a:gd name="adj" fmla="val 6000"/>
            </a:avLst>
          </a:prstGeom>
          <a:solidFill>
            <a:srgbClr val="F3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7114032" y="2423160"/>
            <a:ext cx="585216" cy="585216"/>
          </a:xfrm>
          <a:prstGeom prst="ellipse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36208" y="3246120"/>
            <a:ext cx="2340864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b="1" i="0" dirty="0">
                <a:solidFill>
                  <a:srgbClr val="333333"/>
                </a:solidFill>
                <a:latin typeface="Calibri"/>
              </a:rPr>
              <a:t>Foreign Language Anxiety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81928" y="4069080"/>
            <a:ext cx="2249424" cy="9848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0" i="0" dirty="0">
                <a:solidFill>
                  <a:srgbClr val="333333"/>
                </a:solidFill>
                <a:latin typeface="Calibri"/>
              </a:rPr>
              <a:t>Krashen (1982): il </a:t>
            </a:r>
            <a:r>
              <a:rPr sz="1600" b="0" i="0" dirty="0" err="1">
                <a:solidFill>
                  <a:srgbClr val="333333"/>
                </a:solidFill>
                <a:latin typeface="Calibri"/>
              </a:rPr>
              <a:t>filtro</a:t>
            </a:r>
            <a:r>
              <a:rPr sz="1600" b="0" i="0" dirty="0">
                <a:solidFill>
                  <a:srgbClr val="333333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333333"/>
                </a:solidFill>
                <a:latin typeface="Calibri"/>
              </a:rPr>
              <a:t>affettivo</a:t>
            </a:r>
            <a:r>
              <a:rPr sz="1600" b="0" i="0" dirty="0">
                <a:solidFill>
                  <a:srgbClr val="333333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333333"/>
                </a:solidFill>
                <a:latin typeface="Calibri"/>
              </a:rPr>
              <a:t>blocca</a:t>
            </a:r>
            <a:r>
              <a:rPr sz="1600" b="0" i="0" dirty="0">
                <a:solidFill>
                  <a:srgbClr val="333333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333333"/>
                </a:solidFill>
                <a:latin typeface="Calibri"/>
              </a:rPr>
              <a:t>l'apprendimento</a:t>
            </a:r>
            <a:r>
              <a:rPr sz="1600" b="0" i="0" dirty="0">
                <a:solidFill>
                  <a:srgbClr val="333333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333333"/>
                </a:solidFill>
                <a:latin typeface="Calibri"/>
              </a:rPr>
              <a:t>quando</a:t>
            </a:r>
            <a:r>
              <a:rPr sz="1600" b="0" i="0" dirty="0">
                <a:solidFill>
                  <a:srgbClr val="333333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333333"/>
                </a:solidFill>
                <a:latin typeface="Calibri"/>
              </a:rPr>
              <a:t>l'ansia</a:t>
            </a:r>
            <a:r>
              <a:rPr sz="1600" b="0" i="0" dirty="0">
                <a:solidFill>
                  <a:srgbClr val="333333"/>
                </a:solidFill>
                <a:latin typeface="Calibri"/>
              </a:rPr>
              <a:t> è </a:t>
            </a:r>
            <a:r>
              <a:rPr sz="1600" b="0" i="0" dirty="0" err="1">
                <a:solidFill>
                  <a:srgbClr val="333333"/>
                </a:solidFill>
                <a:latin typeface="Calibri"/>
              </a:rPr>
              <a:t>alta.</a:t>
            </a:r>
            <a:endParaRPr sz="1600" b="0" i="0" dirty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897112" y="2148840"/>
            <a:ext cx="2615184" cy="3566160"/>
          </a:xfrm>
          <a:prstGeom prst="roundRect">
            <a:avLst>
              <a:gd name="adj" fmla="val 6000"/>
            </a:avLst>
          </a:prstGeom>
          <a:solidFill>
            <a:srgbClr val="F3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912096" y="2423160"/>
            <a:ext cx="585216" cy="585216"/>
          </a:xfrm>
          <a:prstGeom prst="ellipse">
            <a:avLst/>
          </a:prstGeom>
          <a:solidFill>
            <a:srgbClr val="447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34272" y="3246120"/>
            <a:ext cx="2340864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b="1" i="0" dirty="0" err="1">
                <a:solidFill>
                  <a:srgbClr val="333333"/>
                </a:solidFill>
                <a:latin typeface="Calibri"/>
              </a:rPr>
              <a:t>Rifugio</a:t>
            </a:r>
            <a:r>
              <a:rPr b="1" i="0" dirty="0">
                <a:solidFill>
                  <a:srgbClr val="333333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333333"/>
                </a:solidFill>
                <a:latin typeface="Calibri"/>
              </a:rPr>
              <a:t>nell'inglese</a:t>
            </a:r>
            <a:endParaRPr b="1" i="0" dirty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079992" y="4069080"/>
            <a:ext cx="2249424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0" i="0" dirty="0" err="1">
                <a:solidFill>
                  <a:srgbClr val="333333"/>
                </a:solidFill>
                <a:latin typeface="Calibri"/>
              </a:rPr>
              <a:t>L'ansia</a:t>
            </a:r>
            <a:r>
              <a:rPr sz="1600" b="0" i="0" dirty="0">
                <a:solidFill>
                  <a:srgbClr val="333333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333333"/>
                </a:solidFill>
                <a:latin typeface="Calibri"/>
              </a:rPr>
              <a:t>spinge</a:t>
            </a:r>
            <a:r>
              <a:rPr sz="1600" b="0" i="0" dirty="0">
                <a:solidFill>
                  <a:srgbClr val="333333"/>
                </a:solidFill>
                <a:latin typeface="Calibri"/>
              </a:rPr>
              <a:t> verso la lingua </a:t>
            </a:r>
            <a:r>
              <a:rPr sz="1600" b="0" i="0" dirty="0" err="1">
                <a:solidFill>
                  <a:srgbClr val="333333"/>
                </a:solidFill>
                <a:latin typeface="Calibri"/>
              </a:rPr>
              <a:t>veicolare</a:t>
            </a:r>
            <a:r>
              <a:rPr sz="1600" b="0" i="0" dirty="0">
                <a:solidFill>
                  <a:srgbClr val="333333"/>
                </a:solidFill>
                <a:latin typeface="Calibri"/>
              </a:rPr>
              <a:t>, a </a:t>
            </a:r>
            <a:r>
              <a:rPr sz="1600" b="0" i="0" dirty="0" err="1">
                <a:solidFill>
                  <a:srgbClr val="333333"/>
                </a:solidFill>
                <a:latin typeface="Calibri"/>
              </a:rPr>
              <a:t>scapito</a:t>
            </a:r>
            <a:r>
              <a:rPr sz="1600" b="0" i="0" dirty="0">
                <a:solidFill>
                  <a:srgbClr val="333333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333333"/>
                </a:solidFill>
                <a:latin typeface="Calibri"/>
              </a:rPr>
              <a:t>dell'integrazione</a:t>
            </a:r>
            <a:r>
              <a:rPr sz="1600" b="0" i="0" dirty="0">
                <a:solidFill>
                  <a:srgbClr val="333333"/>
                </a:solidFill>
                <a:latin typeface="Calibri"/>
              </a:rPr>
              <a:t> locale.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133" y="755650"/>
            <a:ext cx="10879667" cy="1325563"/>
          </a:xfrm>
        </p:spPr>
        <p:txBody>
          <a:bodyPr>
            <a:normAutofit/>
          </a:bodyPr>
          <a:lstStyle/>
          <a:p>
            <a:r>
              <a:rPr sz="4000" b="1" dirty="0"/>
              <a:t>Le </a:t>
            </a:r>
            <a:r>
              <a:rPr sz="4000" b="1" dirty="0" err="1"/>
              <a:t>soluzioni</a:t>
            </a:r>
            <a:r>
              <a:rPr sz="4000" b="1" dirty="0"/>
              <a:t> </a:t>
            </a:r>
            <a:r>
              <a:rPr sz="4000" b="1" dirty="0" err="1"/>
              <a:t>esistenti</a:t>
            </a:r>
            <a:r>
              <a:rPr sz="4000" b="1" dirty="0"/>
              <a:t> non </a:t>
            </a:r>
            <a:r>
              <a:rPr sz="4000" b="1" dirty="0" err="1"/>
              <a:t>colmano</a:t>
            </a:r>
            <a:r>
              <a:rPr sz="4000" b="1" dirty="0"/>
              <a:t> il </a:t>
            </a:r>
            <a:r>
              <a:rPr sz="4000" b="1" dirty="0" err="1"/>
              <a:t>vuoto</a:t>
            </a:r>
            <a:endParaRPr sz="4000" b="1" dirty="0"/>
          </a:p>
        </p:txBody>
      </p:sp>
      <p:sp>
        <p:nvSpPr>
          <p:cNvPr id="3" name="Rounded Rectangle 2"/>
          <p:cNvSpPr/>
          <p:nvPr/>
        </p:nvSpPr>
        <p:spPr>
          <a:xfrm>
            <a:off x="502920" y="2103120"/>
            <a:ext cx="11186160" cy="804672"/>
          </a:xfrm>
          <a:prstGeom prst="roundRect">
            <a:avLst>
              <a:gd name="adj" fmla="val 6000"/>
            </a:avLst>
          </a:prstGeom>
          <a:solidFill>
            <a:srgbClr val="F3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2103120"/>
            <a:ext cx="3108960" cy="8046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 dirty="0">
                <a:solidFill>
                  <a:srgbClr val="4472C4"/>
                </a:solidFill>
                <a:latin typeface="Calibri"/>
              </a:rPr>
              <a:t>App </a:t>
            </a:r>
            <a:r>
              <a:rPr sz="1500" b="1" i="0" dirty="0" err="1">
                <a:solidFill>
                  <a:srgbClr val="4472C4"/>
                </a:solidFill>
                <a:latin typeface="Calibri"/>
              </a:rPr>
              <a:t>gamificate</a:t>
            </a:r>
            <a:endParaRPr sz="1500" b="1" i="0" dirty="0">
              <a:solidFill>
                <a:srgbClr val="4472C4"/>
              </a:solidFill>
              <a:latin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77640" y="2103120"/>
            <a:ext cx="2560320" cy="8046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 i="1" dirty="0">
                <a:solidFill>
                  <a:srgbClr val="6B6B6B"/>
                </a:solidFill>
                <a:latin typeface="Calibri"/>
              </a:rPr>
              <a:t>Duolingo, Babbel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29400" y="2103120"/>
            <a:ext cx="4785360" cy="8046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 i="0" dirty="0" err="1">
                <a:solidFill>
                  <a:srgbClr val="333333"/>
                </a:solidFill>
                <a:latin typeface="Calibri"/>
              </a:rPr>
              <a:t>Compiti</a:t>
            </a:r>
            <a:r>
              <a:rPr sz="1400" b="0" i="0" dirty="0">
                <a:solidFill>
                  <a:srgbClr val="333333"/>
                </a:solidFill>
                <a:latin typeface="Calibri"/>
              </a:rPr>
              <a:t> </a:t>
            </a:r>
            <a:r>
              <a:rPr sz="1400" b="0" i="0" dirty="0" err="1">
                <a:solidFill>
                  <a:srgbClr val="333333"/>
                </a:solidFill>
                <a:latin typeface="Calibri"/>
              </a:rPr>
              <a:t>meccanici</a:t>
            </a:r>
            <a:r>
              <a:rPr sz="1400" b="0" i="0" dirty="0">
                <a:solidFill>
                  <a:srgbClr val="333333"/>
                </a:solidFill>
                <a:latin typeface="Calibri"/>
              </a:rPr>
              <a:t> e </a:t>
            </a:r>
            <a:r>
              <a:rPr sz="1400" b="0" i="0" dirty="0" err="1">
                <a:solidFill>
                  <a:srgbClr val="333333"/>
                </a:solidFill>
                <a:latin typeface="Calibri"/>
              </a:rPr>
              <a:t>decontestualizzati</a:t>
            </a:r>
            <a:endParaRPr sz="1400" b="0" i="0" dirty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7240" y="3017520"/>
            <a:ext cx="3108960" cy="8046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4472C4"/>
                </a:solidFill>
                <a:latin typeface="Calibri"/>
              </a:rPr>
              <a:t>Ripetizione rigida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77640" y="3017520"/>
            <a:ext cx="2560320" cy="8046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 i="1">
                <a:solidFill>
                  <a:srgbClr val="6B6B6B"/>
                </a:solidFill>
                <a:latin typeface="Calibri"/>
              </a:rPr>
              <a:t>Rosetta Stone, Pimsleur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29400" y="3017520"/>
            <a:ext cx="4785360" cy="8046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 i="0">
                <a:solidFill>
                  <a:srgbClr val="333333"/>
                </a:solidFill>
                <a:latin typeface="Calibri"/>
              </a:rPr>
              <a:t>Nessuna negoziazione del significato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931920"/>
            <a:ext cx="11186160" cy="804672"/>
          </a:xfrm>
          <a:prstGeom prst="roundRect">
            <a:avLst>
              <a:gd name="adj" fmla="val 6000"/>
            </a:avLst>
          </a:prstGeom>
          <a:solidFill>
            <a:srgbClr val="F3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3931920"/>
            <a:ext cx="3108960" cy="8046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4472C4"/>
                </a:solidFill>
                <a:latin typeface="Calibri"/>
              </a:rPr>
              <a:t>Tutoring umano online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77640" y="3931920"/>
            <a:ext cx="2560320" cy="8046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 i="1">
                <a:solidFill>
                  <a:srgbClr val="6B6B6B"/>
                </a:solidFill>
                <a:latin typeface="Calibri"/>
              </a:rPr>
              <a:t>iTalki, Preply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9400" y="3931920"/>
            <a:ext cx="4785360" cy="8046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 i="0">
                <a:solidFill>
                  <a:srgbClr val="333333"/>
                </a:solidFill>
                <a:latin typeface="Calibri"/>
              </a:rPr>
              <a:t>Costoso e poco flessibile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4846320"/>
            <a:ext cx="3108960" cy="8046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4472C4"/>
                </a:solidFill>
                <a:latin typeface="Calibri"/>
              </a:rPr>
              <a:t>Chatbot / LLM generalisti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77640" y="5148628"/>
            <a:ext cx="2560320" cy="20005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 i="1" dirty="0">
                <a:solidFill>
                  <a:srgbClr val="6B6B6B"/>
                </a:solidFill>
                <a:latin typeface="Calibri"/>
              </a:rPr>
              <a:t>ChatGPT</a:t>
            </a:r>
            <a:r>
              <a:rPr lang="it-IT" sz="1300" b="0" i="1" dirty="0">
                <a:solidFill>
                  <a:srgbClr val="6B6B6B"/>
                </a:solidFill>
                <a:latin typeface="Calibri"/>
              </a:rPr>
              <a:t> - Gemini</a:t>
            </a:r>
            <a:endParaRPr sz="1300" b="0" i="1" dirty="0">
              <a:solidFill>
                <a:srgbClr val="6B6B6B"/>
              </a:solidFill>
              <a:latin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29400" y="4846320"/>
            <a:ext cx="4785360" cy="8046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 i="0">
                <a:solidFill>
                  <a:srgbClr val="333333"/>
                </a:solidFill>
                <a:latin typeface="Calibri"/>
              </a:rPr>
              <a:t>Nessuna didattizzazione né scaffolding bilingue graduato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1150938"/>
            <a:ext cx="10132484" cy="1676929"/>
          </a:xfrm>
        </p:spPr>
        <p:txBody>
          <a:bodyPr>
            <a:noAutofit/>
          </a:bodyPr>
          <a:lstStyle/>
          <a:p>
            <a:r>
              <a:rPr sz="4000" b="1" dirty="0" err="1"/>
              <a:t>SpeakTALY</a:t>
            </a:r>
            <a:br>
              <a:rPr lang="it-IT" sz="4000" b="1" dirty="0"/>
            </a:br>
            <a:br>
              <a:rPr lang="it-IT" sz="4000" b="1" dirty="0"/>
            </a:br>
            <a:endParaRPr sz="40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"/>
          </p:nvPr>
        </p:nvSpPr>
        <p:spPr>
          <a:xfrm>
            <a:off x="781050" y="2989262"/>
            <a:ext cx="10515600" cy="1500190"/>
          </a:xfrm>
        </p:spPr>
        <p:txBody>
          <a:bodyPr wrap="square"/>
          <a:lstStyle/>
          <a:p>
            <a:pPr>
              <a:spcAft>
                <a:spcPts val="1400"/>
              </a:spcAft>
            </a:pPr>
            <a:r>
              <a:rPr lang="it-IT" sz="2000" dirty="0">
                <a:solidFill>
                  <a:srgbClr val="333333"/>
                </a:solidFill>
                <a:latin typeface="Calibri"/>
              </a:rPr>
              <a:t>È </a:t>
            </a:r>
            <a:r>
              <a:rPr sz="2000" dirty="0" err="1">
                <a:solidFill>
                  <a:srgbClr val="333333"/>
                </a:solidFill>
                <a:latin typeface="Calibri"/>
              </a:rPr>
              <a:t>un'arena</a:t>
            </a:r>
            <a:r>
              <a:rPr sz="2000" dirty="0">
                <a:solidFill>
                  <a:srgbClr val="333333"/>
                </a:solidFill>
                <a:latin typeface="Calibri"/>
              </a:rPr>
              <a:t> di </a:t>
            </a:r>
            <a:r>
              <a:rPr sz="2000" dirty="0" err="1">
                <a:solidFill>
                  <a:srgbClr val="333333"/>
                </a:solidFill>
                <a:latin typeface="Calibri"/>
              </a:rPr>
              <a:t>pratica</a:t>
            </a:r>
            <a:r>
              <a:rPr sz="2000" dirty="0">
                <a:solidFill>
                  <a:srgbClr val="333333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333333"/>
                </a:solidFill>
                <a:latin typeface="Calibri"/>
              </a:rPr>
              <a:t>orale</a:t>
            </a:r>
            <a:r>
              <a:rPr sz="2000" dirty="0">
                <a:solidFill>
                  <a:srgbClr val="333333"/>
                </a:solidFill>
                <a:latin typeface="Calibri"/>
              </a:rPr>
              <a:t> </a:t>
            </a:r>
            <a:r>
              <a:rPr sz="2000" dirty="0" err="1">
                <a:solidFill>
                  <a:srgbClr val="333333"/>
                </a:solidFill>
                <a:latin typeface="Calibri"/>
              </a:rPr>
              <a:t>protetta</a:t>
            </a:r>
            <a:r>
              <a:rPr sz="2000" dirty="0">
                <a:solidFill>
                  <a:srgbClr val="333333"/>
                </a:solidFill>
                <a:latin typeface="Calibri"/>
              </a:rPr>
              <a:t>, </a:t>
            </a:r>
            <a:r>
              <a:rPr sz="2000" dirty="0" err="1">
                <a:solidFill>
                  <a:srgbClr val="333333"/>
                </a:solidFill>
                <a:latin typeface="Calibri"/>
              </a:rPr>
              <a:t>autonoma</a:t>
            </a:r>
            <a:r>
              <a:rPr sz="2000" dirty="0">
                <a:solidFill>
                  <a:srgbClr val="333333"/>
                </a:solidFill>
                <a:latin typeface="Calibri"/>
              </a:rPr>
              <a:t> e </a:t>
            </a:r>
            <a:r>
              <a:rPr sz="2000" dirty="0" err="1">
                <a:solidFill>
                  <a:srgbClr val="333333"/>
                </a:solidFill>
                <a:latin typeface="Calibri"/>
              </a:rPr>
              <a:t>personalizzata</a:t>
            </a:r>
            <a:endParaRPr sz="2000" dirty="0">
              <a:solidFill>
                <a:srgbClr val="333333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000" b="1" dirty="0"/>
              <a:t>Non </a:t>
            </a:r>
            <a:r>
              <a:rPr sz="4000" b="1" dirty="0" err="1"/>
              <a:t>grammatica</a:t>
            </a:r>
            <a:r>
              <a:rPr sz="4000" b="1" dirty="0"/>
              <a:t> </a:t>
            </a:r>
            <a:r>
              <a:rPr sz="4000" b="1" dirty="0" err="1"/>
              <a:t>esplicita</a:t>
            </a:r>
            <a:r>
              <a:rPr sz="4000" b="1" dirty="0"/>
              <a:t>, ma </a:t>
            </a:r>
            <a:r>
              <a:rPr sz="4000" b="1" dirty="0" err="1"/>
              <a:t>competenza</a:t>
            </a:r>
            <a:r>
              <a:rPr sz="4000" b="1" dirty="0"/>
              <a:t> </a:t>
            </a:r>
            <a:r>
              <a:rPr sz="4000" b="1" dirty="0" err="1"/>
              <a:t>pragmatica</a:t>
            </a:r>
            <a:endParaRPr sz="4000" b="1" dirty="0"/>
          </a:p>
        </p:txBody>
      </p:sp>
      <p:sp>
        <p:nvSpPr>
          <p:cNvPr id="3" name="Rounded Rectangle 2"/>
          <p:cNvSpPr/>
          <p:nvPr/>
        </p:nvSpPr>
        <p:spPr>
          <a:xfrm>
            <a:off x="502920" y="2194560"/>
            <a:ext cx="5394960" cy="3566160"/>
          </a:xfrm>
          <a:prstGeom prst="roundRect">
            <a:avLst>
              <a:gd name="adj" fmla="val 6000"/>
            </a:avLst>
          </a:prstGeom>
          <a:solidFill>
            <a:srgbClr val="F3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822960" y="2560320"/>
            <a:ext cx="457200" cy="457200"/>
          </a:xfrm>
          <a:prstGeom prst="rect">
            <a:avLst/>
          </a:prstGeom>
          <a:solidFill>
            <a:srgbClr val="447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3200400"/>
            <a:ext cx="475488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333333"/>
                </a:solidFill>
                <a:latin typeface="Calibri"/>
              </a:rPr>
              <a:t>Approccio Comunicativo-Situazionale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206240"/>
            <a:ext cx="4754880" cy="8309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dirty="0">
                <a:solidFill>
                  <a:srgbClr val="333333"/>
                </a:solidFill>
                <a:latin typeface="Calibri"/>
              </a:rPr>
              <a:t>Balboni (2015) — </a:t>
            </a:r>
            <a:r>
              <a:rPr b="0" i="0" dirty="0" err="1">
                <a:solidFill>
                  <a:srgbClr val="333333"/>
                </a:solidFill>
                <a:latin typeface="Calibri"/>
              </a:rPr>
              <a:t>l'apprendimento</a:t>
            </a:r>
            <a:r>
              <a:rPr b="0" i="0" dirty="0">
                <a:solidFill>
                  <a:srgbClr val="333333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333333"/>
                </a:solidFill>
                <a:latin typeface="Calibri"/>
              </a:rPr>
              <a:t>parte</a:t>
            </a:r>
            <a:r>
              <a:rPr b="0" i="0" dirty="0">
                <a:solidFill>
                  <a:srgbClr val="333333"/>
                </a:solidFill>
                <a:latin typeface="Calibri"/>
              </a:rPr>
              <a:t> da </a:t>
            </a:r>
            <a:r>
              <a:rPr b="0" i="0" dirty="0" err="1">
                <a:solidFill>
                  <a:srgbClr val="333333"/>
                </a:solidFill>
                <a:latin typeface="Calibri"/>
              </a:rPr>
              <a:t>situazioni</a:t>
            </a:r>
            <a:r>
              <a:rPr b="0" i="0" dirty="0">
                <a:solidFill>
                  <a:srgbClr val="333333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333333"/>
                </a:solidFill>
                <a:latin typeface="Calibri"/>
              </a:rPr>
              <a:t>comunicative</a:t>
            </a:r>
            <a:r>
              <a:rPr b="0" i="0" dirty="0">
                <a:solidFill>
                  <a:srgbClr val="333333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333333"/>
                </a:solidFill>
                <a:latin typeface="Calibri"/>
              </a:rPr>
              <a:t>autentiche</a:t>
            </a:r>
            <a:r>
              <a:rPr b="0" i="0" dirty="0">
                <a:solidFill>
                  <a:srgbClr val="333333"/>
                </a:solidFill>
                <a:latin typeface="Calibri"/>
              </a:rPr>
              <a:t>, non da </a:t>
            </a:r>
            <a:r>
              <a:rPr b="0" i="0" dirty="0" err="1">
                <a:solidFill>
                  <a:srgbClr val="333333"/>
                </a:solidFill>
                <a:latin typeface="Calibri"/>
              </a:rPr>
              <a:t>regole</a:t>
            </a:r>
            <a:r>
              <a:rPr b="0" i="0" dirty="0">
                <a:solidFill>
                  <a:srgbClr val="333333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333333"/>
                </a:solidFill>
                <a:latin typeface="Calibri"/>
              </a:rPr>
              <a:t>astratte</a:t>
            </a:r>
            <a:r>
              <a:rPr b="0" i="0" dirty="0">
                <a:solidFill>
                  <a:srgbClr val="333333"/>
                </a:solidFill>
                <a:latin typeface="Calibri"/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26480" y="2194560"/>
            <a:ext cx="5394960" cy="3566160"/>
          </a:xfrm>
          <a:prstGeom prst="roundRect">
            <a:avLst>
              <a:gd name="adj" fmla="val 6000"/>
            </a:avLst>
          </a:prstGeom>
          <a:solidFill>
            <a:srgbClr val="F3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446520" y="2560320"/>
            <a:ext cx="457200" cy="457200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46520" y="3200400"/>
            <a:ext cx="475488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333333"/>
                </a:solidFill>
                <a:latin typeface="Calibri"/>
              </a:rPr>
              <a:t>Task-Based Language Teaching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46520" y="4206240"/>
            <a:ext cx="4754880" cy="8309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dirty="0">
                <a:solidFill>
                  <a:srgbClr val="333333"/>
                </a:solidFill>
                <a:latin typeface="Calibri"/>
              </a:rPr>
              <a:t>Long (1985); Ellis (2009); Nunan (2004) — </a:t>
            </a:r>
            <a:r>
              <a:rPr b="0" i="0" dirty="0" err="1">
                <a:solidFill>
                  <a:srgbClr val="333333"/>
                </a:solidFill>
                <a:latin typeface="Calibri"/>
              </a:rPr>
              <a:t>sviluppo</a:t>
            </a:r>
            <a:r>
              <a:rPr b="0" i="0" dirty="0">
                <a:solidFill>
                  <a:srgbClr val="333333"/>
                </a:solidFill>
                <a:latin typeface="Calibri"/>
              </a:rPr>
              <a:t> della </a:t>
            </a:r>
            <a:r>
              <a:rPr b="0" i="0" dirty="0" err="1">
                <a:solidFill>
                  <a:srgbClr val="333333"/>
                </a:solidFill>
                <a:latin typeface="Calibri"/>
              </a:rPr>
              <a:t>competenza</a:t>
            </a:r>
            <a:r>
              <a:rPr b="0" i="0" dirty="0">
                <a:solidFill>
                  <a:srgbClr val="333333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333333"/>
                </a:solidFill>
                <a:latin typeface="Calibri"/>
              </a:rPr>
              <a:t>tramite</a:t>
            </a:r>
            <a:r>
              <a:rPr b="0" i="0" dirty="0">
                <a:solidFill>
                  <a:srgbClr val="333333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333333"/>
                </a:solidFill>
                <a:latin typeface="Calibri"/>
              </a:rPr>
              <a:t>compiti</a:t>
            </a:r>
            <a:r>
              <a:rPr b="0" i="0" dirty="0">
                <a:solidFill>
                  <a:srgbClr val="333333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333333"/>
                </a:solidFill>
                <a:latin typeface="Calibri"/>
              </a:rPr>
              <a:t>autentici</a:t>
            </a:r>
            <a:r>
              <a:rPr b="0" i="0" dirty="0">
                <a:solidFill>
                  <a:srgbClr val="333333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333333"/>
                </a:solidFill>
                <a:latin typeface="Calibri"/>
              </a:rPr>
              <a:t>orientati</a:t>
            </a:r>
            <a:r>
              <a:rPr b="0" i="0" dirty="0">
                <a:solidFill>
                  <a:srgbClr val="333333"/>
                </a:solidFill>
                <a:latin typeface="Calibri"/>
              </a:rPr>
              <a:t> a un </a:t>
            </a:r>
            <a:r>
              <a:rPr b="0" i="0" dirty="0" err="1">
                <a:solidFill>
                  <a:srgbClr val="333333"/>
                </a:solidFill>
                <a:latin typeface="Calibri"/>
              </a:rPr>
              <a:t>obiettivo</a:t>
            </a:r>
            <a:r>
              <a:rPr b="0" i="0" dirty="0">
                <a:solidFill>
                  <a:srgbClr val="333333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333333"/>
                </a:solidFill>
                <a:latin typeface="Calibri"/>
              </a:rPr>
              <a:t>pragmatico</a:t>
            </a:r>
            <a:r>
              <a:rPr b="0" i="0" dirty="0">
                <a:solidFill>
                  <a:srgbClr val="333333"/>
                </a:solidFill>
                <a:latin typeface="Calibri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Tre fasi integrate in Moodle</a:t>
            </a:r>
          </a:p>
        </p:txBody>
      </p:sp>
      <p:sp>
        <p:nvSpPr>
          <p:cNvPr id="3" name="Right Arrow 2"/>
          <p:cNvSpPr/>
          <p:nvPr/>
        </p:nvSpPr>
        <p:spPr>
          <a:xfrm>
            <a:off x="4041648" y="2670048"/>
            <a:ext cx="283464" cy="274320"/>
          </a:xfrm>
          <a:prstGeom prst="rightArrow">
            <a:avLst/>
          </a:prstGeom>
          <a:solidFill>
            <a:srgbClr val="447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897380" y="2240280"/>
            <a:ext cx="731520" cy="731520"/>
          </a:xfrm>
          <a:prstGeom prst="ellipse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200400"/>
            <a:ext cx="352044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>
                <a:solidFill>
                  <a:srgbClr val="333333"/>
                </a:solidFill>
                <a:latin typeface="Calibri"/>
              </a:rPr>
              <a:t>Pre-Task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3749039"/>
            <a:ext cx="3520440" cy="1828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0" i="0">
                <a:solidFill>
                  <a:srgbClr val="333333"/>
                </a:solidFill>
                <a:latin typeface="Calibri"/>
              </a:rPr>
              <a:t>Asincrona: videolezioni Panopto e moduli H5P per lessico e strutture di base.</a:t>
            </a:r>
          </a:p>
        </p:txBody>
      </p:sp>
      <p:sp>
        <p:nvSpPr>
          <p:cNvPr id="7" name="Right Arrow 6"/>
          <p:cNvSpPr/>
          <p:nvPr/>
        </p:nvSpPr>
        <p:spPr>
          <a:xfrm>
            <a:off x="7882128" y="2670048"/>
            <a:ext cx="283464" cy="274320"/>
          </a:xfrm>
          <a:prstGeom prst="rightArrow">
            <a:avLst/>
          </a:prstGeom>
          <a:solidFill>
            <a:srgbClr val="447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5737860" y="2240280"/>
            <a:ext cx="731520" cy="731520"/>
          </a:xfrm>
          <a:prstGeom prst="ellipse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43400" y="3200400"/>
            <a:ext cx="352044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>
                <a:solidFill>
                  <a:srgbClr val="333333"/>
                </a:solidFill>
                <a:latin typeface="Calibri"/>
              </a:rPr>
              <a:t>Task Performance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43400" y="3749039"/>
            <a:ext cx="3520440" cy="1828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0" i="0">
                <a:solidFill>
                  <a:srgbClr val="333333"/>
                </a:solidFill>
                <a:latin typeface="Calibri"/>
              </a:rPr>
              <a:t>Interazione in tempo reale con l'agente IA, in modalità vocale o testuale, verso un obiettivo pragmatico.</a:t>
            </a:r>
          </a:p>
        </p:txBody>
      </p:sp>
      <p:sp>
        <p:nvSpPr>
          <p:cNvPr id="11" name="Oval 10"/>
          <p:cNvSpPr/>
          <p:nvPr/>
        </p:nvSpPr>
        <p:spPr>
          <a:xfrm>
            <a:off x="9578340" y="2240280"/>
            <a:ext cx="731520" cy="731520"/>
          </a:xfrm>
          <a:prstGeom prst="ellipse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83880" y="3200400"/>
            <a:ext cx="352044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>
                <a:solidFill>
                  <a:srgbClr val="333333"/>
                </a:solidFill>
                <a:latin typeface="Calibri"/>
              </a:rPr>
              <a:t>Post-Task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83880" y="3749039"/>
            <a:ext cx="3520440" cy="1828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0" i="0">
                <a:solidFill>
                  <a:srgbClr val="333333"/>
                </a:solidFill>
                <a:latin typeface="Calibri"/>
              </a:rPr>
              <a:t>Report diagnostico automatizzato inviato al docente, per la riflessione metalinguistica dello studente.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000" b="1" dirty="0"/>
              <a:t>Otto </a:t>
            </a:r>
            <a:r>
              <a:rPr sz="4000" b="1" dirty="0" err="1"/>
              <a:t>scenari</a:t>
            </a:r>
            <a:r>
              <a:rPr sz="4000" b="1" dirty="0"/>
              <a:t> ad </a:t>
            </a:r>
            <a:r>
              <a:rPr sz="4000" b="1" dirty="0" err="1"/>
              <a:t>alta</a:t>
            </a:r>
            <a:r>
              <a:rPr sz="4000" b="1" dirty="0"/>
              <a:t> </a:t>
            </a:r>
            <a:r>
              <a:rPr sz="4000" b="1" dirty="0" err="1"/>
              <a:t>frequenza</a:t>
            </a:r>
            <a:r>
              <a:rPr sz="4000" b="1" dirty="0"/>
              <a:t> </a:t>
            </a:r>
            <a:r>
              <a:rPr sz="4000" b="1" dirty="0" err="1"/>
              <a:t>pragmatica</a:t>
            </a:r>
            <a:endParaRPr sz="4000" b="1" dirty="0"/>
          </a:p>
        </p:txBody>
      </p:sp>
      <p:sp>
        <p:nvSpPr>
          <p:cNvPr id="3" name="Rounded Rectangle 2"/>
          <p:cNvSpPr/>
          <p:nvPr/>
        </p:nvSpPr>
        <p:spPr>
          <a:xfrm>
            <a:off x="495300" y="2240280"/>
            <a:ext cx="2697480" cy="1536192"/>
          </a:xfrm>
          <a:prstGeom prst="roundRect">
            <a:avLst>
              <a:gd name="adj" fmla="val 6000"/>
            </a:avLst>
          </a:prstGeom>
          <a:solidFill>
            <a:srgbClr val="F3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642872" y="2395728"/>
            <a:ext cx="402336" cy="402336"/>
          </a:xfrm>
          <a:prstGeom prst="ellipse">
            <a:avLst/>
          </a:prstGeom>
          <a:solidFill>
            <a:srgbClr val="447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6740" y="2862072"/>
            <a:ext cx="2514600" cy="8503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333333"/>
                </a:solidFill>
                <a:latin typeface="Calibri"/>
              </a:rPr>
              <a:t>Al bar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329940" y="2240280"/>
            <a:ext cx="2697480" cy="1536192"/>
          </a:xfrm>
          <a:prstGeom prst="roundRect">
            <a:avLst>
              <a:gd name="adj" fmla="val 6000"/>
            </a:avLst>
          </a:prstGeom>
          <a:solidFill>
            <a:srgbClr val="E9EF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4477512" y="2395728"/>
            <a:ext cx="402336" cy="402336"/>
          </a:xfrm>
          <a:prstGeom prst="ellipse">
            <a:avLst/>
          </a:prstGeom>
          <a:solidFill>
            <a:srgbClr val="447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1380" y="2862072"/>
            <a:ext cx="2514600" cy="8503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333333"/>
                </a:solidFill>
                <a:latin typeface="Calibri"/>
              </a:rPr>
              <a:t>Al ristorante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64580" y="2240280"/>
            <a:ext cx="2697480" cy="1536192"/>
          </a:xfrm>
          <a:prstGeom prst="roundRect">
            <a:avLst>
              <a:gd name="adj" fmla="val 6000"/>
            </a:avLst>
          </a:prstGeom>
          <a:solidFill>
            <a:srgbClr val="F3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7312152" y="2395728"/>
            <a:ext cx="402336" cy="402336"/>
          </a:xfrm>
          <a:prstGeom prst="ellipse">
            <a:avLst/>
          </a:prstGeom>
          <a:solidFill>
            <a:srgbClr val="447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56020" y="2862072"/>
            <a:ext cx="2514600" cy="8503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333333"/>
                </a:solidFill>
                <a:latin typeface="Calibri"/>
              </a:rPr>
              <a:t>In Questura</a:t>
            </a:r>
          </a:p>
          <a:p>
            <a:pPr algn="ctr"/>
            <a:r>
              <a:rPr sz="1300" b="1" i="0">
                <a:solidFill>
                  <a:srgbClr val="333333"/>
                </a:solidFill>
                <a:latin typeface="Calibri"/>
              </a:rPr>
              <a:t>(permesso di soggiorno)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999220" y="2240280"/>
            <a:ext cx="2697480" cy="1536192"/>
          </a:xfrm>
          <a:prstGeom prst="roundRect">
            <a:avLst>
              <a:gd name="adj" fmla="val 6000"/>
            </a:avLst>
          </a:prstGeom>
          <a:solidFill>
            <a:srgbClr val="E9EF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0146792" y="2395728"/>
            <a:ext cx="402336" cy="402336"/>
          </a:xfrm>
          <a:prstGeom prst="ellipse">
            <a:avLst/>
          </a:prstGeom>
          <a:solidFill>
            <a:srgbClr val="447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90660" y="2862072"/>
            <a:ext cx="2514600" cy="8503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333333"/>
                </a:solidFill>
                <a:latin typeface="Calibri"/>
              </a:rPr>
              <a:t>In albergo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95300" y="3941064"/>
            <a:ext cx="2697480" cy="1536192"/>
          </a:xfrm>
          <a:prstGeom prst="roundRect">
            <a:avLst>
              <a:gd name="adj" fmla="val 6000"/>
            </a:avLst>
          </a:prstGeom>
          <a:solidFill>
            <a:srgbClr val="F3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1642872" y="4096512"/>
            <a:ext cx="402336" cy="402336"/>
          </a:xfrm>
          <a:prstGeom prst="ellipse">
            <a:avLst/>
          </a:prstGeom>
          <a:solidFill>
            <a:srgbClr val="447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6740" y="4562856"/>
            <a:ext cx="2514600" cy="8503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333333"/>
                </a:solidFill>
                <a:latin typeface="Calibri"/>
              </a:rPr>
              <a:t>In farmacia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29940" y="3941064"/>
            <a:ext cx="2697480" cy="1536192"/>
          </a:xfrm>
          <a:prstGeom prst="roundRect">
            <a:avLst>
              <a:gd name="adj" fmla="val 6000"/>
            </a:avLst>
          </a:prstGeom>
          <a:solidFill>
            <a:srgbClr val="E9EF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4477512" y="4096512"/>
            <a:ext cx="402336" cy="402336"/>
          </a:xfrm>
          <a:prstGeom prst="ellipse">
            <a:avLst/>
          </a:prstGeom>
          <a:solidFill>
            <a:srgbClr val="447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21380" y="4562856"/>
            <a:ext cx="2514600" cy="8503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333333"/>
                </a:solidFill>
                <a:latin typeface="Calibri"/>
              </a:rPr>
              <a:t>In biglietteria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64580" y="3941064"/>
            <a:ext cx="2697480" cy="1536192"/>
          </a:xfrm>
          <a:prstGeom prst="roundRect">
            <a:avLst>
              <a:gd name="adj" fmla="val 6000"/>
            </a:avLst>
          </a:prstGeom>
          <a:solidFill>
            <a:srgbClr val="F3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7312152" y="4096512"/>
            <a:ext cx="402336" cy="402336"/>
          </a:xfrm>
          <a:prstGeom prst="ellipse">
            <a:avLst/>
          </a:prstGeom>
          <a:solidFill>
            <a:srgbClr val="447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56020" y="4562856"/>
            <a:ext cx="2514600" cy="8503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333333"/>
                </a:solidFill>
                <a:latin typeface="Calibri"/>
              </a:rPr>
              <a:t>Al supermercato / mercato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99220" y="3941064"/>
            <a:ext cx="2697480" cy="1536192"/>
          </a:xfrm>
          <a:prstGeom prst="roundRect">
            <a:avLst>
              <a:gd name="adj" fmla="val 6000"/>
            </a:avLst>
          </a:prstGeom>
          <a:solidFill>
            <a:srgbClr val="E9EF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0146792" y="4096512"/>
            <a:ext cx="402336" cy="402336"/>
          </a:xfrm>
          <a:prstGeom prst="ellipse">
            <a:avLst/>
          </a:prstGeom>
          <a:solidFill>
            <a:srgbClr val="447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90660" y="4562856"/>
            <a:ext cx="2514600" cy="8503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333333"/>
                </a:solidFill>
                <a:latin typeface="Calibri"/>
              </a:rPr>
              <a:t>In un negozio di</a:t>
            </a:r>
          </a:p>
          <a:p>
            <a:pPr algn="ctr"/>
            <a:r>
              <a:rPr sz="1300" b="1" i="0">
                <a:solidFill>
                  <a:srgbClr val="333333"/>
                </a:solidFill>
                <a:latin typeface="Calibri"/>
              </a:rPr>
              <a:t>abbigliamento e calzature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000" b="1" dirty="0" err="1"/>
              <a:t>Architettura</a:t>
            </a:r>
            <a:r>
              <a:rPr sz="4000" b="1" dirty="0"/>
              <a:t> a doppio </a:t>
            </a:r>
            <a:r>
              <a:rPr sz="4000" b="1" dirty="0" err="1"/>
              <a:t>livello</a:t>
            </a:r>
            <a:r>
              <a:rPr sz="4000" b="1" dirty="0"/>
              <a:t> (Dual-Level)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02920" y="2148840"/>
            <a:ext cx="5394960" cy="3749039"/>
          </a:xfrm>
          <a:prstGeom prst="roundRect">
            <a:avLst>
              <a:gd name="adj" fmla="val 6000"/>
            </a:avLst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2423160"/>
            <a:ext cx="47548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FFB880"/>
                </a:solidFill>
                <a:latin typeface="Calibri"/>
              </a:rPr>
              <a:t>LIVELLO CONVERSAZIONALE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880360"/>
            <a:ext cx="475488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FFFFFF"/>
                </a:solidFill>
                <a:latin typeface="Calibri"/>
              </a:rPr>
              <a:t>Un personaggio virtuale (es. il barista, il farmacista) interagisce solo in italiano A1, per un'immersione realistica.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257800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0" i="1">
                <a:solidFill>
                  <a:srgbClr val="C8C8C8"/>
                </a:solidFill>
                <a:latin typeface="Calibri"/>
              </a:rPr>
              <a:t>Obiettivo: immersione situazionale intatta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26480" y="2148840"/>
            <a:ext cx="5394960" cy="3749039"/>
          </a:xfrm>
          <a:prstGeom prst="roundRect">
            <a:avLst>
              <a:gd name="adj" fmla="val 6000"/>
            </a:avLst>
          </a:prstGeom>
          <a:solidFill>
            <a:srgbClr val="F3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46520" y="2423160"/>
            <a:ext cx="47548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ED7D31"/>
                </a:solidFill>
                <a:latin typeface="Calibri"/>
              </a:rPr>
              <a:t>LIVELLO PEDAGOGICO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46520" y="2880360"/>
            <a:ext cx="4754880" cy="2194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 i="0">
                <a:solidFill>
                  <a:srgbClr val="333333"/>
                </a:solidFill>
                <a:latin typeface="Calibri"/>
              </a:rPr>
              <a:t>Tre opzioni di risposta suggerite in italiano A1, con traduzione e guida pragmatica in inglese.</a:t>
            </a:r>
          </a:p>
          <a:p>
            <a:pPr algn="l">
              <a:lnSpc>
                <a:spcPct val="110000"/>
              </a:lnSpc>
            </a:pPr>
            <a:endParaRPr sz="1500" b="0" i="0">
              <a:solidFill>
                <a:srgbClr val="333333"/>
              </a:solidFill>
              <a:latin typeface="Calibri"/>
            </a:endParaRPr>
          </a:p>
          <a:p>
            <a:pPr algn="l">
              <a:lnSpc>
                <a:spcPct val="110000"/>
              </a:lnSpc>
            </a:pPr>
            <a:r>
              <a:rPr sz="1500" b="0" i="0">
                <a:solidFill>
                  <a:srgbClr val="333333"/>
                </a:solidFill>
                <a:latin typeface="Calibri"/>
              </a:rPr>
              <a:t>In caso di errore: scheda di feedback in due sezioni — recast implicito in italiano e spiegazione della regola in inglese.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46520" y="5257800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0" i="1">
                <a:solidFill>
                  <a:srgbClr val="6B6B6B"/>
                </a:solidFill>
                <a:latin typeface="Calibri"/>
              </a:rPr>
              <a:t>Obiettivo: abbattere la Foreign Language Anxiety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738717"/>
            <a:ext cx="10515600" cy="1325563"/>
          </a:xfrm>
        </p:spPr>
        <p:txBody>
          <a:bodyPr>
            <a:normAutofit/>
          </a:bodyPr>
          <a:lstStyle/>
          <a:p>
            <a:r>
              <a:rPr sz="4000" b="1" dirty="0"/>
              <a:t>Scaffolding al bar — </a:t>
            </a:r>
            <a:r>
              <a:rPr sz="4000" b="1" dirty="0" err="1"/>
              <a:t>turno</a:t>
            </a:r>
            <a:r>
              <a:rPr sz="4000" b="1" dirty="0"/>
              <a:t> 3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02920" y="2148840"/>
            <a:ext cx="4754880" cy="685800"/>
          </a:xfrm>
          <a:prstGeom prst="roundRect">
            <a:avLst>
              <a:gd name="adj" fmla="val 6000"/>
            </a:avLst>
          </a:prstGeom>
          <a:solidFill>
            <a:srgbClr val="447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2148840"/>
            <a:ext cx="429768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Calibri"/>
              </a:rPr>
              <a:t>Studente: "Voglio mare"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417320" y="3017520"/>
            <a:ext cx="7772400" cy="822960"/>
          </a:xfrm>
          <a:prstGeom prst="roundRect">
            <a:avLst>
              <a:gd name="adj" fmla="val 6000"/>
            </a:avLst>
          </a:prstGeom>
          <a:solidFill>
            <a:srgbClr val="F3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691640" y="3017520"/>
            <a:ext cx="7223760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50" b="0" i="1">
                <a:solidFill>
                  <a:srgbClr val="4472C4"/>
                </a:solidFill>
                <a:latin typeface="Calibri"/>
              </a:rPr>
              <a:t>Interlocutore (IT): "Mi scusi, forse intende un cornetto alla marmellata?"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4069080"/>
            <a:ext cx="11186160" cy="1965960"/>
          </a:xfrm>
          <a:prstGeom prst="roundRect">
            <a:avLst>
              <a:gd name="adj" fmla="val 6000"/>
            </a:avLst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4297680"/>
            <a:ext cx="91440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ED7D31"/>
                </a:solidFill>
                <a:latin typeface="Calibri"/>
              </a:rPr>
              <a:t>SCHEDA DI FEEDBACK BILINGUE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4754880"/>
            <a:ext cx="10454640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 i="0">
                <a:solidFill>
                  <a:srgbClr val="FFB880"/>
                </a:solidFill>
                <a:latin typeface="Calibri"/>
              </a:rPr>
              <a:t>IT — </a:t>
            </a:r>
            <a:r>
              <a:rPr sz="1400" b="0" i="0">
                <a:solidFill>
                  <a:srgbClr val="FFFFFF"/>
                </a:solidFill>
                <a:latin typeface="Calibri"/>
              </a:rPr>
              <a:t>si dice 'vorrei', non 'voglio'; e 'marmellata', non 'mare'.</a:t>
            </a:r>
          </a:p>
          <a:p>
            <a:pPr algn="l">
              <a:spcAft>
                <a:spcPts val="600"/>
              </a:spcAft>
            </a:pPr>
            <a:r>
              <a:rPr sz="1400" b="1" i="0">
                <a:solidFill>
                  <a:srgbClr val="FFB880"/>
                </a:solidFill>
                <a:latin typeface="Calibri"/>
              </a:rPr>
              <a:t>EN — </a:t>
            </a:r>
            <a:r>
              <a:rPr sz="1400" b="0" i="0">
                <a:solidFill>
                  <a:srgbClr val="E5E5E5"/>
                </a:solidFill>
                <a:latin typeface="Calibri"/>
              </a:rPr>
              <a:t>Use 'vorrei' (I would like) instead of 'voglio' (I want) — more polite. 'Marmellata' means jam, 'mare' means sea.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933" y="840317"/>
            <a:ext cx="10515600" cy="1325563"/>
          </a:xfrm>
        </p:spPr>
        <p:txBody>
          <a:bodyPr>
            <a:normAutofit/>
          </a:bodyPr>
          <a:lstStyle/>
          <a:p>
            <a:r>
              <a:rPr sz="4000" b="1" dirty="0" err="1"/>
              <a:t>Architettura</a:t>
            </a:r>
            <a:r>
              <a:rPr sz="4000" b="1" dirty="0"/>
              <a:t> </a:t>
            </a:r>
            <a:r>
              <a:rPr sz="4000" b="1" dirty="0" err="1"/>
              <a:t>tecnica</a:t>
            </a:r>
            <a:r>
              <a:rPr sz="4000" b="1" dirty="0"/>
              <a:t> e pipeline</a:t>
            </a:r>
          </a:p>
        </p:txBody>
      </p:sp>
      <p:sp>
        <p:nvSpPr>
          <p:cNvPr id="3" name="Right Arrow 2"/>
          <p:cNvSpPr/>
          <p:nvPr/>
        </p:nvSpPr>
        <p:spPr>
          <a:xfrm>
            <a:off x="4041648" y="3063240"/>
            <a:ext cx="283464" cy="274320"/>
          </a:xfrm>
          <a:prstGeom prst="rightArrow">
            <a:avLst/>
          </a:prstGeom>
          <a:solidFill>
            <a:srgbClr val="447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02920" y="2240280"/>
            <a:ext cx="3520440" cy="1920240"/>
          </a:xfrm>
          <a:prstGeom prst="roundRect">
            <a:avLst>
              <a:gd name="adj" fmla="val 6000"/>
            </a:avLst>
          </a:prstGeom>
          <a:solidFill>
            <a:srgbClr val="F3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2468880"/>
            <a:ext cx="30632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333333"/>
                </a:solidFill>
                <a:latin typeface="Calibri"/>
              </a:rPr>
              <a:t>Speech-to-Text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017520"/>
            <a:ext cx="306324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333333"/>
                </a:solidFill>
                <a:latin typeface="Calibri"/>
              </a:rPr>
              <a:t>Audio → Google Gemini API (multimodale)</a:t>
            </a:r>
          </a:p>
        </p:txBody>
      </p:sp>
      <p:sp>
        <p:nvSpPr>
          <p:cNvPr id="7" name="Right Arrow 6"/>
          <p:cNvSpPr/>
          <p:nvPr/>
        </p:nvSpPr>
        <p:spPr>
          <a:xfrm>
            <a:off x="7882128" y="3063240"/>
            <a:ext cx="283464" cy="274320"/>
          </a:xfrm>
          <a:prstGeom prst="rightArrow">
            <a:avLst/>
          </a:prstGeom>
          <a:solidFill>
            <a:srgbClr val="447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343400" y="2240280"/>
            <a:ext cx="3520440" cy="1920240"/>
          </a:xfrm>
          <a:prstGeom prst="roundRect">
            <a:avLst>
              <a:gd name="adj" fmla="val 6000"/>
            </a:avLst>
          </a:prstGeom>
          <a:solidFill>
            <a:srgbClr val="F3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572000" y="2468880"/>
            <a:ext cx="30632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333333"/>
                </a:solidFill>
                <a:latin typeface="Calibri"/>
              </a:rPr>
              <a:t>Generazione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3017520"/>
            <a:ext cx="306324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333333"/>
                </a:solidFill>
                <a:latin typeface="Calibri"/>
              </a:rPr>
              <a:t>Gemini → JSON strutturato: risposta, opzioni, feedback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83880" y="2240280"/>
            <a:ext cx="3520440" cy="1920240"/>
          </a:xfrm>
          <a:prstGeom prst="roundRect">
            <a:avLst>
              <a:gd name="adj" fmla="val 6000"/>
            </a:avLst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12480" y="2468880"/>
            <a:ext cx="30632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Text-to-Speech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12480" y="3017520"/>
            <a:ext cx="306324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E5E5E5"/>
                </a:solidFill>
                <a:latin typeface="Calibri"/>
              </a:rPr>
              <a:t>ElevenLabs (primario) → Google Cloud TTS Neural2 (fallback)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4572000"/>
            <a:ext cx="1118616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1">
                <a:solidFill>
                  <a:srgbClr val="6B6B6B"/>
                </a:solidFill>
                <a:latin typeface="Calibri"/>
              </a:rPr>
              <a:t>Prototipo in Python 3.12 / Gradio 5.x — nome del modello Gemini parametrizzato via variabile d'ambiente, per resistere alle deprecazioni.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000" b="1" dirty="0"/>
              <a:t>Fase 1 — lo </a:t>
            </a:r>
            <a:r>
              <a:rPr sz="4000" b="1" dirty="0" err="1"/>
              <a:t>stato</a:t>
            </a:r>
            <a:r>
              <a:rPr sz="4000" b="1" dirty="0"/>
              <a:t> </a:t>
            </a:r>
            <a:r>
              <a:rPr sz="4000" b="1" dirty="0" err="1"/>
              <a:t>attuale</a:t>
            </a:r>
            <a:r>
              <a:rPr sz="4000" b="1" dirty="0"/>
              <a:t> del </a:t>
            </a:r>
            <a:r>
              <a:rPr sz="4000" b="1" dirty="0" err="1"/>
              <a:t>pilota</a:t>
            </a:r>
            <a:endParaRPr sz="4000" b="1" dirty="0"/>
          </a:p>
        </p:txBody>
      </p:sp>
      <p:sp>
        <p:nvSpPr>
          <p:cNvPr id="3" name="Rounded Rectangle 2"/>
          <p:cNvSpPr/>
          <p:nvPr/>
        </p:nvSpPr>
        <p:spPr>
          <a:xfrm>
            <a:off x="502920" y="2240280"/>
            <a:ext cx="11186160" cy="804672"/>
          </a:xfrm>
          <a:prstGeom prst="roundRect">
            <a:avLst>
              <a:gd name="adj" fmla="val 6000"/>
            </a:avLst>
          </a:prstGeom>
          <a:solidFill>
            <a:srgbClr val="F3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777240" y="2414016"/>
            <a:ext cx="384048" cy="384048"/>
          </a:xfrm>
          <a:prstGeom prst="ellipse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5880" y="2240280"/>
            <a:ext cx="2377440" cy="8046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333333"/>
                </a:solidFill>
                <a:latin typeface="Calibri"/>
              </a:rPr>
              <a:t>Hosting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03320" y="2240280"/>
            <a:ext cx="7711440" cy="8046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 i="0">
                <a:solidFill>
                  <a:srgbClr val="333333"/>
                </a:solidFill>
                <a:latin typeface="Calibri"/>
              </a:rPr>
              <a:t>Hugging Face Spaces, incorporato via iframe nella piattaforma Kiro (Pavia)</a:t>
            </a:r>
          </a:p>
        </p:txBody>
      </p:sp>
      <p:sp>
        <p:nvSpPr>
          <p:cNvPr id="7" name="Oval 6"/>
          <p:cNvSpPr/>
          <p:nvPr/>
        </p:nvSpPr>
        <p:spPr>
          <a:xfrm>
            <a:off x="777240" y="3328416"/>
            <a:ext cx="384048" cy="384048"/>
          </a:xfrm>
          <a:prstGeom prst="ellipse">
            <a:avLst/>
          </a:prstGeom>
          <a:solidFill>
            <a:srgbClr val="447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25880" y="3154680"/>
            <a:ext cx="2377440" cy="8046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333333"/>
                </a:solidFill>
                <a:latin typeface="Calibri"/>
              </a:rPr>
              <a:t>Impatto IT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03320" y="3154680"/>
            <a:ext cx="7711440" cy="8046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 i="0">
                <a:solidFill>
                  <a:srgbClr val="333333"/>
                </a:solidFill>
                <a:latin typeface="Calibri"/>
              </a:rPr>
              <a:t>Zero impatto sulle risorse IT dell'ateneo — via libera immediata al pilota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4069080"/>
            <a:ext cx="11186160" cy="804672"/>
          </a:xfrm>
          <a:prstGeom prst="roundRect">
            <a:avLst>
              <a:gd name="adj" fmla="val 6000"/>
            </a:avLst>
          </a:prstGeom>
          <a:solidFill>
            <a:srgbClr val="F3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777240" y="4242816"/>
            <a:ext cx="384048" cy="384048"/>
          </a:xfrm>
          <a:prstGeom prst="ellipse">
            <a:avLst/>
          </a:prstGeom>
          <a:solidFill>
            <a:srgbClr val="447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4069080"/>
            <a:ext cx="2377440" cy="8046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333333"/>
                </a:solidFill>
                <a:latin typeface="Calibri"/>
              </a:rPr>
              <a:t>Reportistica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3320" y="4069080"/>
            <a:ext cx="7711440" cy="8046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 i="0">
                <a:solidFill>
                  <a:srgbClr val="333333"/>
                </a:solidFill>
                <a:latin typeface="Calibri"/>
              </a:rPr>
              <a:t>SendGrid invia al docente report bilingue e trascrizione a fine sessione</a:t>
            </a:r>
          </a:p>
        </p:txBody>
      </p:sp>
      <p:sp>
        <p:nvSpPr>
          <p:cNvPr id="14" name="Oval 13"/>
          <p:cNvSpPr/>
          <p:nvPr/>
        </p:nvSpPr>
        <p:spPr>
          <a:xfrm>
            <a:off x="777240" y="5157216"/>
            <a:ext cx="384048" cy="384048"/>
          </a:xfrm>
          <a:prstGeom prst="ellipse">
            <a:avLst/>
          </a:prstGeom>
          <a:solidFill>
            <a:srgbClr val="447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4983480"/>
            <a:ext cx="2377440" cy="8046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333333"/>
                </a:solidFill>
                <a:latin typeface="Calibri"/>
              </a:rPr>
              <a:t>Supporto studenti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03320" y="4983480"/>
            <a:ext cx="7711440" cy="8046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 i="0">
                <a:solidFill>
                  <a:srgbClr val="333333"/>
                </a:solidFill>
                <a:latin typeface="Calibri"/>
              </a:rPr>
              <a:t>Guida operativa predisposta per un utilizzo autonomo e consapevole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755650"/>
            <a:ext cx="10676467" cy="1325563"/>
          </a:xfrm>
        </p:spPr>
        <p:txBody>
          <a:bodyPr>
            <a:normAutofit/>
          </a:bodyPr>
          <a:lstStyle/>
          <a:p>
            <a:r>
              <a:rPr sz="4000" b="1" dirty="0"/>
              <a:t>Universal Design for Learning + WCAG 2.2 AA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2240280"/>
            <a:ext cx="6035040" cy="2743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28600" indent="-228600">
              <a:spcAft>
                <a:spcPts val="1800"/>
              </a:spcAft>
              <a:buFont typeface="Arial"/>
              <a:buChar char="•"/>
            </a:pPr>
            <a:r>
              <a:rPr sz="1550">
                <a:solidFill>
                  <a:srgbClr val="333333"/>
                </a:solidFill>
                <a:latin typeface="Calibri"/>
              </a:rPr>
              <a:t>Contrasto cromatico: minimo 4.5:1 per il testo, 3:1 per gli elementi grafici</a:t>
            </a:r>
          </a:p>
          <a:p>
            <a:pPr marL="228600" indent="-228600">
              <a:spcAft>
                <a:spcPts val="1800"/>
              </a:spcAft>
              <a:buFont typeface="Arial"/>
              <a:buChar char="•"/>
            </a:pPr>
            <a:r>
              <a:rPr sz="1550">
                <a:solidFill>
                  <a:srgbClr val="333333"/>
                </a:solidFill>
                <a:latin typeface="Calibri"/>
              </a:rPr>
              <a:t>Font sans-serif 'Inter' (fallback Roboto), ad alta leggibilità</a:t>
            </a:r>
          </a:p>
          <a:p>
            <a:pPr marL="228600" indent="-228600">
              <a:spcAft>
                <a:spcPts val="1800"/>
              </a:spcAft>
              <a:buFont typeface="Arial"/>
              <a:buChar char="•"/>
            </a:pPr>
            <a:r>
              <a:rPr sz="1550">
                <a:solidFill>
                  <a:srgbClr val="333333"/>
                </a:solidFill>
                <a:latin typeface="Calibri"/>
              </a:rPr>
              <a:t>Target touch di almeno 44×44 pixel per tutti i controlli interattivi</a:t>
            </a:r>
          </a:p>
          <a:p>
            <a:pPr marL="228600" indent="-228600">
              <a:spcAft>
                <a:spcPts val="1800"/>
              </a:spcAft>
              <a:buFont typeface="Arial"/>
              <a:buChar char="•"/>
            </a:pPr>
            <a:r>
              <a:rPr sz="1550">
                <a:solidFill>
                  <a:srgbClr val="333333"/>
                </a:solidFill>
                <a:latin typeface="Calibri"/>
              </a:rPr>
              <a:t>Input multimodale — voce o testo — per accessibilità e contesti silenziosi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5074920"/>
            <a:ext cx="6035040" cy="1051560"/>
          </a:xfrm>
          <a:prstGeom prst="roundRect">
            <a:avLst>
              <a:gd name="adj" fmla="val 6000"/>
            </a:avLst>
          </a:prstGeom>
          <a:solidFill>
            <a:srgbClr val="F3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77240" y="5212080"/>
            <a:ext cx="548640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1" i="0">
                <a:solidFill>
                  <a:srgbClr val="333333"/>
                </a:solidFill>
                <a:latin typeface="Calibri"/>
              </a:rPr>
              <a:t>Bug reale su viewport stretto: </a:t>
            </a:r>
          </a:p>
          <a:p>
            <a:pPr algn="l">
              <a:spcAft>
                <a:spcPts val="600"/>
              </a:spcAft>
            </a:pPr>
            <a:r>
              <a:rPr sz="1250" b="0" i="0">
                <a:solidFill>
                  <a:srgbClr val="333333"/>
                </a:solidFill>
                <a:latin typeface="Calibri"/>
              </a:rPr>
              <a:t>su mobile le tab di Gradio collassano in un menu overflow, nascondendo la tab “Conversazione”. Corretto con retry e rilevamento dinamico del DOM.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223760" y="2240280"/>
            <a:ext cx="4434840" cy="3886200"/>
          </a:xfrm>
          <a:prstGeom prst="roundRect">
            <a:avLst>
              <a:gd name="adj" fmla="val 6000"/>
            </a:avLst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223760" y="2514600"/>
            <a:ext cx="443484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5200" b="1" i="0">
                <a:solidFill>
                  <a:srgbClr val="FFFFFF"/>
                </a:solidFill>
                <a:latin typeface="Calibri"/>
              </a:rPr>
              <a:t>4.5:1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43800" y="3520440"/>
            <a:ext cx="3794760" cy="2377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0" i="0">
                <a:solidFill>
                  <a:srgbClr val="E5E5E5"/>
                </a:solidFill>
                <a:latin typeface="Calibri"/>
              </a:rPr>
              <a:t>contrasto minimo per il testo — anche su dispositivi mobili di fascia bassa, connessioni instabili o ambienti rumorosi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533" y="755650"/>
            <a:ext cx="10854267" cy="1325563"/>
          </a:xfrm>
        </p:spPr>
        <p:txBody>
          <a:bodyPr>
            <a:normAutofit/>
          </a:bodyPr>
          <a:lstStyle/>
          <a:p>
            <a:r>
              <a:rPr sz="4000" b="1" dirty="0" err="1"/>
              <a:t>Criticità</a:t>
            </a:r>
            <a:r>
              <a:rPr sz="4000" b="1" dirty="0"/>
              <a:t> </a:t>
            </a:r>
            <a:r>
              <a:rPr sz="4000" b="1" dirty="0" err="1"/>
              <a:t>tecniche</a:t>
            </a:r>
            <a:r>
              <a:rPr sz="4000" b="1" dirty="0"/>
              <a:t> e operative </a:t>
            </a:r>
            <a:r>
              <a:rPr sz="4000" b="1" dirty="0" err="1"/>
              <a:t>emerse</a:t>
            </a:r>
            <a:endParaRPr sz="4000" b="1" dirty="0"/>
          </a:p>
        </p:txBody>
      </p:sp>
      <p:sp>
        <p:nvSpPr>
          <p:cNvPr id="3" name="Rounded Rectangle 2"/>
          <p:cNvSpPr/>
          <p:nvPr/>
        </p:nvSpPr>
        <p:spPr>
          <a:xfrm>
            <a:off x="502920" y="2240280"/>
            <a:ext cx="5440680" cy="1737360"/>
          </a:xfrm>
          <a:prstGeom prst="roundRect">
            <a:avLst>
              <a:gd name="adj" fmla="val 6000"/>
            </a:avLst>
          </a:prstGeom>
          <a:solidFill>
            <a:srgbClr val="F3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2423160"/>
            <a:ext cx="48920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50" b="1" i="0">
                <a:solidFill>
                  <a:srgbClr val="ED7D31"/>
                </a:solidFill>
                <a:latin typeface="Calibri"/>
              </a:rPr>
              <a:t>Obsolescenza delle API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926080"/>
            <a:ext cx="489204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333333"/>
                </a:solidFill>
                <a:latin typeface="Calibri"/>
              </a:rPr>
              <a:t>4 deprecazioni del modello Gemini in due mesi → nome del modello parametrizzato + pool di 3 API key con backoff esponenziale.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63640" y="2240280"/>
            <a:ext cx="5440680" cy="1737360"/>
          </a:xfrm>
          <a:prstGeom prst="roundRect">
            <a:avLst>
              <a:gd name="adj" fmla="val 6000"/>
            </a:avLst>
          </a:prstGeom>
          <a:solidFill>
            <a:srgbClr val="F3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537960" y="2423160"/>
            <a:ext cx="48920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50" b="1" i="0">
                <a:solidFill>
                  <a:srgbClr val="ED7D31"/>
                </a:solidFill>
                <a:latin typeface="Calibri"/>
              </a:rPr>
              <a:t>Bias del riconoscimento vocale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37960" y="2926080"/>
            <a:ext cx="489204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333333"/>
                </a:solidFill>
                <a:latin typeface="Calibri"/>
              </a:rPr>
              <a:t>Accenti non nativi (cinese, arabo, farsi, urdu) causano occasionali errori di trascrizione (STT).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4206240"/>
            <a:ext cx="5440680" cy="1737360"/>
          </a:xfrm>
          <a:prstGeom prst="roundRect">
            <a:avLst>
              <a:gd name="adj" fmla="val 6000"/>
            </a:avLst>
          </a:prstGeom>
          <a:solidFill>
            <a:srgbClr val="F3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7240" y="4389120"/>
            <a:ext cx="48920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50" b="1" i="0">
                <a:solidFill>
                  <a:srgbClr val="ED7D31"/>
                </a:solidFill>
                <a:latin typeface="Calibri"/>
              </a:rPr>
              <a:t>Stato di sessione in RAM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892040"/>
            <a:ext cx="489204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333333"/>
                </a:solidFill>
                <a:latin typeface="Calibri"/>
              </a:rPr>
              <a:t>Una ricarica accidentale della pagina prima dell'invio del report fa perdere la cronologia della chat.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4206240"/>
            <a:ext cx="5440680" cy="1737360"/>
          </a:xfrm>
          <a:prstGeom prst="roundRect">
            <a:avLst>
              <a:gd name="adj" fmla="val 6000"/>
            </a:avLst>
          </a:prstGeom>
          <a:solidFill>
            <a:srgbClr val="F3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37960" y="4389120"/>
            <a:ext cx="48920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50" b="1" i="0">
                <a:solidFill>
                  <a:srgbClr val="ED7D31"/>
                </a:solidFill>
                <a:latin typeface="Calibri"/>
              </a:rPr>
              <a:t>Scalabilità economica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892040"/>
            <a:ext cx="489204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333333"/>
                </a:solidFill>
                <a:latin typeface="Calibri"/>
              </a:rPr>
              <a:t>Il pilota (~10 studenti) è rientrato nei free tier — eccetto ElevenLabs, la cui quota si è esaurita durante il test reale.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200" y="755650"/>
            <a:ext cx="10769600" cy="1325563"/>
          </a:xfrm>
        </p:spPr>
        <p:txBody>
          <a:bodyPr>
            <a:normAutofit/>
          </a:bodyPr>
          <a:lstStyle/>
          <a:p>
            <a:r>
              <a:rPr sz="4000" b="1" dirty="0"/>
              <a:t>Matrice </a:t>
            </a:r>
            <a:r>
              <a:rPr sz="4000" b="1" dirty="0" err="1"/>
              <a:t>dei</a:t>
            </a:r>
            <a:r>
              <a:rPr sz="4000" b="1" dirty="0"/>
              <a:t> </a:t>
            </a:r>
            <a:r>
              <a:rPr sz="4000" b="1" dirty="0" err="1"/>
              <a:t>rischi</a:t>
            </a:r>
            <a:r>
              <a:rPr sz="4000" b="1" dirty="0"/>
              <a:t> e </a:t>
            </a:r>
            <a:r>
              <a:rPr sz="4000" b="1" dirty="0" err="1"/>
              <a:t>mitigazioni</a:t>
            </a:r>
            <a:endParaRPr sz="4000" b="1" dirty="0"/>
          </a:p>
        </p:txBody>
      </p:sp>
      <p:sp>
        <p:nvSpPr>
          <p:cNvPr id="3" name="Rounded Rectangle 2"/>
          <p:cNvSpPr/>
          <p:nvPr/>
        </p:nvSpPr>
        <p:spPr>
          <a:xfrm>
            <a:off x="502920" y="2240280"/>
            <a:ext cx="11186160" cy="1188720"/>
          </a:xfrm>
          <a:prstGeom prst="roundRect">
            <a:avLst>
              <a:gd name="adj" fmla="val 6000"/>
            </a:avLst>
          </a:prstGeom>
          <a:solidFill>
            <a:srgbClr val="F3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77240" y="2468880"/>
            <a:ext cx="2651760" cy="731520"/>
          </a:xfrm>
          <a:prstGeom prst="roundRect">
            <a:avLst>
              <a:gd name="adj" fmla="val 6000"/>
            </a:avLst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86968" y="2468880"/>
            <a:ext cx="2432304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Calibri"/>
              </a:rPr>
              <a:t>Rate-limit</a:t>
            </a:r>
          </a:p>
          <a:p>
            <a:pPr algn="ctr"/>
            <a:r>
              <a:rPr sz="1250" b="1" i="0">
                <a:solidFill>
                  <a:srgbClr val="FFFFFF"/>
                </a:solidFill>
                <a:latin typeface="Calibri"/>
              </a:rPr>
              <a:t>(HTTP 429)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03320" y="2240280"/>
            <a:ext cx="7711440" cy="11887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 i="0">
                <a:solidFill>
                  <a:srgbClr val="333333"/>
                </a:solidFill>
                <a:latin typeface="Calibri"/>
              </a:rPr>
              <a:t>Pool rotativo di API key Gemini + coda di gestione asincrona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3611880"/>
            <a:ext cx="11186160" cy="1188720"/>
          </a:xfrm>
          <a:prstGeom prst="roundRect">
            <a:avLst>
              <a:gd name="adj" fmla="val 6000"/>
            </a:avLst>
          </a:prstGeom>
          <a:solidFill>
            <a:srgbClr val="F3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777240" y="3840480"/>
            <a:ext cx="2651760" cy="731520"/>
          </a:xfrm>
          <a:prstGeom prst="roundRect">
            <a:avLst>
              <a:gd name="adj" fmla="val 6000"/>
            </a:avLst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86968" y="3840480"/>
            <a:ext cx="2432304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Calibri"/>
              </a:rPr>
              <a:t>Esaurimento</a:t>
            </a:r>
          </a:p>
          <a:p>
            <a:pPr algn="ctr"/>
            <a:r>
              <a:rPr sz="1250" b="1" i="0">
                <a:solidFill>
                  <a:srgbClr val="FFFFFF"/>
                </a:solidFill>
                <a:latin typeface="Calibri"/>
              </a:rPr>
              <a:t>quota TTS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03320" y="3611880"/>
            <a:ext cx="7711440" cy="11887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 i="0">
                <a:solidFill>
                  <a:srgbClr val="333333"/>
                </a:solidFill>
                <a:latin typeface="Calibri"/>
              </a:rPr>
              <a:t>Fallback automatico e trasparente: ElevenLabs → Google Cloud TTS Neural2, senza interrompere la sessione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4983480"/>
            <a:ext cx="11186160" cy="1188720"/>
          </a:xfrm>
          <a:prstGeom prst="roundRect">
            <a:avLst>
              <a:gd name="adj" fmla="val 6000"/>
            </a:avLst>
          </a:prstGeom>
          <a:solidFill>
            <a:srgbClr val="F3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777240" y="5212080"/>
            <a:ext cx="2651760" cy="731520"/>
          </a:xfrm>
          <a:prstGeom prst="roundRect">
            <a:avLst>
              <a:gd name="adj" fmla="val 6000"/>
            </a:avLst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86968" y="5212080"/>
            <a:ext cx="2432304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Calibri"/>
              </a:rPr>
              <a:t>Privacy</a:t>
            </a:r>
          </a:p>
          <a:p>
            <a:pPr algn="ctr"/>
            <a:r>
              <a:rPr sz="1250" b="1" i="0">
                <a:solidFill>
                  <a:srgbClr val="FFFFFF"/>
                </a:solidFill>
                <a:latin typeface="Calibri"/>
              </a:rPr>
              <a:t>e GDPR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03320" y="4983480"/>
            <a:ext cx="7711440" cy="11887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 i="0">
                <a:solidFill>
                  <a:srgbClr val="333333"/>
                </a:solidFill>
                <a:latin typeface="Calibri"/>
              </a:rPr>
              <a:t>Al docente arrivano solo i dati essenziali (nome, matricola, trascrizione); audio gestiti come temporanei nell'hosting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000" b="1" dirty="0" err="1"/>
              <a:t>Prospettive</a:t>
            </a:r>
            <a:r>
              <a:rPr sz="4000" b="1" dirty="0"/>
              <a:t> future</a:t>
            </a:r>
          </a:p>
        </p:txBody>
      </p:sp>
      <p:sp>
        <p:nvSpPr>
          <p:cNvPr id="3" name="Oval 2"/>
          <p:cNvSpPr/>
          <p:nvPr/>
        </p:nvSpPr>
        <p:spPr>
          <a:xfrm>
            <a:off x="502920" y="2350008"/>
            <a:ext cx="384048" cy="384048"/>
          </a:xfrm>
          <a:prstGeom prst="ellipse">
            <a:avLst/>
          </a:prstGeom>
          <a:noFill/>
          <a:ln w="22225">
            <a:solidFill>
              <a:srgbClr val="4472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b="1">
                <a:solidFill>
                  <a:srgbClr val="4472C4"/>
                </a:solidFill>
                <a:latin typeface="Calibri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9848" y="2286000"/>
            <a:ext cx="10619232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50" b="0" i="0">
                <a:solidFill>
                  <a:srgbClr val="333333"/>
                </a:solidFill>
                <a:latin typeface="Calibri"/>
              </a:rPr>
              <a:t>Estensione del sillabo al livello A2 (narrazione, opinioni, background accademico)</a:t>
            </a:r>
          </a:p>
        </p:txBody>
      </p:sp>
      <p:sp>
        <p:nvSpPr>
          <p:cNvPr id="5" name="Oval 4"/>
          <p:cNvSpPr/>
          <p:nvPr/>
        </p:nvSpPr>
        <p:spPr>
          <a:xfrm>
            <a:off x="502920" y="3063240"/>
            <a:ext cx="384048" cy="384048"/>
          </a:xfrm>
          <a:prstGeom prst="ellipse">
            <a:avLst/>
          </a:prstGeom>
          <a:noFill/>
          <a:ln w="22225">
            <a:solidFill>
              <a:srgbClr val="4472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b="1">
                <a:solidFill>
                  <a:srgbClr val="4472C4"/>
                </a:solidFill>
                <a:latin typeface="Calibri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9848" y="2999232"/>
            <a:ext cx="10619232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50" b="0" i="0" dirty="0" err="1">
                <a:solidFill>
                  <a:srgbClr val="333333"/>
                </a:solidFill>
                <a:latin typeface="Calibri"/>
              </a:rPr>
              <a:t>Migrazione</a:t>
            </a:r>
            <a:r>
              <a:rPr sz="1550" b="0" i="0" dirty="0">
                <a:solidFill>
                  <a:srgbClr val="333333"/>
                </a:solidFill>
                <a:latin typeface="Calibri"/>
              </a:rPr>
              <a:t> verso lo standard IMS LTI 1.3: </a:t>
            </a:r>
            <a:r>
              <a:rPr sz="1550" b="0" i="0" dirty="0" err="1">
                <a:solidFill>
                  <a:srgbClr val="333333"/>
                </a:solidFill>
                <a:latin typeface="Calibri"/>
              </a:rPr>
              <a:t>microservizio</a:t>
            </a:r>
            <a:r>
              <a:rPr sz="1550" b="0" i="0" dirty="0">
                <a:solidFill>
                  <a:srgbClr val="333333"/>
                </a:solidFill>
                <a:latin typeface="Calibri"/>
              </a:rPr>
              <a:t> </a:t>
            </a:r>
            <a:r>
              <a:rPr sz="1550" b="0" i="0" dirty="0" err="1">
                <a:solidFill>
                  <a:srgbClr val="333333"/>
                </a:solidFill>
                <a:latin typeface="Calibri"/>
              </a:rPr>
              <a:t>FastAPI</a:t>
            </a:r>
            <a:r>
              <a:rPr sz="1550" b="0" i="0" dirty="0">
                <a:solidFill>
                  <a:srgbClr val="333333"/>
                </a:solidFill>
                <a:latin typeface="Calibri"/>
              </a:rPr>
              <a:t>, SSO via OIDC </a:t>
            </a:r>
            <a:r>
              <a:rPr sz="1550" b="0" i="0" dirty="0" err="1">
                <a:solidFill>
                  <a:srgbClr val="333333"/>
                </a:solidFill>
                <a:latin typeface="Calibri"/>
              </a:rPr>
              <a:t>nativo</a:t>
            </a:r>
            <a:endParaRPr sz="1550" b="0" i="0" dirty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7" name="Oval 6"/>
          <p:cNvSpPr/>
          <p:nvPr/>
        </p:nvSpPr>
        <p:spPr>
          <a:xfrm>
            <a:off x="502920" y="3776472"/>
            <a:ext cx="384048" cy="384048"/>
          </a:xfrm>
          <a:prstGeom prst="ellipse">
            <a:avLst/>
          </a:prstGeom>
          <a:noFill/>
          <a:ln w="22225">
            <a:solidFill>
              <a:srgbClr val="4472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b="1">
                <a:solidFill>
                  <a:srgbClr val="4472C4"/>
                </a:solidFill>
                <a:latin typeface="Calibri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9848" y="3712464"/>
            <a:ext cx="10619232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50" b="0" i="0">
                <a:solidFill>
                  <a:srgbClr val="333333"/>
                </a:solidFill>
                <a:latin typeface="Calibri"/>
              </a:rPr>
              <a:t>Scrittura automatica delle valutazioni nel Gradebook di Moodle tramite Assignment and Grade Services (AGS)</a:t>
            </a:r>
          </a:p>
        </p:txBody>
      </p:sp>
      <p:sp>
        <p:nvSpPr>
          <p:cNvPr id="9" name="Oval 8"/>
          <p:cNvSpPr/>
          <p:nvPr/>
        </p:nvSpPr>
        <p:spPr>
          <a:xfrm>
            <a:off x="502920" y="4489704"/>
            <a:ext cx="384048" cy="384048"/>
          </a:xfrm>
          <a:prstGeom prst="ellipse">
            <a:avLst/>
          </a:prstGeom>
          <a:noFill/>
          <a:ln w="22225">
            <a:solidFill>
              <a:srgbClr val="4472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b="1">
                <a:solidFill>
                  <a:srgbClr val="4472C4"/>
                </a:solidFill>
                <a:latin typeface="Calibri"/>
              </a:rPr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9848" y="4425696"/>
            <a:ext cx="10619232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50" b="0" i="0">
                <a:solidFill>
                  <a:srgbClr val="333333"/>
                </a:solidFill>
                <a:latin typeface="Calibri"/>
              </a:rPr>
              <a:t>Trasferibilità interateneo ed esternalizzazione del contenuto degli scenari in configurazione</a:t>
            </a:r>
          </a:p>
        </p:txBody>
      </p:sp>
      <p:sp>
        <p:nvSpPr>
          <p:cNvPr id="11" name="Oval 10"/>
          <p:cNvSpPr/>
          <p:nvPr/>
        </p:nvSpPr>
        <p:spPr>
          <a:xfrm>
            <a:off x="502920" y="5202936"/>
            <a:ext cx="384048" cy="384048"/>
          </a:xfrm>
          <a:prstGeom prst="ellipse">
            <a:avLst/>
          </a:prstGeom>
          <a:noFill/>
          <a:ln w="22225">
            <a:solidFill>
              <a:srgbClr val="4472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b="1">
                <a:solidFill>
                  <a:srgbClr val="4472C4"/>
                </a:solidFill>
                <a:latin typeface="Calibri"/>
              </a:rPr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9848" y="5138928"/>
            <a:ext cx="10619232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50" b="0" i="0">
                <a:solidFill>
                  <a:srgbClr val="333333"/>
                </a:solidFill>
                <a:latin typeface="Calibri"/>
              </a:rPr>
              <a:t>Community of practice tra atenei per la condivisione di nuovi prompt microsituazionali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5989320"/>
            <a:ext cx="11186160" cy="548640"/>
          </a:xfrm>
          <a:prstGeom prst="roundRect">
            <a:avLst>
              <a:gd name="adj" fmla="val 6000"/>
            </a:avLst>
          </a:prstGeom>
          <a:solidFill>
            <a:srgbClr val="F3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44974" y="5930053"/>
            <a:ext cx="1063752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1" i="0">
                <a:solidFill>
                  <a:srgbClr val="ED7D31"/>
                </a:solidFill>
                <a:latin typeface="Calibri"/>
              </a:rPr>
              <a:t>Roadmap: </a:t>
            </a:r>
            <a:r>
              <a:rPr sz="1250" b="0" i="1">
                <a:solidFill>
                  <a:srgbClr val="333333"/>
                </a:solidFill>
                <a:latin typeface="Calibri"/>
              </a:rPr>
              <a:t>nessuno di questi punti è stato ancora implementato — sono gli sviluppi futuri previsti dal progetto.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0917" y="651404"/>
            <a:ext cx="9268883" cy="1050395"/>
          </a:xfrm>
        </p:spPr>
        <p:txBody>
          <a:bodyPr>
            <a:normAutofit/>
          </a:bodyPr>
          <a:lstStyle/>
          <a:p>
            <a:r>
              <a:rPr sz="4000" b="1" dirty="0" err="1"/>
              <a:t>Conclusioni</a:t>
            </a:r>
            <a:endParaRPr sz="40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"/>
          </p:nvPr>
        </p:nvSpPr>
        <p:spPr>
          <a:xfrm>
            <a:off x="510117" y="2388128"/>
            <a:ext cx="11131550" cy="3174472"/>
          </a:xfrm>
        </p:spPr>
        <p:txBody>
          <a:bodyPr wrap="square">
            <a:noAutofit/>
          </a:bodyPr>
          <a:lstStyle/>
          <a:p>
            <a:pPr>
              <a:spcAft>
                <a:spcPts val="1400"/>
              </a:spcAft>
            </a:pPr>
            <a:r>
              <a:rPr sz="1800" b="1" dirty="0" err="1">
                <a:solidFill>
                  <a:srgbClr val="ED7D31"/>
                </a:solidFill>
                <a:latin typeface="Calibri"/>
              </a:rPr>
              <a:t>Un'arena</a:t>
            </a:r>
            <a:r>
              <a:rPr sz="1800" b="1" dirty="0">
                <a:solidFill>
                  <a:srgbClr val="ED7D31"/>
                </a:solidFill>
                <a:latin typeface="Calibri"/>
              </a:rPr>
              <a:t> di </a:t>
            </a:r>
            <a:r>
              <a:rPr sz="1800" b="1" dirty="0" err="1">
                <a:solidFill>
                  <a:srgbClr val="ED7D31"/>
                </a:solidFill>
                <a:latin typeface="Calibri"/>
              </a:rPr>
              <a:t>pratica</a:t>
            </a:r>
            <a:r>
              <a:rPr sz="1800" b="1" dirty="0">
                <a:solidFill>
                  <a:srgbClr val="ED7D31"/>
                </a:solidFill>
                <a:latin typeface="Calibri"/>
              </a:rPr>
              <a:t> </a:t>
            </a:r>
            <a:r>
              <a:rPr sz="1800" b="1" dirty="0" err="1">
                <a:solidFill>
                  <a:srgbClr val="ED7D31"/>
                </a:solidFill>
                <a:latin typeface="Calibri"/>
              </a:rPr>
              <a:t>protetta</a:t>
            </a:r>
            <a:r>
              <a:rPr sz="1800" b="1" dirty="0">
                <a:solidFill>
                  <a:srgbClr val="ED7D31"/>
                </a:solidFill>
                <a:latin typeface="Calibri"/>
              </a:rPr>
              <a:t>, a “</a:t>
            </a:r>
            <a:r>
              <a:rPr sz="1800" b="1" dirty="0" err="1">
                <a:solidFill>
                  <a:srgbClr val="ED7D31"/>
                </a:solidFill>
                <a:latin typeface="Calibri"/>
              </a:rPr>
              <a:t>giudizio</a:t>
            </a:r>
            <a:r>
              <a:rPr sz="1800" b="1" dirty="0">
                <a:solidFill>
                  <a:srgbClr val="ED7D31"/>
                </a:solidFill>
                <a:latin typeface="Calibri"/>
              </a:rPr>
              <a:t> zero” </a:t>
            </a:r>
            <a:r>
              <a:rPr sz="1800" dirty="0">
                <a:solidFill>
                  <a:srgbClr val="333333"/>
                </a:solidFill>
                <a:latin typeface="Calibri"/>
              </a:rPr>
              <a:t> </a:t>
            </a:r>
            <a:r>
              <a:rPr sz="1800" dirty="0" err="1">
                <a:solidFill>
                  <a:srgbClr val="333333"/>
                </a:solidFill>
                <a:latin typeface="Calibri"/>
              </a:rPr>
              <a:t>che</a:t>
            </a:r>
            <a:r>
              <a:rPr sz="1800" dirty="0">
                <a:solidFill>
                  <a:srgbClr val="333333"/>
                </a:solidFill>
                <a:latin typeface="Calibri"/>
              </a:rPr>
              <a:t> </a:t>
            </a:r>
            <a:r>
              <a:rPr sz="1800" dirty="0" err="1">
                <a:solidFill>
                  <a:srgbClr val="333333"/>
                </a:solidFill>
                <a:latin typeface="Calibri"/>
              </a:rPr>
              <a:t>risponde</a:t>
            </a:r>
            <a:r>
              <a:rPr sz="1800" dirty="0">
                <a:solidFill>
                  <a:srgbClr val="333333"/>
                </a:solidFill>
                <a:latin typeface="Calibri"/>
              </a:rPr>
              <a:t> </a:t>
            </a:r>
            <a:r>
              <a:rPr sz="1800" dirty="0" err="1">
                <a:solidFill>
                  <a:srgbClr val="333333"/>
                </a:solidFill>
                <a:latin typeface="Calibri"/>
              </a:rPr>
              <a:t>all'isolamento</a:t>
            </a:r>
            <a:r>
              <a:rPr sz="1800" dirty="0">
                <a:solidFill>
                  <a:srgbClr val="333333"/>
                </a:solidFill>
                <a:latin typeface="Calibri"/>
              </a:rPr>
              <a:t> </a:t>
            </a:r>
            <a:r>
              <a:rPr sz="1800" dirty="0" err="1">
                <a:solidFill>
                  <a:srgbClr val="333333"/>
                </a:solidFill>
                <a:latin typeface="Calibri"/>
              </a:rPr>
              <a:t>linguistico</a:t>
            </a:r>
            <a:r>
              <a:rPr sz="1800" dirty="0">
                <a:solidFill>
                  <a:srgbClr val="333333"/>
                </a:solidFill>
                <a:latin typeface="Calibri"/>
              </a:rPr>
              <a:t> e </a:t>
            </a:r>
            <a:r>
              <a:rPr sz="1800" dirty="0" err="1">
                <a:solidFill>
                  <a:srgbClr val="333333"/>
                </a:solidFill>
                <a:latin typeface="Calibri"/>
              </a:rPr>
              <a:t>all'ansia</a:t>
            </a:r>
            <a:r>
              <a:rPr sz="1800" dirty="0">
                <a:solidFill>
                  <a:srgbClr val="333333"/>
                </a:solidFill>
                <a:latin typeface="Calibri"/>
              </a:rPr>
              <a:t> da </a:t>
            </a:r>
            <a:r>
              <a:rPr sz="1800" dirty="0" err="1">
                <a:solidFill>
                  <a:srgbClr val="333333"/>
                </a:solidFill>
                <a:latin typeface="Calibri"/>
              </a:rPr>
              <a:t>prestazione</a:t>
            </a:r>
            <a:r>
              <a:rPr sz="1800" dirty="0">
                <a:solidFill>
                  <a:srgbClr val="333333"/>
                </a:solidFill>
                <a:latin typeface="Calibri"/>
              </a:rPr>
              <a:t> </a:t>
            </a:r>
            <a:r>
              <a:rPr sz="1800" dirty="0" err="1">
                <a:solidFill>
                  <a:srgbClr val="333333"/>
                </a:solidFill>
                <a:latin typeface="Calibri"/>
              </a:rPr>
              <a:t>orale</a:t>
            </a:r>
            <a:r>
              <a:rPr sz="1800" dirty="0">
                <a:solidFill>
                  <a:srgbClr val="333333"/>
                </a:solidFill>
                <a:latin typeface="Calibri"/>
              </a:rPr>
              <a:t> degli </a:t>
            </a:r>
            <a:r>
              <a:rPr sz="1800" dirty="0" err="1">
                <a:solidFill>
                  <a:srgbClr val="333333"/>
                </a:solidFill>
                <a:latin typeface="Calibri"/>
              </a:rPr>
              <a:t>studenti</a:t>
            </a:r>
            <a:r>
              <a:rPr sz="1800" dirty="0">
                <a:solidFill>
                  <a:srgbClr val="333333"/>
                </a:solidFill>
                <a:latin typeface="Calibri"/>
              </a:rPr>
              <a:t> </a:t>
            </a:r>
            <a:r>
              <a:rPr sz="1800" dirty="0" err="1">
                <a:solidFill>
                  <a:srgbClr val="333333"/>
                </a:solidFill>
                <a:latin typeface="Calibri"/>
              </a:rPr>
              <a:t>internazionali</a:t>
            </a:r>
            <a:r>
              <a:rPr sz="1800" dirty="0">
                <a:solidFill>
                  <a:srgbClr val="333333"/>
                </a:solidFill>
                <a:latin typeface="Calibri"/>
              </a:rPr>
              <a:t>.</a:t>
            </a:r>
          </a:p>
          <a:p>
            <a:pPr>
              <a:spcAft>
                <a:spcPts val="1400"/>
              </a:spcAft>
            </a:pPr>
            <a:r>
              <a:rPr sz="1800" b="1" dirty="0">
                <a:solidFill>
                  <a:srgbClr val="ED7D31"/>
                </a:solidFill>
                <a:latin typeface="Calibri"/>
              </a:rPr>
              <a:t>La Dual-Level Architecture è il </a:t>
            </a:r>
            <a:r>
              <a:rPr sz="1800" b="1" dirty="0" err="1">
                <a:solidFill>
                  <a:srgbClr val="ED7D31"/>
                </a:solidFill>
                <a:latin typeface="Calibri"/>
              </a:rPr>
              <a:t>fattore</a:t>
            </a:r>
            <a:r>
              <a:rPr sz="1800" b="1" dirty="0">
                <a:solidFill>
                  <a:srgbClr val="ED7D31"/>
                </a:solidFill>
                <a:latin typeface="Calibri"/>
              </a:rPr>
              <a:t> </a:t>
            </a:r>
            <a:r>
              <a:rPr sz="1800" b="1" dirty="0" err="1">
                <a:solidFill>
                  <a:srgbClr val="ED7D31"/>
                </a:solidFill>
                <a:latin typeface="Calibri"/>
              </a:rPr>
              <a:t>chiave</a:t>
            </a:r>
            <a:r>
              <a:rPr sz="1800" b="1" dirty="0">
                <a:solidFill>
                  <a:srgbClr val="ED7D31"/>
                </a:solidFill>
                <a:latin typeface="Calibri"/>
              </a:rPr>
              <a:t>: </a:t>
            </a:r>
            <a:r>
              <a:rPr sz="1800" dirty="0">
                <a:solidFill>
                  <a:srgbClr val="333333"/>
                </a:solidFill>
                <a:latin typeface="Calibri"/>
              </a:rPr>
              <a:t> </a:t>
            </a:r>
            <a:r>
              <a:rPr sz="1800" dirty="0" err="1">
                <a:solidFill>
                  <a:srgbClr val="333333"/>
                </a:solidFill>
                <a:latin typeface="Calibri"/>
              </a:rPr>
              <a:t>l'immersione</a:t>
            </a:r>
            <a:r>
              <a:rPr sz="1800" dirty="0">
                <a:solidFill>
                  <a:srgbClr val="333333"/>
                </a:solidFill>
                <a:latin typeface="Calibri"/>
              </a:rPr>
              <a:t> </a:t>
            </a:r>
            <a:r>
              <a:rPr sz="1800" dirty="0" err="1">
                <a:solidFill>
                  <a:srgbClr val="333333"/>
                </a:solidFill>
                <a:latin typeface="Calibri"/>
              </a:rPr>
              <a:t>nella</a:t>
            </a:r>
            <a:r>
              <a:rPr sz="1800" dirty="0">
                <a:solidFill>
                  <a:srgbClr val="333333"/>
                </a:solidFill>
                <a:latin typeface="Calibri"/>
              </a:rPr>
              <a:t> lingua target, </a:t>
            </a:r>
            <a:r>
              <a:rPr sz="1800" dirty="0" err="1">
                <a:solidFill>
                  <a:srgbClr val="333333"/>
                </a:solidFill>
                <a:latin typeface="Calibri"/>
              </a:rPr>
              <a:t>unita</a:t>
            </a:r>
            <a:r>
              <a:rPr sz="1800" dirty="0">
                <a:solidFill>
                  <a:srgbClr val="333333"/>
                </a:solidFill>
                <a:latin typeface="Calibri"/>
              </a:rPr>
              <a:t> a scaffolding e feedback </a:t>
            </a:r>
            <a:r>
              <a:rPr sz="1800" dirty="0" err="1">
                <a:solidFill>
                  <a:srgbClr val="333333"/>
                </a:solidFill>
                <a:latin typeface="Calibri"/>
              </a:rPr>
              <a:t>bilingue</a:t>
            </a:r>
            <a:r>
              <a:rPr sz="1800" dirty="0">
                <a:solidFill>
                  <a:srgbClr val="333333"/>
                </a:solidFill>
                <a:latin typeface="Calibri"/>
              </a:rPr>
              <a:t>, </a:t>
            </a:r>
            <a:r>
              <a:rPr sz="1800" dirty="0" err="1">
                <a:solidFill>
                  <a:srgbClr val="333333"/>
                </a:solidFill>
                <a:latin typeface="Calibri"/>
              </a:rPr>
              <a:t>abbatte</a:t>
            </a:r>
            <a:r>
              <a:rPr sz="1800" dirty="0">
                <a:solidFill>
                  <a:srgbClr val="333333"/>
                </a:solidFill>
                <a:latin typeface="Calibri"/>
              </a:rPr>
              <a:t> il </a:t>
            </a:r>
            <a:r>
              <a:rPr sz="1800" dirty="0" err="1">
                <a:solidFill>
                  <a:srgbClr val="333333"/>
                </a:solidFill>
                <a:latin typeface="Calibri"/>
              </a:rPr>
              <a:t>filtro</a:t>
            </a:r>
            <a:r>
              <a:rPr sz="1800" dirty="0">
                <a:solidFill>
                  <a:srgbClr val="333333"/>
                </a:solidFill>
                <a:latin typeface="Calibri"/>
              </a:rPr>
              <a:t> </a:t>
            </a:r>
            <a:r>
              <a:rPr sz="1800" dirty="0" err="1">
                <a:solidFill>
                  <a:srgbClr val="333333"/>
                </a:solidFill>
                <a:latin typeface="Calibri"/>
              </a:rPr>
              <a:t>affettivo</a:t>
            </a:r>
            <a:r>
              <a:rPr sz="1800" dirty="0">
                <a:solidFill>
                  <a:srgbClr val="333333"/>
                </a:solidFill>
                <a:latin typeface="Calibri"/>
              </a:rPr>
              <a:t>.</a:t>
            </a:r>
          </a:p>
          <a:p>
            <a:pPr>
              <a:spcAft>
                <a:spcPts val="1400"/>
              </a:spcAft>
            </a:pPr>
            <a:r>
              <a:rPr sz="1800" b="1" dirty="0">
                <a:solidFill>
                  <a:srgbClr val="ED7D31"/>
                </a:solidFill>
                <a:latin typeface="Calibri"/>
              </a:rPr>
              <a:t>L'IA </a:t>
            </a:r>
            <a:r>
              <a:rPr sz="1800" b="1" dirty="0" err="1">
                <a:solidFill>
                  <a:srgbClr val="ED7D31"/>
                </a:solidFill>
                <a:latin typeface="Calibri"/>
              </a:rPr>
              <a:t>amplifica</a:t>
            </a:r>
            <a:r>
              <a:rPr sz="1800" b="1" dirty="0">
                <a:solidFill>
                  <a:srgbClr val="ED7D31"/>
                </a:solidFill>
                <a:latin typeface="Calibri"/>
              </a:rPr>
              <a:t> il </a:t>
            </a:r>
            <a:r>
              <a:rPr sz="1800" b="1" dirty="0" err="1">
                <a:solidFill>
                  <a:srgbClr val="ED7D31"/>
                </a:solidFill>
                <a:latin typeface="Calibri"/>
              </a:rPr>
              <a:t>docente</a:t>
            </a:r>
            <a:r>
              <a:rPr sz="1800" b="1" dirty="0">
                <a:solidFill>
                  <a:srgbClr val="ED7D31"/>
                </a:solidFill>
                <a:latin typeface="Calibri"/>
              </a:rPr>
              <a:t>, non lo </a:t>
            </a:r>
            <a:r>
              <a:rPr sz="1800" b="1" dirty="0" err="1">
                <a:solidFill>
                  <a:srgbClr val="ED7D31"/>
                </a:solidFill>
                <a:latin typeface="Calibri"/>
              </a:rPr>
              <a:t>sostituisce</a:t>
            </a:r>
            <a:r>
              <a:rPr sz="1800" b="1" dirty="0">
                <a:solidFill>
                  <a:srgbClr val="ED7D31"/>
                </a:solidFill>
                <a:latin typeface="Calibri"/>
              </a:rPr>
              <a:t>: </a:t>
            </a:r>
            <a:r>
              <a:rPr sz="1800" dirty="0">
                <a:solidFill>
                  <a:srgbClr val="333333"/>
                </a:solidFill>
                <a:latin typeface="Calibri"/>
              </a:rPr>
              <a:t> un </a:t>
            </a:r>
            <a:r>
              <a:rPr sz="1800" dirty="0" err="1">
                <a:solidFill>
                  <a:srgbClr val="333333"/>
                </a:solidFill>
                <a:latin typeface="Calibri"/>
              </a:rPr>
              <a:t>modello</a:t>
            </a:r>
            <a:r>
              <a:rPr sz="1800" dirty="0">
                <a:solidFill>
                  <a:srgbClr val="333333"/>
                </a:solidFill>
                <a:latin typeface="Calibri"/>
              </a:rPr>
              <a:t> </a:t>
            </a:r>
            <a:r>
              <a:rPr sz="1800" dirty="0" err="1">
                <a:solidFill>
                  <a:srgbClr val="333333"/>
                </a:solidFill>
                <a:latin typeface="Calibri"/>
              </a:rPr>
              <a:t>scalabile</a:t>
            </a:r>
            <a:r>
              <a:rPr sz="1800" dirty="0">
                <a:solidFill>
                  <a:srgbClr val="333333"/>
                </a:solidFill>
                <a:latin typeface="Calibri"/>
              </a:rPr>
              <a:t>, </a:t>
            </a:r>
            <a:r>
              <a:rPr sz="1800" dirty="0" err="1">
                <a:solidFill>
                  <a:srgbClr val="333333"/>
                </a:solidFill>
                <a:latin typeface="Calibri"/>
              </a:rPr>
              <a:t>accessibile</a:t>
            </a:r>
            <a:r>
              <a:rPr sz="1800" dirty="0">
                <a:solidFill>
                  <a:srgbClr val="333333"/>
                </a:solidFill>
                <a:latin typeface="Calibri"/>
              </a:rPr>
              <a:t>, </a:t>
            </a:r>
            <a:r>
              <a:rPr sz="1800" dirty="0" err="1">
                <a:solidFill>
                  <a:srgbClr val="333333"/>
                </a:solidFill>
                <a:latin typeface="Calibri"/>
              </a:rPr>
              <a:t>inclusivo</a:t>
            </a:r>
            <a:r>
              <a:rPr sz="1800" dirty="0">
                <a:solidFill>
                  <a:srgbClr val="333333"/>
                </a:solidFill>
                <a:latin typeface="Calibri"/>
              </a:rPr>
              <a:t> per </a:t>
            </a:r>
            <a:r>
              <a:rPr sz="1800" dirty="0" err="1">
                <a:solidFill>
                  <a:srgbClr val="333333"/>
                </a:solidFill>
                <a:latin typeface="Calibri"/>
              </a:rPr>
              <a:t>l'internazionalizzazione</a:t>
            </a:r>
            <a:r>
              <a:rPr sz="1800" dirty="0">
                <a:solidFill>
                  <a:srgbClr val="333333"/>
                </a:solidFill>
                <a:latin typeface="Calibri"/>
              </a:rPr>
              <a:t> </a:t>
            </a:r>
            <a:r>
              <a:rPr sz="1800" dirty="0" err="1">
                <a:solidFill>
                  <a:srgbClr val="333333"/>
                </a:solidFill>
                <a:latin typeface="Calibri"/>
              </a:rPr>
              <a:t>dell'università</a:t>
            </a:r>
            <a:r>
              <a:rPr sz="1800" dirty="0">
                <a:solidFill>
                  <a:srgbClr val="333333"/>
                </a:solidFill>
                <a:latin typeface="Calibri"/>
              </a:rPr>
              <a:t> </a:t>
            </a:r>
            <a:r>
              <a:rPr sz="1800" dirty="0" err="1">
                <a:solidFill>
                  <a:srgbClr val="333333"/>
                </a:solidFill>
                <a:latin typeface="Calibri"/>
              </a:rPr>
              <a:t>italiana</a:t>
            </a:r>
            <a:r>
              <a:rPr sz="1800" dirty="0">
                <a:solidFill>
                  <a:srgbClr val="333333"/>
                </a:solidFill>
                <a:latin typeface="Calibri"/>
              </a:rPr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54051"/>
            <a:ext cx="10896600" cy="929216"/>
          </a:xfrm>
        </p:spPr>
        <p:txBody>
          <a:bodyPr>
            <a:normAutofit/>
          </a:bodyPr>
          <a:lstStyle/>
          <a:p>
            <a:r>
              <a:rPr sz="4000" b="1" dirty="0"/>
              <a:t>Fase 1 — </a:t>
            </a:r>
            <a:r>
              <a:rPr sz="4000" b="1" dirty="0" err="1"/>
              <a:t>Identificazione</a:t>
            </a:r>
            <a:endParaRPr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31800" y="1540933"/>
            <a:ext cx="11189547" cy="8988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lang="it-IT" b="0" i="1" dirty="0">
                <a:solidFill>
                  <a:srgbClr val="6B6B6B"/>
                </a:solidFill>
                <a:latin typeface="Calibri"/>
              </a:rPr>
              <a:t>Prima di iniziare, lo studente inserisce nome, cognome e numero di matricola. Solo dopo l’identificazione è possibile accedere alla selezione dello scenario, che rimane disabilitata nella barra delle tab fino al completamento della registrazione.</a:t>
            </a:r>
            <a:endParaRPr b="0" i="1" dirty="0">
              <a:solidFill>
                <a:srgbClr val="6B6B6B"/>
              </a:solidFill>
              <a:latin typeface="Calibri"/>
            </a:endParaRPr>
          </a:p>
        </p:txBody>
      </p:sp>
      <p:pic>
        <p:nvPicPr>
          <p:cNvPr id="5" name="Picture 4" descr="shot-01-fas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670" y="2667000"/>
            <a:ext cx="11427303" cy="324329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866" y="645584"/>
            <a:ext cx="10278534" cy="937684"/>
          </a:xfrm>
        </p:spPr>
        <p:txBody>
          <a:bodyPr>
            <a:normAutofit/>
          </a:bodyPr>
          <a:lstStyle/>
          <a:p>
            <a:r>
              <a:rPr sz="4000" b="1" dirty="0"/>
              <a:t>Fase 2 — Il </a:t>
            </a:r>
            <a:r>
              <a:rPr sz="4000" b="1" dirty="0" err="1"/>
              <a:t>compito</a:t>
            </a:r>
            <a:r>
              <a:rPr sz="4000" b="1" dirty="0"/>
              <a:t> </a:t>
            </a:r>
            <a:r>
              <a:rPr sz="4000" b="1" dirty="0" err="1"/>
              <a:t>conversazionale</a:t>
            </a:r>
            <a:endParaRPr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94453" y="1739053"/>
            <a:ext cx="11186160" cy="5941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lang="it-IT" b="0" i="1" dirty="0">
                <a:solidFill>
                  <a:srgbClr val="6B6B6B"/>
                </a:solidFill>
                <a:latin typeface="Calibri"/>
              </a:rPr>
              <a:t>Interfaccia operativa: pulsante “Hold to Talk” per l’input vocale oppure campo di testo libero. In questo esempio, l’utente inserisce “Voglio mare”, riprendendo la scheda di </a:t>
            </a:r>
            <a:r>
              <a:rPr lang="it-IT" b="0" i="1" dirty="0" err="1">
                <a:solidFill>
                  <a:srgbClr val="6B6B6B"/>
                </a:solidFill>
                <a:latin typeface="Calibri"/>
              </a:rPr>
              <a:t>scaffolding</a:t>
            </a:r>
            <a:r>
              <a:rPr lang="it-IT" b="0" i="1" dirty="0">
                <a:solidFill>
                  <a:srgbClr val="6B6B6B"/>
                </a:solidFill>
                <a:latin typeface="Calibri"/>
              </a:rPr>
              <a:t> mostrata in precedenza.</a:t>
            </a:r>
            <a:endParaRPr b="0" i="1" dirty="0">
              <a:solidFill>
                <a:srgbClr val="6B6B6B"/>
              </a:solidFill>
              <a:latin typeface="Calibri"/>
            </a:endParaRPr>
          </a:p>
        </p:txBody>
      </p:sp>
      <p:pic>
        <p:nvPicPr>
          <p:cNvPr id="5" name="Picture 4" descr="shot-02-fas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946" y="2514601"/>
            <a:ext cx="10017920" cy="376618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666" y="626532"/>
            <a:ext cx="10583333" cy="863601"/>
          </a:xfrm>
        </p:spPr>
        <p:txBody>
          <a:bodyPr>
            <a:normAutofit/>
          </a:bodyPr>
          <a:lstStyle/>
          <a:p>
            <a:r>
              <a:rPr sz="4000" b="1" dirty="0"/>
              <a:t>Fase 3 — Report di </a:t>
            </a:r>
            <a:r>
              <a:rPr sz="4000" b="1" dirty="0" err="1"/>
              <a:t>valutazione</a:t>
            </a:r>
            <a:endParaRPr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04520" y="1510453"/>
            <a:ext cx="11186160" cy="5459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lang="it-IT" sz="1500" b="0" i="1" dirty="0">
                <a:solidFill>
                  <a:srgbClr val="6B6B6B"/>
                </a:solidFill>
                <a:latin typeface="Calibri"/>
              </a:rPr>
              <a:t>Al </a:t>
            </a:r>
            <a:r>
              <a:rPr lang="it-IT" b="0" i="1" dirty="0">
                <a:solidFill>
                  <a:srgbClr val="6B6B6B"/>
                </a:solidFill>
                <a:latin typeface="Calibri"/>
              </a:rPr>
              <a:t>termine</a:t>
            </a:r>
            <a:r>
              <a:rPr lang="it-IT" sz="1500" b="0" i="1" dirty="0">
                <a:solidFill>
                  <a:srgbClr val="6B6B6B"/>
                </a:solidFill>
                <a:latin typeface="Calibri"/>
              </a:rPr>
              <a:t> della sessione, lo studente riceve un report diagnostico, disponibile sia in italiano sia in inglese, che viene automaticamente inviato anche al docente via e-mail.</a:t>
            </a:r>
            <a:endParaRPr sz="1500" b="0" i="1" dirty="0">
              <a:solidFill>
                <a:srgbClr val="6B6B6B"/>
              </a:solidFill>
              <a:latin typeface="Calibri"/>
            </a:endParaRPr>
          </a:p>
        </p:txBody>
      </p:sp>
      <p:pic>
        <p:nvPicPr>
          <p:cNvPr id="5" name="Picture 4" descr="shot-03-fas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346" y="2415030"/>
            <a:ext cx="11342680" cy="358783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57"/>
          <p:cNvSpPr/>
          <p:nvPr/>
        </p:nvSpPr>
        <p:spPr>
          <a:xfrm>
            <a:off x="-3" y="6563300"/>
            <a:ext cx="12192000" cy="300400"/>
          </a:xfrm>
          <a:prstGeom prst="rect">
            <a:avLst/>
          </a:prstGeom>
          <a:solidFill>
            <a:srgbClr val="F9973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defTabSz="1219170">
              <a:buClr>
                <a:srgbClr val="000000"/>
              </a:buClr>
              <a:buSzPts val="1400"/>
            </a:pPr>
            <a:endParaRPr sz="1867" kern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4" name="Google Shape;604;p57"/>
          <p:cNvSpPr txBox="1"/>
          <p:nvPr/>
        </p:nvSpPr>
        <p:spPr>
          <a:xfrm>
            <a:off x="4347851" y="6589570"/>
            <a:ext cx="34964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algn="ctr" defTabSz="1219170">
              <a:buClr>
                <a:srgbClr val="FFFFFF"/>
              </a:buClr>
              <a:buSzPts val="900"/>
            </a:pPr>
            <a:r>
              <a:rPr lang="it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MoodleMoot Italia 2026 - Alessandria</a:t>
            </a:r>
            <a:endParaRPr sz="14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605" name="Google Shape;605;p57" descr="Picture 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0143" y="136957"/>
            <a:ext cx="1144933" cy="465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57" descr="moodlemoot-italia2026-logo-black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911613" y="128400"/>
            <a:ext cx="2063385" cy="46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57"/>
          <p:cNvSpPr txBox="1"/>
          <p:nvPr/>
        </p:nvSpPr>
        <p:spPr>
          <a:xfrm>
            <a:off x="2286000" y="3175000"/>
            <a:ext cx="7620000" cy="8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it" sz="5067" b="1" kern="0">
                <a:solidFill>
                  <a:srgbClr val="232323"/>
                </a:solidFill>
                <a:latin typeface="Calibri"/>
                <a:ea typeface="Calibri"/>
                <a:cs typeface="Calibri"/>
                <a:sym typeface="Calibri"/>
              </a:rPr>
              <a:t>Domande?</a:t>
            </a:r>
            <a:endParaRPr sz="5067" b="1" kern="0">
              <a:solidFill>
                <a:srgbClr val="23232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1" name="Google Shape;611;p57"/>
          <p:cNvSpPr txBox="1"/>
          <p:nvPr/>
        </p:nvSpPr>
        <p:spPr>
          <a:xfrm>
            <a:off x="2286000" y="4254500"/>
            <a:ext cx="7620000" cy="10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it-IT" sz="1867" b="1" kern="0" dirty="0">
                <a:solidFill>
                  <a:srgbClr val="E17026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IA generativa e italiano L2 per studenti internazionali</a:t>
            </a:r>
            <a:endParaRPr sz="1867" b="1" kern="0" dirty="0">
              <a:solidFill>
                <a:srgbClr val="E17026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ctr" defTabSz="1219170">
              <a:spcBef>
                <a:spcPts val="600"/>
              </a:spcBef>
              <a:buClr>
                <a:srgbClr val="000000"/>
              </a:buClr>
            </a:pPr>
            <a:r>
              <a:rPr lang="it" sz="1600" kern="0" dirty="0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MoodleMoot Italia 2026</a:t>
            </a:r>
            <a:endParaRPr sz="1600" kern="0" dirty="0">
              <a:solidFill>
                <a:srgbClr val="88888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3D2888C5-6FCF-4EA0-8295-6006F6AF48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3470" y="1789756"/>
            <a:ext cx="1325060" cy="134696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1355</Words>
  <Application>Microsoft Office PowerPoint</Application>
  <PresentationFormat>Widescreen</PresentationFormat>
  <Paragraphs>166</Paragraphs>
  <Slides>21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Helvetica Neue</vt:lpstr>
      <vt:lpstr>Tema di Office</vt:lpstr>
      <vt:lpstr>IA generativa e italiano L2 per studenti internazionali</vt:lpstr>
      <vt:lpstr>Vivere in Italia, studiare in inglese</vt:lpstr>
      <vt:lpstr>La produzione orale è la più difficile da esercitare in autonomia</vt:lpstr>
      <vt:lpstr>Le soluzioni esistenti non colmano il vuoto</vt:lpstr>
      <vt:lpstr>SpeakTALY  </vt:lpstr>
      <vt:lpstr>Non grammatica esplicita, ma competenza pragmatica</vt:lpstr>
      <vt:lpstr>Tre fasi integrate in Moodle</vt:lpstr>
      <vt:lpstr>Otto scenari ad alta frequenza pragmatica</vt:lpstr>
      <vt:lpstr>Architettura a doppio livello (Dual-Level)</vt:lpstr>
      <vt:lpstr>Scaffolding al bar — turno 3</vt:lpstr>
      <vt:lpstr>Architettura tecnica e pipeline</vt:lpstr>
      <vt:lpstr>Fase 1 — lo stato attuale del pilota</vt:lpstr>
      <vt:lpstr>Universal Design for Learning + WCAG 2.2 AA</vt:lpstr>
      <vt:lpstr>Criticità tecniche e operative emerse</vt:lpstr>
      <vt:lpstr>Matrice dei rischi e mitigazioni</vt:lpstr>
      <vt:lpstr>Prospettive future</vt:lpstr>
      <vt:lpstr>Conclusioni</vt:lpstr>
      <vt:lpstr>Fase 1 — Identificazione</vt:lpstr>
      <vt:lpstr>Fase 2 — Il compito conversazionale</vt:lpstr>
      <vt:lpstr>Fase 3 — Report di valutazione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Laura Morano</dc:creator>
  <cp:lastModifiedBy>Laura Morano</cp:lastModifiedBy>
  <cp:revision>2</cp:revision>
  <dcterms:modified xsi:type="dcterms:W3CDTF">2026-09-15T21:26:24Z</dcterms:modified>
</cp:coreProperties>
</file>