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Tahoma" panose="020B060403050404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xA+a1BWYwDv55uLf/pDGVbjTC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63394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0457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12be57af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12be57afe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0949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12be57afe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12be57afe9_0_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83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12be57afe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12be57afe9_0_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11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12be57afe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12be57afe9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1629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12be57afe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12be57afe9_0_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504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12be57afe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12be57afe9_0_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1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2be57afe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2be57afe9_0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5127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12be57afe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12be57afe9_0_5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6427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12be57afe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12be57afe9_0_6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553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12be57afe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12be57afe9_0_7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287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3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3" descr="alessandria skyline.png"/>
          <p:cNvPicPr preferRelativeResize="0"/>
          <p:nvPr/>
        </p:nvPicPr>
        <p:blipFill rotWithShape="1">
          <a:blip r:embed="rId4">
            <a:alphaModFix/>
          </a:blip>
          <a:srcRect b="230"/>
          <a:stretch/>
        </p:blipFill>
        <p:spPr>
          <a:xfrm>
            <a:off x="2060647" y="4371823"/>
            <a:ext cx="8070706" cy="248274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>
  <p:cSld name="Intestazione sezion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30" name="Google Shape;30;p5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ue contenuti">
  <p:cSld name="Due contenuti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6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39" name="Google Shape;39;p6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fronto">
  <p:cSld name="Confront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7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48" name="Google Shape;48;p7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titolo">
  <p:cSld name="Solo titol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8" descr="Picture 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8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55" name="Google Shape;55;p8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>
  <p:cSld name="Vuota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9" descr="Picture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9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61" name="Google Shape;61;p9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to con didascalia">
  <p:cSld name="Contenuto con didascalia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2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0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70" name="Google Shape;70;p10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magine con didascalia">
  <p:cSld name="Immagine con didascalia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>
            <a:spLocks noGrp="1"/>
          </p:cNvSpPr>
          <p:nvPr>
            <p:ph type="pic" idx="2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11" descr="Picture 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1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79" name="Google Shape;79;p11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2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8" name="Google Shape;8;p2" descr="Picture 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descr="moodlemoot-italia2026-logo-black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ctrTitle" idx="4294967295"/>
          </p:nvPr>
        </p:nvSpPr>
        <p:spPr>
          <a:xfrm>
            <a:off x="1100059" y="433595"/>
            <a:ext cx="10390800" cy="31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</a:pPr>
            <a:r>
              <a:rPr lang="en-US" sz="6000" dirty="0" err="1"/>
              <a:t>Interattività</a:t>
            </a:r>
            <a:r>
              <a:rPr lang="en-US" sz="6000" dirty="0"/>
              <a:t>, </a:t>
            </a:r>
            <a:r>
              <a:rPr lang="en-US" sz="6000" dirty="0" err="1"/>
              <a:t>tracciamento</a:t>
            </a:r>
            <a:r>
              <a:rPr lang="en-US" sz="6000" dirty="0"/>
              <a:t> e training con H5P </a:t>
            </a:r>
            <a:r>
              <a:rPr lang="en-US" sz="6000" dirty="0" err="1"/>
              <a:t>su</a:t>
            </a:r>
            <a:r>
              <a:rPr lang="en-US" sz="6000" dirty="0"/>
              <a:t> Moodle. Due </a:t>
            </a:r>
            <a:r>
              <a:rPr lang="en-US" sz="6000" dirty="0" err="1"/>
              <a:t>casi</a:t>
            </a:r>
            <a:r>
              <a:rPr lang="en-US" sz="6000" dirty="0"/>
              <a:t> di studio </a:t>
            </a:r>
            <a:r>
              <a:rPr lang="en-US" sz="6000" dirty="0" err="1"/>
              <a:t>dell'Università</a:t>
            </a:r>
            <a:r>
              <a:rPr lang="en-US" sz="6000" dirty="0"/>
              <a:t> di Torino</a:t>
            </a:r>
            <a:endParaRPr sz="60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</a:pPr>
            <a:endParaRPr sz="6000" dirty="0"/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4294967295"/>
          </p:nvPr>
        </p:nvSpPr>
        <p:spPr>
          <a:xfrm>
            <a:off x="1307875" y="2906677"/>
            <a:ext cx="10182900" cy="24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400" b="1" dirty="0"/>
              <a:t>Marina Bosco</a:t>
            </a:r>
            <a:r>
              <a:rPr lang="en-US" sz="2400" b="1" baseline="30000" dirty="0"/>
              <a:t>1</a:t>
            </a:r>
            <a:r>
              <a:rPr lang="en-US" sz="2400" b="1" dirty="0"/>
              <a:t>, </a:t>
            </a:r>
            <a:r>
              <a:rPr lang="en-US" sz="2400" b="1" dirty="0" err="1"/>
              <a:t>Tommaso</a:t>
            </a:r>
            <a:r>
              <a:rPr lang="en-US" sz="2400" b="1" dirty="0"/>
              <a:t> Ghio</a:t>
            </a:r>
            <a:r>
              <a:rPr lang="en-US" sz="2400" b="1" baseline="30000" dirty="0"/>
              <a:t>1</a:t>
            </a:r>
            <a:r>
              <a:rPr lang="en-US" sz="2400" b="1" dirty="0"/>
              <a:t>, Cristina Giraudo</a:t>
            </a:r>
            <a:r>
              <a:rPr lang="en-US" sz="2400" b="1" baseline="30000" dirty="0"/>
              <a:t>1</a:t>
            </a:r>
            <a:r>
              <a:rPr lang="en-US" sz="2400" b="1" dirty="0"/>
              <a:t>, Tina Lasala</a:t>
            </a:r>
            <a:r>
              <a:rPr lang="en-US" sz="2400" b="1" baseline="30000" dirty="0"/>
              <a:t>1</a:t>
            </a:r>
            <a:r>
              <a:rPr lang="en-US" sz="2400" b="1" dirty="0"/>
              <a:t>, Donato Quarta</a:t>
            </a:r>
            <a:r>
              <a:rPr lang="en-US" sz="2400" b="1" baseline="30000" dirty="0"/>
              <a:t>1</a:t>
            </a:r>
            <a:r>
              <a:rPr lang="en-US" sz="2400" b="1" dirty="0"/>
              <a:t>, </a:t>
            </a:r>
            <a:r>
              <a:rPr lang="en-US" sz="2400" b="1" dirty="0" err="1"/>
              <a:t>Grazia</a:t>
            </a:r>
            <a:r>
              <a:rPr lang="en-US" sz="2400" b="1" dirty="0"/>
              <a:t> Fiorenza</a:t>
            </a:r>
            <a:r>
              <a:rPr lang="en-US" sz="2400" b="1" baseline="30000" dirty="0"/>
              <a:t>1</a:t>
            </a:r>
            <a:r>
              <a:rPr lang="en-US" sz="2400" b="1" dirty="0"/>
              <a:t>, Francesca Pia</a:t>
            </a:r>
            <a:r>
              <a:rPr lang="en-US" sz="2400" b="1" baseline="30000" dirty="0"/>
              <a:t>2</a:t>
            </a:r>
            <a:r>
              <a:rPr lang="en-US" sz="2400" b="1" dirty="0"/>
              <a:t>, Chiara Sferra</a:t>
            </a:r>
            <a:r>
              <a:rPr lang="en-US" sz="2400" b="1" baseline="30000" dirty="0"/>
              <a:t>2</a:t>
            </a:r>
            <a:r>
              <a:rPr lang="en-US" sz="2400" b="1" dirty="0"/>
              <a:t>, Barbara Bruno</a:t>
            </a:r>
            <a:r>
              <a:rPr lang="en-US" sz="2400" b="1" baseline="30000" dirty="0"/>
              <a:t>2</a:t>
            </a:r>
            <a:r>
              <a:rPr lang="en-US" sz="2400" b="1" dirty="0"/>
              <a:t> , </a:t>
            </a:r>
            <a:r>
              <a:rPr lang="en-US" sz="2400" b="1" dirty="0" err="1"/>
              <a:t>Tiziana</a:t>
            </a:r>
            <a:r>
              <a:rPr lang="en-US" sz="2400" b="1" dirty="0"/>
              <a:t> Nervo</a:t>
            </a:r>
            <a:r>
              <a:rPr lang="en-US" sz="2400" b="1" baseline="30000" dirty="0"/>
              <a:t>2</a:t>
            </a:r>
            <a:r>
              <a:rPr lang="en-US" sz="2400" b="1" dirty="0"/>
              <a:t> </a:t>
            </a:r>
            <a:endParaRPr sz="2400" b="1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4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400" baseline="30000" dirty="0"/>
              <a:t>1</a:t>
            </a:r>
            <a:r>
              <a:rPr lang="en-US" sz="2400" dirty="0"/>
              <a:t>Direzione </a:t>
            </a:r>
            <a:r>
              <a:rPr lang="en-US" sz="2400" dirty="0" err="1"/>
              <a:t>Sistemi</a:t>
            </a:r>
            <a:r>
              <a:rPr lang="en-US" sz="2400" dirty="0"/>
              <a:t> </a:t>
            </a:r>
            <a:r>
              <a:rPr lang="en-US" sz="2400" dirty="0" err="1"/>
              <a:t>Informativi</a:t>
            </a:r>
            <a:r>
              <a:rPr lang="en-US" sz="2400" dirty="0"/>
              <a:t>, </a:t>
            </a:r>
            <a:r>
              <a:rPr lang="en-US" sz="2400" dirty="0" err="1"/>
              <a:t>Portale</a:t>
            </a:r>
            <a:r>
              <a:rPr lang="en-US" sz="2400" dirty="0"/>
              <a:t>, E-learning, </a:t>
            </a:r>
            <a:r>
              <a:rPr lang="en-US" sz="2400" dirty="0" err="1"/>
              <a:t>Università</a:t>
            </a:r>
            <a:r>
              <a:rPr lang="en-US" sz="2400" dirty="0"/>
              <a:t> di Torino</a:t>
            </a:r>
            <a:endParaRPr sz="24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400" b="1" baseline="30000" dirty="0"/>
              <a:t>2</a:t>
            </a:r>
            <a:r>
              <a:rPr lang="en-US" sz="2400" dirty="0"/>
              <a:t>Dipartimento di </a:t>
            </a:r>
            <a:r>
              <a:rPr lang="en-US" sz="2400" dirty="0" err="1"/>
              <a:t>Scienze</a:t>
            </a:r>
            <a:r>
              <a:rPr lang="en-US" sz="2400" dirty="0"/>
              <a:t> </a:t>
            </a:r>
            <a:r>
              <a:rPr lang="en-US" sz="2400" dirty="0" err="1"/>
              <a:t>Veterinarie</a:t>
            </a:r>
            <a:r>
              <a:rPr lang="en-US" sz="2400" dirty="0"/>
              <a:t>, </a:t>
            </a:r>
            <a:r>
              <a:rPr lang="en-US" sz="2400" dirty="0" err="1"/>
              <a:t>Università</a:t>
            </a:r>
            <a:r>
              <a:rPr lang="en-US" sz="2400" dirty="0"/>
              <a:t> di Torino</a:t>
            </a:r>
            <a:endParaRPr sz="24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4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2400" dirty="0"/>
              <a:t>{</a:t>
            </a:r>
            <a:r>
              <a:rPr lang="en-US" sz="2400" dirty="0" err="1"/>
              <a:t>marina.bosco</a:t>
            </a:r>
            <a:r>
              <a:rPr lang="en-US" sz="2400" dirty="0"/>
              <a:t>, </a:t>
            </a:r>
            <a:r>
              <a:rPr lang="en-US" sz="2400" dirty="0" err="1"/>
              <a:t>tommaso.ghio</a:t>
            </a:r>
            <a:r>
              <a:rPr lang="en-US" sz="2400" dirty="0"/>
              <a:t>, </a:t>
            </a:r>
            <a:r>
              <a:rPr lang="en-US" sz="2400" dirty="0" err="1"/>
              <a:t>cristina.giraudo</a:t>
            </a:r>
            <a:r>
              <a:rPr lang="en-US" sz="2400" dirty="0"/>
              <a:t>, </a:t>
            </a:r>
            <a:r>
              <a:rPr lang="en-US" sz="2400" dirty="0" err="1"/>
              <a:t>tina.lasala</a:t>
            </a:r>
            <a:r>
              <a:rPr lang="en-US" sz="2400" dirty="0"/>
              <a:t>, </a:t>
            </a:r>
            <a:r>
              <a:rPr lang="en-US" sz="2400" dirty="0" err="1"/>
              <a:t>donato.quarta,grazia.fiorenza</a:t>
            </a:r>
            <a:r>
              <a:rPr lang="en-US" sz="2400" dirty="0"/>
              <a:t>, </a:t>
            </a:r>
            <a:r>
              <a:rPr lang="en-US" sz="2400" dirty="0" err="1"/>
              <a:t>francesca.pia</a:t>
            </a:r>
            <a:r>
              <a:rPr lang="en-US" sz="2400" dirty="0"/>
              <a:t>, </a:t>
            </a:r>
            <a:r>
              <a:rPr lang="en-US" sz="2400" dirty="0" err="1"/>
              <a:t>chiara.sferra</a:t>
            </a:r>
            <a:r>
              <a:rPr lang="en-US" sz="2400" dirty="0"/>
              <a:t>, </a:t>
            </a:r>
            <a:r>
              <a:rPr lang="en-US" sz="2400" dirty="0" err="1"/>
              <a:t>barbara.bruno</a:t>
            </a:r>
            <a:r>
              <a:rPr lang="en-US" sz="2400" dirty="0"/>
              <a:t>, </a:t>
            </a:r>
            <a:r>
              <a:rPr lang="en-US" sz="2400" dirty="0" err="1"/>
              <a:t>tiziana.nervo</a:t>
            </a:r>
            <a:r>
              <a:rPr lang="en-US" sz="2400" dirty="0"/>
              <a:t>} @unito.it </a:t>
            </a:r>
            <a:endParaRPr sz="240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12be57afe9_0_0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 sinergia di Moodle e H5P</a:t>
            </a:r>
            <a:endParaRPr/>
          </a:p>
        </p:txBody>
      </p:sp>
      <p:sp>
        <p:nvSpPr>
          <p:cNvPr id="92" name="Google Shape;92;g412be57afe9_0_0"/>
          <p:cNvSpPr txBox="1">
            <a:spLocks noGrp="1"/>
          </p:cNvSpPr>
          <p:nvPr>
            <p:ph type="body" idx="1"/>
          </p:nvPr>
        </p:nvSpPr>
        <p:spPr>
          <a:xfrm>
            <a:off x="838200" y="1998550"/>
            <a:ext cx="10515600" cy="40704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H5P integra in moodle interattività e multimedialità</a:t>
            </a:r>
            <a:endParaRPr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Permette di rispondere ad alcune esigenze dei docenti non coperte dalle funzionalità standard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Due casi di studio di integrazione di H5P in Moodle per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Arricchimento dei percorsi didattici con elementi multimediali interattivi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Soluzioni a carenze di funzioni dei plugin presenti senza ricorso di software (plugin) aggiuntivo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Moodle + H5P= Moodle ++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12be57afe9_0_5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Il contesto</a:t>
            </a:r>
            <a:endParaRPr/>
          </a:p>
        </p:txBody>
      </p:sp>
      <p:sp>
        <p:nvSpPr>
          <p:cNvPr id="98" name="Google Shape;98;g412be57afe9_0_5"/>
          <p:cNvSpPr txBox="1">
            <a:spLocks noGrp="1"/>
          </p:cNvSpPr>
          <p:nvPr>
            <p:ph type="body" idx="1"/>
          </p:nvPr>
        </p:nvSpPr>
        <p:spPr>
          <a:xfrm>
            <a:off x="642850" y="1998550"/>
            <a:ext cx="10710900" cy="44859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Lo Staff E-learning, Collaboration online e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Architetture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supporta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le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piattaforme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Moodle di </a:t>
            </a:r>
            <a:r>
              <a:rPr lang="en-US" dirty="0" err="1" smtClean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Ateneo</a:t>
            </a:r>
            <a:r>
              <a:rPr lang="en-US" dirty="0" smtClean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.</a:t>
            </a:r>
            <a:endParaRPr dirty="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</a:ext>
              </a:extLs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Due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iniziative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risolte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ricorrendo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ai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Content Types di H5P (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nativi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e </a:t>
            </a:r>
            <a:r>
              <a:rPr lang="en-US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integrati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via plugin</a:t>
            </a:r>
            <a:r>
              <a:rPr lang="en-US" dirty="0" smtClean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)</a:t>
            </a:r>
            <a:r>
              <a:rPr lang="en-US" dirty="0" smtClean="0"/>
              <a:t>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Caso</a:t>
            </a:r>
            <a:r>
              <a:rPr lang="en-US" dirty="0"/>
              <a:t> 1 — Branching Scenario: </a:t>
            </a:r>
            <a:r>
              <a:rPr lang="en-US" dirty="0" err="1"/>
              <a:t>addestramento</a:t>
            </a:r>
            <a:r>
              <a:rPr lang="en-US" dirty="0"/>
              <a:t> </a:t>
            </a:r>
            <a:r>
              <a:rPr lang="en-US" dirty="0" err="1"/>
              <a:t>interattivo</a:t>
            </a:r>
            <a:r>
              <a:rPr lang="en-US" dirty="0"/>
              <a:t> a un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veterinario</a:t>
            </a:r>
            <a:r>
              <a:rPr lang="en-US" dirty="0"/>
              <a:t>, con </a:t>
            </a:r>
            <a:r>
              <a:rPr lang="en-US" dirty="0" err="1"/>
              <a:t>riscontro</a:t>
            </a:r>
            <a:r>
              <a:rPr lang="en-US" dirty="0"/>
              <a:t> di </a:t>
            </a:r>
            <a:r>
              <a:rPr lang="en-US" dirty="0" err="1"/>
              <a:t>completamento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Caso</a:t>
            </a:r>
            <a:r>
              <a:rPr lang="en-US" dirty="0"/>
              <a:t> 2 — Interactive Video: </a:t>
            </a:r>
            <a:r>
              <a:rPr lang="en-US" dirty="0" err="1"/>
              <a:t>tracciamento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fruizione</a:t>
            </a:r>
            <a:r>
              <a:rPr lang="en-US" dirty="0"/>
              <a:t> + </a:t>
            </a:r>
            <a:r>
              <a:rPr lang="en-US" dirty="0" err="1"/>
              <a:t>velocità</a:t>
            </a:r>
            <a:r>
              <a:rPr lang="en-US" dirty="0"/>
              <a:t> di </a:t>
            </a:r>
            <a:r>
              <a:rPr lang="en-US" dirty="0" err="1"/>
              <a:t>riproduzione</a:t>
            </a:r>
            <a:r>
              <a:rPr lang="en-US" dirty="0"/>
              <a:t> </a:t>
            </a:r>
            <a:r>
              <a:rPr lang="en-US" dirty="0" err="1"/>
              <a:t>variabile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12be57afe9_0_10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6053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1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:</a:t>
            </a:r>
            <a:r>
              <a:rPr lang="en-US"/>
              <a:t> Simulazione di un'emergenza in ambulatorio veterinario</a:t>
            </a:r>
            <a:endParaRPr/>
          </a:p>
        </p:txBody>
      </p:sp>
      <p:sp>
        <p:nvSpPr>
          <p:cNvPr id="104" name="Google Shape;104;g412be57afe9_0_10"/>
          <p:cNvSpPr txBox="1">
            <a:spLocks noGrp="1"/>
          </p:cNvSpPr>
          <p:nvPr>
            <p:ph type="body" idx="1"/>
          </p:nvPr>
        </p:nvSpPr>
        <p:spPr>
          <a:xfrm>
            <a:off x="185650" y="2299598"/>
            <a:ext cx="5943600" cy="37491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Content type: H5P Branching Scenario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Progettato con il Dipartimento di Scienze Veterinarie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Lo studente affronta, passo per passo, scelte operative su un caso clinico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Ogni scelta porta a un esito diverso: corretto, recuperabile o sbagliato</a:t>
            </a:r>
            <a:endParaRPr/>
          </a:p>
        </p:txBody>
      </p:sp>
      <p:pic>
        <p:nvPicPr>
          <p:cNvPr id="105" name="Google Shape;105;g412be57afe9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5125" y="2261911"/>
            <a:ext cx="5943598" cy="3720213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6" name="Google Shape;106;g412be57afe9_0_10"/>
          <p:cNvSpPr txBox="1"/>
          <p:nvPr/>
        </p:nvSpPr>
        <p:spPr>
          <a:xfrm>
            <a:off x="6674691" y="6081273"/>
            <a:ext cx="48999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200"/>
              <a:buFont typeface="Tahoma"/>
              <a:buNone/>
            </a:pPr>
            <a:r>
              <a:rPr lang="en-US" sz="1200" b="0" i="1" u="none" strike="noStrike" cap="none">
                <a:solidFill>
                  <a:srgbClr val="54565A"/>
                </a:solidFill>
                <a:latin typeface="Tahoma"/>
                <a:ea typeface="Tahoma"/>
                <a:cs typeface="Tahoma"/>
                <a:sym typeface="Tahoma"/>
              </a:rPr>
              <a:t>  Caso clinico veterinario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12be57afe9_0_19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7871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1: Simulazione di un'emergenza in ambulatorio veterinario</a:t>
            </a:r>
            <a:endParaRPr/>
          </a:p>
        </p:txBody>
      </p:sp>
      <p:sp>
        <p:nvSpPr>
          <p:cNvPr id="112" name="Google Shape;112;g412be57afe9_0_19"/>
          <p:cNvSpPr txBox="1">
            <a:spLocks noGrp="1"/>
          </p:cNvSpPr>
          <p:nvPr>
            <p:ph type="body" idx="1"/>
          </p:nvPr>
        </p:nvSpPr>
        <p:spPr>
          <a:xfrm>
            <a:off x="838200" y="1998550"/>
            <a:ext cx="10515600" cy="44859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Individuati e configurati tre esiti per ogni scelta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g412be57afe9_0_19"/>
          <p:cNvPicPr preferRelativeResize="0"/>
          <p:nvPr/>
        </p:nvPicPr>
        <p:blipFill rotWithShape="1">
          <a:blip r:embed="rId3">
            <a:alphaModFix/>
          </a:blip>
          <a:srcRect l="4104"/>
          <a:stretch/>
        </p:blipFill>
        <p:spPr>
          <a:xfrm>
            <a:off x="296835" y="2636900"/>
            <a:ext cx="3549998" cy="2485025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4" name="Google Shape;114;g412be57afe9_0_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0570" y="2636912"/>
            <a:ext cx="3967273" cy="2485011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5" name="Google Shape;115;g412be57afe9_0_19"/>
          <p:cNvPicPr preferRelativeResize="0"/>
          <p:nvPr/>
        </p:nvPicPr>
        <p:blipFill rotWithShape="1">
          <a:blip r:embed="rId5">
            <a:alphaModFix/>
          </a:blip>
          <a:srcRect r="4104"/>
          <a:stretch/>
        </p:blipFill>
        <p:spPr>
          <a:xfrm>
            <a:off x="8049103" y="2636900"/>
            <a:ext cx="3804498" cy="2485029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6" name="Google Shape;116;g412be57afe9_0_19"/>
          <p:cNvSpPr txBox="1"/>
          <p:nvPr/>
        </p:nvSpPr>
        <p:spPr>
          <a:xfrm>
            <a:off x="418057" y="5165072"/>
            <a:ext cx="35499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022C"/>
              </a:buClr>
              <a:buSzPts val="1400"/>
              <a:buFont typeface="Tahoma"/>
              <a:buNone/>
            </a:pPr>
            <a:r>
              <a:rPr lang="en-US" sz="2800" b="1">
                <a:solidFill>
                  <a:srgbClr val="E4022C"/>
                </a:solidFill>
                <a:latin typeface="Calibri"/>
                <a:ea typeface="Calibri"/>
                <a:cs typeface="Calibri"/>
                <a:sym typeface="Calibri"/>
              </a:rPr>
              <a:t>Scelta corretta</a:t>
            </a:r>
            <a:endParaRPr sz="2800" b="1">
              <a:solidFill>
                <a:srgbClr val="E4022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412be57afe9_0_19"/>
          <p:cNvSpPr txBox="1"/>
          <p:nvPr/>
        </p:nvSpPr>
        <p:spPr>
          <a:xfrm>
            <a:off x="418057" y="5577242"/>
            <a:ext cx="3549900" cy="7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200"/>
              <a:buFont typeface="Tahoma"/>
              <a:buNone/>
            </a:pPr>
            <a:r>
              <a:rPr lang="en-US" sz="2800" i="0" u="none" strike="noStrike" cap="none">
                <a:solidFill>
                  <a:srgbClr val="54565A"/>
                </a:solidFill>
                <a:latin typeface="Calibri"/>
                <a:ea typeface="Calibri"/>
                <a:cs typeface="Calibri"/>
                <a:sym typeface="Calibri"/>
              </a:rPr>
              <a:t>Prosegue sul percorso principale</a:t>
            </a:r>
            <a:endParaRPr sz="2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412be57afe9_0_19"/>
          <p:cNvSpPr txBox="1"/>
          <p:nvPr/>
        </p:nvSpPr>
        <p:spPr>
          <a:xfrm>
            <a:off x="4093367" y="5248199"/>
            <a:ext cx="35499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022C"/>
              </a:buClr>
              <a:buSzPct val="50000"/>
              <a:buFont typeface="Tahoma"/>
              <a:buNone/>
            </a:pPr>
            <a:r>
              <a:rPr lang="en-US" sz="2800" b="1">
                <a:solidFill>
                  <a:srgbClr val="E4022C"/>
                </a:solidFill>
                <a:latin typeface="Calibri"/>
                <a:ea typeface="Calibri"/>
                <a:cs typeface="Calibri"/>
                <a:sym typeface="Calibri"/>
              </a:rPr>
              <a:t>Sbagliata ma recuperabile</a:t>
            </a:r>
            <a:endParaRPr sz="2800" b="1">
              <a:solidFill>
                <a:srgbClr val="E4022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412be57afe9_0_19"/>
          <p:cNvSpPr txBox="1"/>
          <p:nvPr/>
        </p:nvSpPr>
        <p:spPr>
          <a:xfrm>
            <a:off x="4093367" y="5535679"/>
            <a:ext cx="3549900" cy="7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200"/>
              <a:buFont typeface="Tahoma"/>
              <a:buNone/>
            </a:pPr>
            <a:r>
              <a:rPr lang="en-US" sz="2800">
                <a:solidFill>
                  <a:srgbClr val="54565A"/>
                </a:solidFill>
                <a:latin typeface="Calibri"/>
                <a:ea typeface="Calibri"/>
                <a:cs typeface="Calibri"/>
                <a:sym typeface="Calibri"/>
              </a:rPr>
              <a:t>Percorso</a:t>
            </a:r>
            <a:r>
              <a:rPr lang="en-US" sz="2800" i="0" u="none" strike="noStrike" cap="none">
                <a:solidFill>
                  <a:srgbClr val="54565A"/>
                </a:solidFill>
                <a:latin typeface="Calibri"/>
                <a:ea typeface="Calibri"/>
                <a:cs typeface="Calibri"/>
                <a:sym typeface="Calibri"/>
              </a:rPr>
              <a:t> parallelo con feedback correttivo</a:t>
            </a:r>
            <a:endParaRPr sz="2800">
              <a:solidFill>
                <a:srgbClr val="5456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412be57afe9_0_19"/>
          <p:cNvSpPr txBox="1"/>
          <p:nvPr/>
        </p:nvSpPr>
        <p:spPr>
          <a:xfrm>
            <a:off x="8184313" y="5206635"/>
            <a:ext cx="35499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022C"/>
              </a:buClr>
              <a:buSzPct val="50000"/>
              <a:buFont typeface="Tahoma"/>
              <a:buNone/>
            </a:pPr>
            <a:r>
              <a:rPr lang="en-US" sz="2800" b="1">
                <a:solidFill>
                  <a:srgbClr val="E4022C"/>
                </a:solidFill>
                <a:latin typeface="Calibri"/>
                <a:ea typeface="Calibri"/>
                <a:cs typeface="Calibri"/>
                <a:sym typeface="Calibri"/>
              </a:rPr>
              <a:t>Scelta sbagliata</a:t>
            </a:r>
            <a:endParaRPr sz="2800" b="1">
              <a:solidFill>
                <a:srgbClr val="E4022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412be57afe9_0_19"/>
          <p:cNvSpPr txBox="1"/>
          <p:nvPr/>
        </p:nvSpPr>
        <p:spPr>
          <a:xfrm>
            <a:off x="8142749" y="5535679"/>
            <a:ext cx="3549900" cy="7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200"/>
              <a:buFont typeface="Tahoma"/>
              <a:buNone/>
            </a:pPr>
            <a:r>
              <a:rPr lang="en-US" sz="2800">
                <a:solidFill>
                  <a:srgbClr val="54565A"/>
                </a:solidFill>
                <a:latin typeface="Calibri"/>
                <a:ea typeface="Calibri"/>
                <a:cs typeface="Calibri"/>
                <a:sym typeface="Calibri"/>
              </a:rPr>
              <a:t>Avanzamento bloccato: ripetizione o restart</a:t>
            </a:r>
            <a:endParaRPr sz="2800">
              <a:solidFill>
                <a:srgbClr val="5456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12be57afe9_0_33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1: Simulare un'emergenza in ambulatorio veterinario</a:t>
            </a:r>
            <a:endParaRPr/>
          </a:p>
        </p:txBody>
      </p:sp>
      <p:sp>
        <p:nvSpPr>
          <p:cNvPr id="127" name="Google Shape;127;g412be57afe9_0_33"/>
          <p:cNvSpPr txBox="1">
            <a:spLocks noGrp="1"/>
          </p:cNvSpPr>
          <p:nvPr>
            <p:ph type="body" idx="1"/>
          </p:nvPr>
        </p:nvSpPr>
        <p:spPr>
          <a:xfrm>
            <a:off x="833295" y="2216477"/>
            <a:ext cx="53790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Interazioni più coinvolgenti con ulteriori integrazioni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Passaggi intermedi interattivi e ludici tra una scelta e l'altra che </a:t>
            </a:r>
            <a:r>
              <a:rPr lang="en-US">
                <a:solidFill>
                  <a:schemeClr val="dk1"/>
                </a:solidFill>
              </a:rPr>
              <a:t>rendono il percorso più efficace e coinvolgente per lo studente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Esempio: attività di drag and drop per l'autovalutazione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" name="Google Shape;128;g412be57afe9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5727" y="2102895"/>
            <a:ext cx="5706598" cy="3571872"/>
          </a:xfrm>
          <a:prstGeom prst="rect">
            <a:avLst/>
          </a:prstGeom>
          <a:noFill/>
          <a:ln w="104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9" name="Google Shape;129;g412be57afe9_0_33"/>
          <p:cNvSpPr txBox="1"/>
          <p:nvPr/>
        </p:nvSpPr>
        <p:spPr>
          <a:xfrm>
            <a:off x="6550000" y="5807448"/>
            <a:ext cx="5379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317"/>
              <a:buFont typeface="Tahoma"/>
              <a:buNone/>
            </a:pPr>
            <a:r>
              <a:rPr lang="en-US" sz="1317" b="0" i="1" u="none" strike="noStrike" cap="none">
                <a:solidFill>
                  <a:srgbClr val="54565A"/>
                </a:solidFill>
                <a:latin typeface="Tahoma"/>
                <a:ea typeface="Tahoma"/>
                <a:cs typeface="Tahoma"/>
                <a:sym typeface="Tahoma"/>
              </a:rPr>
              <a:t>Trascinare le risposte nella scheda diagnostica</a:t>
            </a:r>
            <a:endParaRPr sz="153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12be57afe9_0_42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1: Simulare un'emergenza in ambulatorio veterinario</a:t>
            </a:r>
            <a:endParaRPr/>
          </a:p>
        </p:txBody>
      </p:sp>
      <p:sp>
        <p:nvSpPr>
          <p:cNvPr id="135" name="Google Shape;135;g412be57afe9_0_42"/>
          <p:cNvSpPr txBox="1">
            <a:spLocks noGrp="1"/>
          </p:cNvSpPr>
          <p:nvPr>
            <p:ph type="body" idx="1"/>
          </p:nvPr>
        </p:nvSpPr>
        <p:spPr>
          <a:xfrm>
            <a:off x="435027" y="2050227"/>
            <a:ext cx="113055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Punteggio e tracciamento del completamento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Al termine del percorso viene attribuito un punteggio (custom end scenario).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Il punteggio è restituito a Moodle tramite l'interoperabilità standard dell'attività. Con la soglia di sufficienza configurata, il completamento sblocca il certificato assegnato in Moodle.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36" name="Google Shape;136;g412be57afe9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9800" y="4601800"/>
            <a:ext cx="6170874" cy="1799625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12be57afe9_0_48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2: Video Kaltura tracciabili con velocità variabile</a:t>
            </a:r>
            <a:endParaRPr/>
          </a:p>
        </p:txBody>
      </p:sp>
      <p:sp>
        <p:nvSpPr>
          <p:cNvPr id="142" name="Google Shape;142;g412be57afe9_0_48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Conflitto di requisiti richiesti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Esigenza: un corso di aggiornamento sul Riesame Ciclico dei Corsi di Studio (CdS) per il Teaching and Learning Center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Due requisiti in conflitto sul player nativo di Kaltura: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Tracciare il completamento della visione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Permettere di scegliere la velocità di riproduzione (accessibilità)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Il plugin </a:t>
            </a:r>
            <a:r>
              <a:rPr lang="en-US">
                <a:solidFill>
                  <a:schemeClr val="dk1"/>
                </a:solidFill>
              </a:rPr>
              <a:t>Kaltura per </a:t>
            </a:r>
            <a:r>
              <a:rPr lang="en-US"/>
              <a:t>Moodle non supporta le due funzioni contemporaneamente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12be57afe9_0_58"/>
          <p:cNvSpPr txBox="1">
            <a:spLocks noGrp="1"/>
          </p:cNvSpPr>
          <p:nvPr>
            <p:ph type="body" idx="1"/>
          </p:nvPr>
        </p:nvSpPr>
        <p:spPr>
          <a:xfrm>
            <a:off x="398325" y="2282275"/>
            <a:ext cx="64131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/>
              <a:t>H5P Interactive Video come </a:t>
            </a:r>
            <a:r>
              <a:rPr lang="en-US" b="1" dirty="0" err="1"/>
              <a:t>involucro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Il video Kaltura </a:t>
            </a:r>
            <a:r>
              <a:rPr lang="en-US" dirty="0" err="1"/>
              <a:t>viene</a:t>
            </a:r>
            <a:r>
              <a:rPr lang="en-US" dirty="0"/>
              <a:t> </a:t>
            </a:r>
            <a:r>
              <a:rPr lang="en-US" dirty="0" err="1"/>
              <a:t>collegato</a:t>
            </a:r>
            <a:r>
              <a:rPr lang="en-US" dirty="0"/>
              <a:t> via link </a:t>
            </a:r>
            <a:r>
              <a:rPr lang="en-US" dirty="0" err="1"/>
              <a:t>dentro</a:t>
            </a:r>
            <a:r>
              <a:rPr lang="en-US" dirty="0"/>
              <a:t> un H5P Interactive Video.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Vincolo</a:t>
            </a:r>
            <a:r>
              <a:rPr lang="en-US" dirty="0"/>
              <a:t> di </a:t>
            </a:r>
            <a:r>
              <a:rPr lang="en-US" dirty="0" err="1"/>
              <a:t>completamento</a:t>
            </a:r>
            <a:r>
              <a:rPr lang="en-US" dirty="0"/>
              <a:t>: “È </a:t>
            </a:r>
            <a:r>
              <a:rPr lang="en-US" dirty="0" err="1"/>
              <a:t>richiesta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valutazione</a:t>
            </a:r>
            <a:r>
              <a:rPr lang="en-US" dirty="0"/>
              <a:t>”, con </a:t>
            </a:r>
            <a:r>
              <a:rPr lang="en-US" dirty="0" err="1"/>
              <a:t>schermata</a:t>
            </a:r>
            <a:r>
              <a:rPr lang="en-US" dirty="0"/>
              <a:t> di </a:t>
            </a:r>
            <a:r>
              <a:rPr lang="en-US" dirty="0" err="1"/>
              <a:t>invio</a:t>
            </a:r>
            <a:r>
              <a:rPr lang="en-US" dirty="0"/>
              <a:t> finale e </a:t>
            </a:r>
            <a:r>
              <a:rPr lang="en-US" dirty="0" err="1"/>
              <a:t>avanzamento</a:t>
            </a:r>
            <a:r>
              <a:rPr lang="en-US" dirty="0"/>
              <a:t> </a:t>
            </a:r>
            <a:r>
              <a:rPr lang="en-US" dirty="0" err="1"/>
              <a:t>rapido</a:t>
            </a:r>
            <a:r>
              <a:rPr lang="en-US" dirty="0"/>
              <a:t> </a:t>
            </a:r>
            <a:r>
              <a:rPr lang="en-US" dirty="0" err="1"/>
              <a:t>disabilitato</a:t>
            </a:r>
            <a:r>
              <a:rPr lang="en-US" dirty="0"/>
              <a:t>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L'attività</a:t>
            </a:r>
            <a:r>
              <a:rPr lang="en-US" dirty="0"/>
              <a:t> </a:t>
            </a:r>
            <a:r>
              <a:rPr lang="en-US" dirty="0" err="1"/>
              <a:t>risulta</a:t>
            </a:r>
            <a:r>
              <a:rPr lang="en-US" dirty="0"/>
              <a:t> </a:t>
            </a:r>
            <a:r>
              <a:rPr lang="en-US" dirty="0" err="1"/>
              <a:t>completata</a:t>
            </a:r>
            <a:r>
              <a:rPr lang="en-US" dirty="0"/>
              <a:t> solo </a:t>
            </a:r>
            <a:r>
              <a:rPr lang="en-US" dirty="0" err="1"/>
              <a:t>quando</a:t>
            </a:r>
            <a:r>
              <a:rPr lang="en-US" dirty="0"/>
              <a:t> lo </a:t>
            </a:r>
            <a:r>
              <a:rPr lang="en-US" dirty="0" err="1"/>
              <a:t>studente</a:t>
            </a:r>
            <a:r>
              <a:rPr lang="en-US" dirty="0"/>
              <a:t> </a:t>
            </a:r>
            <a:r>
              <a:rPr lang="en-US" dirty="0" err="1"/>
              <a:t>arriva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fine e </a:t>
            </a:r>
            <a:r>
              <a:rPr lang="en-US" dirty="0" err="1"/>
              <a:t>invia</a:t>
            </a:r>
            <a:r>
              <a:rPr lang="en-US" dirty="0"/>
              <a:t> le </a:t>
            </a:r>
            <a:r>
              <a:rPr lang="en-US" dirty="0" err="1" smtClean="0"/>
              <a:t>risposte</a:t>
            </a:r>
            <a:r>
              <a:rPr lang="en-US" dirty="0" smtClean="0"/>
              <a:t>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L'Interactive</a:t>
            </a:r>
            <a:r>
              <a:rPr lang="en-US" dirty="0"/>
              <a:t> Video </a:t>
            </a:r>
            <a:r>
              <a:rPr lang="en-US" dirty="0" err="1"/>
              <a:t>consente</a:t>
            </a:r>
            <a:r>
              <a:rPr lang="en-US" dirty="0"/>
              <a:t> </a:t>
            </a:r>
            <a:r>
              <a:rPr lang="en-US" dirty="0" err="1"/>
              <a:t>nativamente</a:t>
            </a:r>
            <a:r>
              <a:rPr lang="en-US" dirty="0"/>
              <a:t> di </a:t>
            </a:r>
            <a:r>
              <a:rPr lang="en-US" dirty="0" err="1"/>
              <a:t>variare</a:t>
            </a:r>
            <a:r>
              <a:rPr lang="en-US" dirty="0"/>
              <a:t> la </a:t>
            </a:r>
            <a:r>
              <a:rPr lang="en-US" dirty="0" err="1"/>
              <a:t>velocità</a:t>
            </a:r>
            <a:r>
              <a:rPr lang="en-US" dirty="0"/>
              <a:t> di </a:t>
            </a:r>
            <a:r>
              <a:rPr lang="en-US" dirty="0" err="1" smtClean="0"/>
              <a:t>riproduzione</a:t>
            </a:r>
            <a:r>
              <a:rPr lang="en-US" dirty="0" smtClean="0"/>
              <a:t>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412be57afe9_0_58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2: Video Kaltura tracciabili con velocità variabile</a:t>
            </a:r>
            <a:endParaRPr/>
          </a:p>
        </p:txBody>
      </p:sp>
      <p:pic>
        <p:nvPicPr>
          <p:cNvPr id="149" name="Google Shape;149;g412be57afe9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8591" y="2051495"/>
            <a:ext cx="4900000" cy="36540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0" name="Google Shape;150;g412be57afe9_0_58"/>
          <p:cNvSpPr txBox="1"/>
          <p:nvPr/>
        </p:nvSpPr>
        <p:spPr>
          <a:xfrm>
            <a:off x="7088591" y="5801495"/>
            <a:ext cx="48999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1200"/>
              <a:buFont typeface="Tahoma"/>
              <a:buNone/>
            </a:pPr>
            <a:r>
              <a:rPr lang="en-US" sz="1200" i="1">
                <a:solidFill>
                  <a:srgbClr val="54565A"/>
                </a:solidFill>
                <a:latin typeface="Tahoma"/>
                <a:ea typeface="Tahoma"/>
                <a:cs typeface="Tahoma"/>
                <a:sym typeface="Tahoma"/>
              </a:rPr>
              <a:t>Schermata finale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12be57afe9_0_66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di studio 2: Video Kaltura tracciabili con velocità variabile</a:t>
            </a:r>
            <a:endParaRPr/>
          </a:p>
        </p:txBody>
      </p:sp>
      <p:sp>
        <p:nvSpPr>
          <p:cNvPr id="156" name="Google Shape;156;g412be57afe9_0_66"/>
          <p:cNvSpPr txBox="1">
            <a:spLocks noGrp="1"/>
          </p:cNvSpPr>
          <p:nvPr>
            <p:ph type="body" idx="1"/>
          </p:nvPr>
        </p:nvSpPr>
        <p:spPr>
          <a:xfrm>
            <a:off x="838200" y="2247650"/>
            <a:ext cx="105156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Il meglio di due sistemi</a:t>
            </a:r>
            <a:endParaRPr b="1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Kaltura resta il repository e l'infrastruttura di streaming dei video di Ateneo.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H5P aggiunge il livello di interattività e l'integrazione con il completamento Moodle.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Tracciamento e accessibilità (velocità variabile) coesistono, senza compromessi.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Nessuno sviluppo custom: solo configurazione di funzionalità già disponibili.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12be57afe9_0_71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Considerazioni conclusive</a:t>
            </a:r>
            <a:endParaRPr/>
          </a:p>
        </p:txBody>
      </p:sp>
      <p:sp>
        <p:nvSpPr>
          <p:cNvPr id="162" name="Google Shape;162;g412be57afe9_0_71"/>
          <p:cNvSpPr txBox="1">
            <a:spLocks noGrp="1"/>
          </p:cNvSpPr>
          <p:nvPr>
            <p:ph type="body" idx="1"/>
          </p:nvPr>
        </p:nvSpPr>
        <p:spPr>
          <a:xfrm>
            <a:off x="627375" y="2054850"/>
            <a:ext cx="10972800" cy="48486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H5P in Moodle: non solo arricchimento multimediale, ma possibilità di creare moduli di training e autovalutazione strutturati.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In entrambi i casi  l'ultima interazione H5P viene letta da Moodle come evento di completamento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Soluzioni replicabili per altri corsi e discipline: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Simulazioni procedurali con conseguenze differenziate per gli errori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Fruizione video con requisiti di accessibilità non coperti dal player in uso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Realizzate esclusivamente con funzionalità già disponibili in Moodle e H5P,  nessun plugin custom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716</Words>
  <Application>Microsoft Office PowerPoint</Application>
  <PresentationFormat>Widescreen</PresentationFormat>
  <Paragraphs>69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Tahoma</vt:lpstr>
      <vt:lpstr>Calibri</vt:lpstr>
      <vt:lpstr>Tema di Office</vt:lpstr>
      <vt:lpstr>Interattività, tracciamento e training con H5P su Moodle. Due casi di studio dell'Università di Torino </vt:lpstr>
      <vt:lpstr>La sinergia di Moodle e H5P</vt:lpstr>
      <vt:lpstr>Il contesto</vt:lpstr>
      <vt:lpstr>Caso di studio 1: Simulazione di un'emergenza in ambulatorio veterinario</vt:lpstr>
      <vt:lpstr>Caso di studio 1: Simulazione di un'emergenza in ambulatorio veterinario</vt:lpstr>
      <vt:lpstr>Caso di studio 1: Simulare un'emergenza in ambulatorio veterinario</vt:lpstr>
      <vt:lpstr>Caso di studio 1: Simulare un'emergenza in ambulatorio veterinario</vt:lpstr>
      <vt:lpstr>Caso di studio 2: Video Kaltura tracciabili con velocità variabile</vt:lpstr>
      <vt:lpstr>Caso di studio 2: Video Kaltura tracciabili con velocità variabile</vt:lpstr>
      <vt:lpstr>Caso di studio 2: Video Kaltura tracciabili con velocità variabile</vt:lpstr>
      <vt:lpstr>Considerazioni conclusive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Interattività, tracciamento e training con H5P su Moodle. Due casi di studio dell'Università di Torino </dc:title>
  <cp:lastModifiedBy>l2l</cp:lastModifiedBy>
  <cp:revision>1</cp:revision>
  <dcterms:modified xsi:type="dcterms:W3CDTF">2026-09-15T17:27:41Z</dcterms:modified>
</cp:coreProperties>
</file>