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66" r:id="rId4"/>
    <p:sldId id="259" r:id="rId5"/>
    <p:sldId id="268" r:id="rId6"/>
    <p:sldId id="269" r:id="rId7"/>
    <p:sldId id="270" r:id="rId8"/>
    <p:sldId id="271" r:id="rId9"/>
    <p:sldId id="272" r:id="rId10"/>
    <p:sldId id="273" r:id="rId11"/>
    <p:sldId id="274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0014"/>
    <a:srgbClr val="F98012"/>
    <a:srgbClr val="494849"/>
    <a:srgbClr val="126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61"/>
    <p:restoredTop sz="92160"/>
  </p:normalViewPr>
  <p:slideViewPr>
    <p:cSldViewPr snapToGrid="0">
      <p:cViewPr varScale="1">
        <p:scale>
          <a:sx n="107" d="100"/>
          <a:sy n="107" d="100"/>
        </p:scale>
        <p:origin x="11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8" name="Shape 12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Speaker note:</a:t>
            </a:r>
          </a:p>
          <a:p>
            <a:r>
              <a:rPr lang="en-GB" sz="1400" dirty="0"/>
              <a:t>Benvenuti, </a:t>
            </a:r>
            <a:r>
              <a:rPr lang="en-GB" sz="1400" dirty="0" err="1"/>
              <a:t>presento</a:t>
            </a:r>
            <a:r>
              <a:rPr lang="en-GB" sz="1400" dirty="0"/>
              <a:t> </a:t>
            </a:r>
            <a:r>
              <a:rPr lang="en-GB" sz="1400" dirty="0" err="1"/>
              <a:t>oggi</a:t>
            </a:r>
            <a:r>
              <a:rPr lang="en-GB" sz="1400" dirty="0"/>
              <a:t> </a:t>
            </a:r>
            <a:r>
              <a:rPr lang="en-GB" sz="1400" dirty="0" err="1"/>
              <a:t>l'evoluzione</a:t>
            </a:r>
            <a:r>
              <a:rPr lang="en-GB" sz="1400" dirty="0"/>
              <a:t> di </a:t>
            </a:r>
            <a:r>
              <a:rPr lang="en-GB" sz="1400" dirty="0" err="1"/>
              <a:t>una</a:t>
            </a:r>
            <a:r>
              <a:rPr lang="en-GB" sz="1400" dirty="0"/>
              <a:t> </a:t>
            </a:r>
            <a:r>
              <a:rPr lang="en-GB" sz="1400" dirty="0" err="1"/>
              <a:t>strategia</a:t>
            </a:r>
            <a:r>
              <a:rPr lang="en-GB" sz="1400" dirty="0"/>
              <a:t> </a:t>
            </a:r>
            <a:r>
              <a:rPr lang="en-GB" sz="1400" dirty="0" err="1"/>
              <a:t>che</a:t>
            </a:r>
            <a:r>
              <a:rPr lang="en-GB" sz="1400" dirty="0"/>
              <a:t> </a:t>
            </a:r>
            <a:r>
              <a:rPr lang="en-GB" sz="1400" dirty="0" err="1"/>
              <a:t>raccontammo</a:t>
            </a:r>
            <a:r>
              <a:rPr lang="en-GB" sz="1400" dirty="0"/>
              <a:t> qui al </a:t>
            </a:r>
            <a:r>
              <a:rPr lang="en-GB" sz="1400" dirty="0" err="1"/>
              <a:t>MoodleMoot</a:t>
            </a:r>
            <a:r>
              <a:rPr lang="en-GB" sz="1400" dirty="0"/>
              <a:t> </a:t>
            </a:r>
            <a:r>
              <a:rPr lang="en-GB" sz="1400" dirty="0" err="1"/>
              <a:t>già</a:t>
            </a:r>
            <a:r>
              <a:rPr lang="en-GB" sz="1400" dirty="0"/>
              <a:t> </a:t>
            </a:r>
            <a:r>
              <a:rPr lang="en-GB" sz="1400" dirty="0" err="1"/>
              <a:t>nel</a:t>
            </a:r>
            <a:r>
              <a:rPr lang="en-GB" sz="1400" dirty="0"/>
              <a:t> 2018.</a:t>
            </a:r>
            <a:endParaRPr lang="en-IT" sz="1400" dirty="0"/>
          </a:p>
        </p:txBody>
      </p:sp>
    </p:spTree>
    <p:extLst>
      <p:ext uri="{BB962C8B-B14F-4D97-AF65-F5344CB8AC3E}">
        <p14:creationId xmlns:p14="http://schemas.microsoft.com/office/powerpoint/2010/main" val="2112023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dirty="0">
                <a:effectLst/>
                <a:latin typeface="+mj-lt"/>
                <a:ea typeface="+mj-ea"/>
                <a:cs typeface="+mj-cs"/>
                <a:sym typeface="Calibri"/>
              </a:rPr>
              <a:t>Speaker note: </a:t>
            </a:r>
          </a:p>
          <a:p>
            <a:r>
              <a:rPr lang="it-IT" sz="1200" dirty="0">
                <a:effectLst/>
                <a:latin typeface="+mj-lt"/>
                <a:ea typeface="+mj-ea"/>
                <a:cs typeface="+mj-cs"/>
                <a:sym typeface="Calibri"/>
              </a:rPr>
              <a:t>Ripartiamo da qui per capire dove siamo arrivati oggi.</a:t>
            </a:r>
            <a:r>
              <a:rPr lang="en-IT" dirty="0">
                <a:effectLst/>
              </a:rPr>
              <a:t> </a:t>
            </a: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2969945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E13DC-8810-48E6-A549-74A85CA5E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687B4D-9620-48A7-8000-936F22D3AA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040CB2-C1CE-E7FF-EF37-82F675B89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dirty="0">
                <a:effectLst/>
                <a:latin typeface="+mj-lt"/>
                <a:ea typeface="+mj-ea"/>
                <a:cs typeface="+mj-cs"/>
                <a:sym typeface="Calibri"/>
              </a:rPr>
              <a:t>Speaker note: </a:t>
            </a:r>
          </a:p>
          <a:p>
            <a:r>
              <a:rPr lang="it-IT" sz="1200" dirty="0">
                <a:effectLst/>
                <a:latin typeface="+mj-lt"/>
                <a:ea typeface="+mj-ea"/>
                <a:cs typeface="+mj-cs"/>
                <a:sym typeface="Calibri"/>
              </a:rPr>
              <a:t>Il salto di qualità è questo: da strumento-passaggio a ecosistema</a:t>
            </a:r>
            <a:r>
              <a:rPr lang="en-IT" dirty="0">
                <a:effectLst/>
              </a:rPr>
              <a:t> </a:t>
            </a: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1872218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dirty="0">
                <a:effectLst/>
                <a:latin typeface="+mj-lt"/>
                <a:ea typeface="+mj-ea"/>
                <a:cs typeface="+mj-cs"/>
                <a:sym typeface="Calibri"/>
              </a:rPr>
              <a:t>Speaker note: </a:t>
            </a:r>
          </a:p>
          <a:p>
            <a:r>
              <a:rPr lang="it-IT" sz="1200" dirty="0">
                <a:effectLst/>
                <a:latin typeface="+mj-lt"/>
                <a:ea typeface="+mj-ea"/>
                <a:cs typeface="+mj-cs"/>
                <a:sym typeface="Calibri"/>
              </a:rPr>
              <a:t>L'obiettivo è trasformare la lezione frontale in esperienza partecipativa</a:t>
            </a:r>
            <a:r>
              <a:rPr lang="en-IT" dirty="0">
                <a:effectLst/>
              </a:rPr>
              <a:t> </a:t>
            </a: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1054588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dirty="0">
                <a:effectLst/>
                <a:latin typeface="+mj-lt"/>
                <a:ea typeface="+mj-ea"/>
                <a:cs typeface="+mj-cs"/>
                <a:sym typeface="Calibri"/>
              </a:rPr>
              <a:t>Speaker note: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>
                <a:effectLst/>
                <a:latin typeface="+mj-lt"/>
                <a:ea typeface="+mj-ea"/>
                <a:cs typeface="+mj-cs"/>
                <a:sym typeface="Calibri"/>
              </a:rPr>
              <a:t>Discipline diverse, stessa logica: dati in tempo reale che orientano la didattica.</a:t>
            </a:r>
            <a:endParaRPr lang="en-IT" sz="1200" dirty="0">
              <a:effectLst/>
              <a:latin typeface="+mj-lt"/>
              <a:ea typeface="+mj-ea"/>
              <a:cs typeface="+mj-cs"/>
              <a:sym typeface="Calibri"/>
            </a:endParaRPr>
          </a:p>
          <a:p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1025041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DE4DB-6858-B63E-D976-BE20521F4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55E0F3-2E27-EA91-672F-63DA41703C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7EFE3A-6515-2CE9-AAC1-69453FE537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dirty="0">
                <a:effectLst/>
                <a:latin typeface="+mj-lt"/>
                <a:ea typeface="+mj-ea"/>
                <a:cs typeface="+mj-cs"/>
                <a:sym typeface="Calibri"/>
              </a:rPr>
              <a:t>Speaker note: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>
                <a:effectLst/>
                <a:latin typeface="+mj-lt"/>
                <a:ea typeface="+mj-ea"/>
                <a:cs typeface="+mj-cs"/>
                <a:sym typeface="Calibri"/>
              </a:rPr>
              <a:t>Numeri che raccontano un'adozione strutturata, non episodica — picchi coerenti con l'avvio dei semestri</a:t>
            </a:r>
            <a:r>
              <a:rPr lang="en-IT" dirty="0">
                <a:effectLst/>
              </a:rPr>
              <a:t> </a:t>
            </a: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23124442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4706F-521B-3484-EA8F-EE8332460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E9549D-23C6-0D15-1D6E-B3B593FD35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08B087-339D-0729-E5D4-418AB3927F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dirty="0">
                <a:effectLst/>
                <a:latin typeface="+mj-lt"/>
                <a:ea typeface="+mj-ea"/>
                <a:cs typeface="+mj-cs"/>
                <a:sym typeface="Calibri"/>
              </a:rPr>
              <a:t>Speaker note: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>
                <a:effectLst/>
                <a:latin typeface="+mj-lt"/>
                <a:ea typeface="+mj-ea"/>
                <a:cs typeface="+mj-cs"/>
                <a:sym typeface="Calibri"/>
              </a:rPr>
              <a:t>Questo è forse il dato più bello: lo strumento è stato adottato da chi non era il target previsto</a:t>
            </a:r>
            <a:r>
              <a:rPr lang="en-IT" dirty="0">
                <a:effectLst/>
              </a:rPr>
              <a:t>.</a:t>
            </a: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35845616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41623-32B8-924F-E4F8-4BFB6D635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CC00D2-4E28-3E71-489E-B0831C858B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C91802-D43F-6BD8-0DB5-DA355223AE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dirty="0">
                <a:effectLst/>
                <a:latin typeface="+mj-lt"/>
                <a:ea typeface="+mj-ea"/>
                <a:cs typeface="+mj-cs"/>
                <a:sym typeface="Calibri"/>
              </a:rPr>
              <a:t>Speaker note: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 err="1">
                <a:effectLst/>
                <a:latin typeface="+mj-lt"/>
                <a:ea typeface="+mj-ea"/>
                <a:cs typeface="+mj-cs"/>
                <a:sym typeface="Calibri"/>
              </a:rPr>
              <a:t>Wooflash</a:t>
            </a:r>
            <a:r>
              <a:rPr lang="it-IT" sz="1200" dirty="0">
                <a:effectLst/>
                <a:latin typeface="+mj-lt"/>
                <a:ea typeface="+mj-ea"/>
                <a:cs typeface="+mj-cs"/>
                <a:sym typeface="Calibri"/>
              </a:rPr>
              <a:t> conferma il trend: gli studenti si appropriano dello strumento per </a:t>
            </a:r>
            <a:r>
              <a:rPr lang="it-IT" sz="1200" dirty="0" err="1">
                <a:effectLst/>
                <a:latin typeface="+mj-lt"/>
                <a:ea typeface="+mj-ea"/>
                <a:cs typeface="+mj-cs"/>
                <a:sym typeface="Calibri"/>
              </a:rPr>
              <a:t>l'active</a:t>
            </a:r>
            <a:r>
              <a:rPr lang="it-IT" sz="1200" dirty="0">
                <a:effectLst/>
                <a:latin typeface="+mj-lt"/>
                <a:ea typeface="+mj-ea"/>
                <a:cs typeface="+mj-cs"/>
                <a:sym typeface="Calibri"/>
              </a:rPr>
              <a:t> recall, anche con l'IA</a:t>
            </a: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381581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61C35-57F5-FEEC-43BA-C6D101583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4AE527-7A1A-D9B1-8C6C-33F76B3DFD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0215BA-F673-0E61-C869-D09AC69D52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dirty="0">
                <a:effectLst/>
                <a:latin typeface="+mj-lt"/>
                <a:ea typeface="+mj-ea"/>
                <a:cs typeface="+mj-cs"/>
                <a:sym typeface="Calibri"/>
              </a:rPr>
              <a:t>Speaker note: </a:t>
            </a:r>
          </a:p>
          <a:p>
            <a:r>
              <a:rPr lang="it-IT" sz="1200" dirty="0">
                <a:effectLst/>
                <a:latin typeface="+mj-lt"/>
                <a:ea typeface="+mj-ea"/>
                <a:cs typeface="+mj-cs"/>
                <a:sym typeface="Calibri"/>
              </a:rPr>
              <a:t>Continuiamo a costruire sull'esperienza di questi anni.*</a:t>
            </a: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3105019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06EBF-EC77-6F8B-1C06-BEFAFA3F8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833408-9876-C24B-BD9D-CD943FFA6C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08E7C7-C2EB-2E4F-AAE7-D2BD3781D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7239574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7BC1F-F3D3-0F6F-2B7A-21FC245D5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01B57B-222D-E9A5-B434-8DAA11C41A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80A1E0-BD93-911F-6BC9-C478FC8EB7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sz="1400" dirty="0"/>
          </a:p>
        </p:txBody>
      </p:sp>
    </p:spTree>
    <p:extLst>
      <p:ext uri="{BB962C8B-B14F-4D97-AF65-F5344CB8AC3E}">
        <p14:creationId xmlns:p14="http://schemas.microsoft.com/office/powerpoint/2010/main" val="2399365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Text"/>
          <p:cNvSpPr txBox="1">
            <a:spLocks noGrp="1"/>
          </p:cNvSpPr>
          <p:nvPr>
            <p:ph type="title"/>
          </p:nvPr>
        </p:nvSpPr>
        <p:spPr>
          <a:xfrm>
            <a:off x="1524000" y="599850"/>
            <a:ext cx="9144000" cy="2387602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079525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7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Rectangle"/>
          <p:cNvSpPr/>
          <p:nvPr/>
        </p:nvSpPr>
        <p:spPr>
          <a:xfrm>
            <a:off x="-1" y="6755098"/>
            <a:ext cx="12192001" cy="105868"/>
          </a:xfrm>
          <a:prstGeom prst="rect">
            <a:avLst/>
          </a:prstGeom>
          <a:solidFill>
            <a:srgbClr val="F080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0" name="alessandria skyline.png" descr="alessandria skyline.png"/>
          <p:cNvPicPr>
            <a:picLocks noChangeAspect="1"/>
          </p:cNvPicPr>
          <p:nvPr/>
        </p:nvPicPr>
        <p:blipFill>
          <a:blip r:embed="rId4"/>
          <a:srcRect b="230"/>
          <a:stretch>
            <a:fillRect/>
          </a:stretch>
        </p:blipFill>
        <p:spPr>
          <a:xfrm>
            <a:off x="2060647" y="4371823"/>
            <a:ext cx="8070706" cy="2482745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62500" y="6573577"/>
            <a:ext cx="258623" cy="2483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99837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Text"/>
          <p:cNvSpPr txBox="1">
            <a:spLocks noGrp="1"/>
          </p:cNvSpPr>
          <p:nvPr>
            <p:ph type="title"/>
          </p:nvPr>
        </p:nvSpPr>
        <p:spPr>
          <a:xfrm>
            <a:off x="838200" y="68897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214947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53" name="Picture 11" descr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55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Text"/>
          <p:cNvSpPr txBox="1">
            <a:spLocks noGrp="1"/>
          </p:cNvSpPr>
          <p:nvPr>
            <p:ph type="title"/>
          </p:nvPr>
        </p:nvSpPr>
        <p:spPr>
          <a:xfrm>
            <a:off x="839787" y="679450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995488"/>
            <a:ext cx="5157790" cy="2333798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Segnaposto testo 4"/>
          <p:cNvSpPr>
            <a:spLocks noGrp="1"/>
          </p:cNvSpPr>
          <p:nvPr>
            <p:ph type="body" sz="quarter" idx="21"/>
          </p:nvPr>
        </p:nvSpPr>
        <p:spPr>
          <a:xfrm>
            <a:off x="6172200" y="1995488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66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67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69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Text"/>
          <p:cNvSpPr txBox="1">
            <a:spLocks noGrp="1"/>
          </p:cNvSpPr>
          <p:nvPr>
            <p:ph type="title"/>
          </p:nvPr>
        </p:nvSpPr>
        <p:spPr>
          <a:xfrm>
            <a:off x="838200" y="75565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8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9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81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90" name="Picture 9" descr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92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Text"/>
          <p:cNvSpPr txBox="1">
            <a:spLocks noGrp="1"/>
          </p:cNvSpPr>
          <p:nvPr>
            <p:ph type="title"/>
          </p:nvPr>
        </p:nvSpPr>
        <p:spPr>
          <a:xfrm>
            <a:off x="839787" y="7239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1254125"/>
            <a:ext cx="617220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2" name="Segnaposto testo 3"/>
          <p:cNvSpPr>
            <a:spLocks noGrp="1"/>
          </p:cNvSpPr>
          <p:nvPr>
            <p:ph type="body" sz="quarter" idx="21"/>
          </p:nvPr>
        </p:nvSpPr>
        <p:spPr>
          <a:xfrm>
            <a:off x="839787" y="2324100"/>
            <a:ext cx="3932238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3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04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106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Text"/>
          <p:cNvSpPr txBox="1">
            <a:spLocks noGrp="1"/>
          </p:cNvSpPr>
          <p:nvPr>
            <p:ph type="title"/>
          </p:nvPr>
        </p:nvSpPr>
        <p:spPr>
          <a:xfrm>
            <a:off x="839787" y="695325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15" name="Segnaposto immagine 2"/>
          <p:cNvSpPr>
            <a:spLocks noGrp="1"/>
          </p:cNvSpPr>
          <p:nvPr>
            <p:ph type="pic" sz="half" idx="21"/>
          </p:nvPr>
        </p:nvSpPr>
        <p:spPr>
          <a:xfrm>
            <a:off x="5183187" y="1225550"/>
            <a:ext cx="6172203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295525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7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18" name="Picture 17" descr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120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4" name="Picture 12" descr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moodlemoot-italia2026-logo-black.png" descr="moodlemoot-italia2026-logo-black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11612" y="128399"/>
            <a:ext cx="2063383" cy="46800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Text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7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2133350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olo 1"/>
          <p:cNvSpPr txBox="1">
            <a:spLocks noGrp="1"/>
          </p:cNvSpPr>
          <p:nvPr>
            <p:ph type="ctrTitle"/>
          </p:nvPr>
        </p:nvSpPr>
        <p:spPr>
          <a:xfrm>
            <a:off x="1524000" y="1041398"/>
            <a:ext cx="9144000" cy="2387602"/>
          </a:xfrm>
          <a:prstGeom prst="rect">
            <a:avLst/>
          </a:prstGeom>
        </p:spPr>
        <p:txBody>
          <a:bodyPr>
            <a:normAutofit/>
          </a:bodyPr>
          <a:lstStyle/>
          <a:p>
            <a:pPr hangingPunct="1"/>
            <a:r>
              <a:rPr lang="en-GB" b="1" dirty="0"/>
              <a:t>Il Trojan Horse </a:t>
            </a:r>
            <a:r>
              <a:rPr lang="en-GB" b="1" dirty="0" err="1"/>
              <a:t>cresce</a:t>
            </a:r>
            <a:br>
              <a:rPr lang="en-GB" dirty="0"/>
            </a:br>
            <a:r>
              <a:rPr lang="en-GB" sz="3500" dirty="0"/>
              <a:t>Moodle, </a:t>
            </a:r>
            <a:r>
              <a:rPr lang="en-GB" sz="3500" dirty="0" err="1"/>
              <a:t>Wooclap</a:t>
            </a:r>
            <a:r>
              <a:rPr lang="en-GB" sz="3500" dirty="0"/>
              <a:t> e </a:t>
            </a:r>
            <a:r>
              <a:rPr lang="en-GB" sz="3500" dirty="0" err="1"/>
              <a:t>una</a:t>
            </a:r>
            <a:r>
              <a:rPr lang="en-GB" sz="3500" dirty="0"/>
              <a:t> </a:t>
            </a:r>
            <a:r>
              <a:rPr lang="en-GB" sz="3500" dirty="0" err="1"/>
              <a:t>strategia</a:t>
            </a:r>
            <a:r>
              <a:rPr lang="en-GB" sz="3500" dirty="0"/>
              <a:t> per </a:t>
            </a:r>
            <a:br>
              <a:rPr lang="en-GB" sz="3500" dirty="0"/>
            </a:br>
            <a:r>
              <a:rPr lang="en-GB" sz="3500" dirty="0" err="1"/>
              <a:t>l'active</a:t>
            </a:r>
            <a:r>
              <a:rPr lang="en-GB" sz="3500" dirty="0"/>
              <a:t> learning </a:t>
            </a:r>
            <a:r>
              <a:rPr lang="en-GB" sz="3500" dirty="0" err="1"/>
              <a:t>nell'Università</a:t>
            </a:r>
            <a:r>
              <a:rPr lang="en-GB" sz="3500" dirty="0"/>
              <a:t> di Padova</a:t>
            </a:r>
            <a:endParaRPr sz="35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8514A05-5A92-0565-D922-400DF8F39384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314368" y="3692273"/>
            <a:ext cx="9359075" cy="1655766"/>
          </a:xfrm>
        </p:spPr>
        <p:txBody>
          <a:bodyPr>
            <a:normAutofit/>
          </a:bodyPr>
          <a:lstStyle/>
          <a:p>
            <a:pPr algn="r"/>
            <a:r>
              <a:rPr lang="en-GB" sz="2000" dirty="0">
                <a:solidFill>
                  <a:srgbClr val="494849"/>
                </a:solidFill>
              </a:rPr>
              <a:t>Donatella </a:t>
            </a:r>
            <a:r>
              <a:rPr lang="en-GB" sz="2000" dirty="0" err="1">
                <a:solidFill>
                  <a:srgbClr val="494849"/>
                </a:solidFill>
              </a:rPr>
              <a:t>Accarrino</a:t>
            </a:r>
            <a:r>
              <a:rPr lang="en-GB" sz="2000" dirty="0">
                <a:solidFill>
                  <a:srgbClr val="494849"/>
                </a:solidFill>
              </a:rPr>
              <a:t> </a:t>
            </a:r>
            <a:br>
              <a:rPr lang="en-GB" sz="2000" dirty="0">
                <a:solidFill>
                  <a:srgbClr val="494849"/>
                </a:solidFill>
              </a:rPr>
            </a:br>
            <a:r>
              <a:rPr lang="en-GB" sz="2000" dirty="0" err="1">
                <a:solidFill>
                  <a:srgbClr val="494849"/>
                </a:solidFill>
              </a:rPr>
              <a:t>Ufficio</a:t>
            </a:r>
            <a:r>
              <a:rPr lang="en-GB" sz="2000" dirty="0">
                <a:solidFill>
                  <a:srgbClr val="494849"/>
                </a:solidFill>
              </a:rPr>
              <a:t> Digital Learning e Multimedia </a:t>
            </a:r>
          </a:p>
          <a:p>
            <a:pPr algn="r"/>
            <a:r>
              <a:rPr lang="en-GB" sz="2000" dirty="0">
                <a:solidFill>
                  <a:srgbClr val="494849"/>
                </a:solidFill>
              </a:rPr>
              <a:t>Università degli Studi di Padova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62876-9408-508B-F8AD-57194CCB3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olo 1">
            <a:extLst>
              <a:ext uri="{FF2B5EF4-FFF2-40B4-BE49-F238E27FC236}">
                <a16:creationId xmlns:a16="http://schemas.microsoft.com/office/drawing/2014/main" id="{EE705643-61E5-85FB-C03B-870888F85D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4000" b="1" dirty="0"/>
              <a:t>Il punto di </a:t>
            </a:r>
            <a:r>
              <a:rPr lang="en-GB" sz="4000" b="1" dirty="0" err="1"/>
              <a:t>partenza</a:t>
            </a:r>
            <a:r>
              <a:rPr lang="en-GB" sz="4000" b="1" dirty="0"/>
              <a:t>: 2018</a:t>
            </a:r>
            <a:endParaRPr sz="4000" b="1" dirty="0"/>
          </a:p>
        </p:txBody>
      </p:sp>
      <p:sp>
        <p:nvSpPr>
          <p:cNvPr id="131" name="Sottotitolo 2">
            <a:extLst>
              <a:ext uri="{FF2B5EF4-FFF2-40B4-BE49-F238E27FC236}">
                <a16:creationId xmlns:a16="http://schemas.microsoft.com/office/drawing/2014/main" id="{F6DA759F-6A51-FA25-3E28-D31077A47B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2464139"/>
            <a:ext cx="4588823" cy="3912348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b="0" dirty="0"/>
              <a:t> </a:t>
            </a:r>
            <a:r>
              <a:rPr lang="en-GB" b="1" dirty="0">
                <a:solidFill>
                  <a:srgbClr val="F98012"/>
                </a:solidFill>
              </a:rPr>
              <a:t>Moodle</a:t>
            </a:r>
            <a:r>
              <a:rPr lang="en-GB" b="0" dirty="0"/>
              <a:t> come </a:t>
            </a:r>
            <a:r>
              <a:rPr lang="en-GB" b="1" dirty="0" err="1"/>
              <a:t>cavallo</a:t>
            </a:r>
            <a:r>
              <a:rPr lang="en-GB" b="1" dirty="0"/>
              <a:t> di Troia</a:t>
            </a:r>
            <a:r>
              <a:rPr lang="en-GB" dirty="0"/>
              <a:t>: </a:t>
            </a:r>
            <a:r>
              <a:rPr lang="en-GB" b="0" dirty="0"/>
              <a:t>leva per </a:t>
            </a:r>
            <a:r>
              <a:rPr lang="en-GB" b="0" dirty="0" err="1"/>
              <a:t>introdurre</a:t>
            </a:r>
            <a:r>
              <a:rPr lang="en-GB" b="0" dirty="0"/>
              <a:t> </a:t>
            </a:r>
            <a:r>
              <a:rPr lang="en-GB" b="0" dirty="0" err="1"/>
              <a:t>nuovi</a:t>
            </a:r>
            <a:r>
              <a:rPr lang="en-GB" b="0" dirty="0"/>
              <a:t> </a:t>
            </a:r>
            <a:r>
              <a:rPr lang="en-GB" b="0" dirty="0" err="1"/>
              <a:t>strumenti</a:t>
            </a:r>
            <a:r>
              <a:rPr lang="en-GB" b="0" dirty="0"/>
              <a:t> </a:t>
            </a:r>
            <a:r>
              <a:rPr lang="en-GB" b="0" dirty="0" err="1"/>
              <a:t>digitali</a:t>
            </a:r>
            <a:endParaRPr lang="en-GB" b="0" dirty="0"/>
          </a:p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b="0" dirty="0"/>
              <a:t> </a:t>
            </a:r>
            <a:r>
              <a:rPr lang="en-GB" b="0" dirty="0" err="1"/>
              <a:t>Sfruttare</a:t>
            </a:r>
            <a:r>
              <a:rPr lang="en-GB" b="0" dirty="0"/>
              <a:t> la </a:t>
            </a:r>
            <a:r>
              <a:rPr lang="en-GB" b="0" dirty="0" err="1"/>
              <a:t>familiarità</a:t>
            </a:r>
            <a:r>
              <a:rPr lang="en-GB" b="0" dirty="0"/>
              <a:t> con la </a:t>
            </a:r>
            <a:r>
              <a:rPr lang="en-GB" b="0" dirty="0" err="1"/>
              <a:t>piattaforma</a:t>
            </a:r>
            <a:r>
              <a:rPr lang="en-GB" b="0" dirty="0"/>
              <a:t> per </a:t>
            </a:r>
            <a:r>
              <a:rPr lang="en-GB" b="0" dirty="0" err="1"/>
              <a:t>abbassare</a:t>
            </a:r>
            <a:r>
              <a:rPr lang="en-GB" b="0" dirty="0"/>
              <a:t> le </a:t>
            </a:r>
            <a:r>
              <a:rPr lang="en-GB" b="1" dirty="0" err="1"/>
              <a:t>resistenze</a:t>
            </a:r>
            <a:r>
              <a:rPr lang="en-GB" b="1" dirty="0"/>
              <a:t> al </a:t>
            </a:r>
            <a:r>
              <a:rPr lang="en-GB" b="1" dirty="0" err="1"/>
              <a:t>cambiamento</a:t>
            </a:r>
            <a:endParaRPr lang="en-GB" b="1" dirty="0"/>
          </a:p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b="0" dirty="0"/>
              <a:t> Nato con la </a:t>
            </a:r>
            <a:r>
              <a:rPr lang="en-GB" b="1" dirty="0"/>
              <a:t>Digital Week</a:t>
            </a:r>
            <a:r>
              <a:rPr lang="en-GB" dirty="0"/>
              <a:t>: due </a:t>
            </a:r>
            <a:r>
              <a:rPr lang="en-GB" dirty="0" err="1"/>
              <a:t>eventi</a:t>
            </a:r>
            <a:r>
              <a:rPr lang="en-GB" dirty="0"/>
              <a:t> </a:t>
            </a:r>
            <a:r>
              <a:rPr lang="en-GB" b="0" dirty="0" err="1"/>
              <a:t>eventi</a:t>
            </a:r>
            <a:r>
              <a:rPr lang="en-GB" b="0" dirty="0"/>
              <a:t> </a:t>
            </a:r>
            <a:r>
              <a:rPr lang="en-GB" b="0" dirty="0" err="1"/>
              <a:t>settimanali</a:t>
            </a:r>
            <a:r>
              <a:rPr lang="en-GB" b="0" dirty="0"/>
              <a:t> (</a:t>
            </a:r>
            <a:r>
              <a:rPr lang="en-GB" b="0" dirty="0" err="1"/>
              <a:t>settembre</a:t>
            </a:r>
            <a:r>
              <a:rPr lang="en-GB" b="0" dirty="0"/>
              <a:t>/</a:t>
            </a:r>
            <a:r>
              <a:rPr lang="en-GB" b="0" dirty="0" err="1"/>
              <a:t>febbraio</a:t>
            </a:r>
            <a:r>
              <a:rPr lang="en-GB" b="0" dirty="0"/>
              <a:t>), </a:t>
            </a:r>
            <a:r>
              <a:rPr lang="en-GB" b="0" dirty="0" err="1"/>
              <a:t>crescita</a:t>
            </a:r>
            <a:r>
              <a:rPr lang="en-GB" b="0" dirty="0"/>
              <a:t> </a:t>
            </a:r>
            <a:r>
              <a:rPr lang="en-GB" b="0" dirty="0" err="1"/>
              <a:t>esponenziale</a:t>
            </a:r>
            <a:r>
              <a:rPr lang="en-GB" b="0" dirty="0"/>
              <a:t> — da 187 a </a:t>
            </a:r>
            <a:r>
              <a:rPr lang="en-GB" dirty="0"/>
              <a:t>600</a:t>
            </a:r>
            <a:r>
              <a:rPr lang="en-GB" b="0" dirty="0"/>
              <a:t> </a:t>
            </a:r>
            <a:r>
              <a:rPr lang="en-GB" b="0" dirty="0" err="1"/>
              <a:t>partecipanti</a:t>
            </a:r>
            <a:r>
              <a:rPr lang="en-GB" b="0" dirty="0"/>
              <a:t> </a:t>
            </a:r>
            <a:r>
              <a:rPr lang="en-GB" b="0" dirty="0" err="1"/>
              <a:t>singoli</a:t>
            </a:r>
            <a:r>
              <a:rPr lang="en-GB" b="0" dirty="0"/>
              <a:t> in </a:t>
            </a:r>
            <a:r>
              <a:rPr lang="en-GB" b="1" dirty="0"/>
              <a:t>18 </a:t>
            </a:r>
            <a:r>
              <a:rPr lang="en-GB" b="1" dirty="0" err="1"/>
              <a:t>edizioni</a:t>
            </a:r>
            <a:endParaRPr lang="en-GB" b="1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34DB339-6D06-3EE9-8E4D-2942C1F52EF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38200" y="1637551"/>
            <a:ext cx="6877050" cy="882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500" dirty="0">
                <a:solidFill>
                  <a:srgbClr val="494849"/>
                </a:solidFill>
              </a:rPr>
              <a:t>La </a:t>
            </a:r>
            <a:r>
              <a:rPr lang="en-GB" sz="3500" dirty="0" err="1">
                <a:solidFill>
                  <a:srgbClr val="494849"/>
                </a:solidFill>
              </a:rPr>
              <a:t>strategia</a:t>
            </a:r>
            <a:r>
              <a:rPr lang="en-GB" sz="3500" dirty="0">
                <a:solidFill>
                  <a:srgbClr val="494849"/>
                </a:solidFill>
              </a:rPr>
              <a:t> del "Trojan Horse"</a:t>
            </a:r>
            <a:endParaRPr lang="en-IT" sz="3500" dirty="0">
              <a:solidFill>
                <a:srgbClr val="494849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A1C26BD-8B7A-BBE9-E4F6-644F30669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2" y="1405415"/>
            <a:ext cx="736598" cy="673461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576DD59E-8FD6-1F1F-4F08-56D6C2D627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565" y="2752337"/>
            <a:ext cx="6142958" cy="279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9476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8EC50-E34D-FF86-9869-95716EBC0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olo 1">
            <a:extLst>
              <a:ext uri="{FF2B5EF4-FFF2-40B4-BE49-F238E27FC236}">
                <a16:creationId xmlns:a16="http://schemas.microsoft.com/office/drawing/2014/main" id="{09ABB429-2BC0-E552-4911-F49AEE8CE6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4000" b="1" dirty="0"/>
              <a:t>Cosa </a:t>
            </a:r>
            <a:r>
              <a:rPr lang="en-GB" sz="4000" b="1" dirty="0" err="1"/>
              <a:t>è</a:t>
            </a:r>
            <a:r>
              <a:rPr lang="en-GB" sz="4000" b="1" dirty="0"/>
              <a:t> </a:t>
            </a:r>
            <a:r>
              <a:rPr lang="en-GB" sz="4000" b="1" dirty="0" err="1"/>
              <a:t>cambiato</a:t>
            </a:r>
            <a:r>
              <a:rPr lang="en-GB" sz="4000" b="1" dirty="0"/>
              <a:t> </a:t>
            </a:r>
            <a:r>
              <a:rPr lang="en-GB" sz="4000" b="1" dirty="0" err="1"/>
              <a:t>oggi</a:t>
            </a:r>
            <a:endParaRPr sz="4000" b="1" dirty="0"/>
          </a:p>
        </p:txBody>
      </p:sp>
      <p:sp>
        <p:nvSpPr>
          <p:cNvPr id="131" name="Sottotitolo 2">
            <a:extLst>
              <a:ext uri="{FF2B5EF4-FFF2-40B4-BE49-F238E27FC236}">
                <a16:creationId xmlns:a16="http://schemas.microsoft.com/office/drawing/2014/main" id="{9E9593C6-C90C-DECB-FE0E-641FF0B5BF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41484" y="2520514"/>
            <a:ext cx="5442443" cy="2919649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b="0" dirty="0"/>
              <a:t> </a:t>
            </a:r>
            <a:r>
              <a:rPr lang="en-GB" b="1" dirty="0">
                <a:solidFill>
                  <a:srgbClr val="F98012"/>
                </a:solidFill>
              </a:rPr>
              <a:t>Moodle</a:t>
            </a:r>
            <a:r>
              <a:rPr lang="en-GB" b="0" dirty="0"/>
              <a:t> </a:t>
            </a:r>
            <a:r>
              <a:rPr lang="en-GB" dirty="0"/>
              <a:t>non </a:t>
            </a:r>
            <a:r>
              <a:rPr lang="en-GB" dirty="0" err="1"/>
              <a:t>è</a:t>
            </a:r>
            <a:r>
              <a:rPr lang="en-GB" dirty="0"/>
              <a:t> </a:t>
            </a:r>
            <a:r>
              <a:rPr lang="en-GB" dirty="0" err="1"/>
              <a:t>più</a:t>
            </a:r>
            <a:r>
              <a:rPr lang="en-GB" dirty="0"/>
              <a:t> solo il "</a:t>
            </a:r>
            <a:r>
              <a:rPr lang="en-GB" dirty="0" err="1"/>
              <a:t>cavallo</a:t>
            </a:r>
            <a:r>
              <a:rPr lang="en-GB" dirty="0"/>
              <a:t> di Troia"</a:t>
            </a:r>
            <a:endParaRPr lang="en-GB" b="0" dirty="0"/>
          </a:p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b="0" dirty="0"/>
              <a:t> </a:t>
            </a:r>
            <a:r>
              <a:rPr lang="en-GB" dirty="0" err="1"/>
              <a:t>È</a:t>
            </a:r>
            <a:r>
              <a:rPr lang="en-GB" dirty="0"/>
              <a:t> </a:t>
            </a:r>
            <a:r>
              <a:rPr lang="en-GB" dirty="0" err="1"/>
              <a:t>diventato</a:t>
            </a:r>
            <a:r>
              <a:rPr lang="en-GB" dirty="0"/>
              <a:t> il </a:t>
            </a:r>
            <a:r>
              <a:rPr lang="en-GB" b="1" dirty="0" err="1"/>
              <a:t>contesto</a:t>
            </a:r>
            <a:r>
              <a:rPr lang="en-GB" b="1" dirty="0"/>
              <a:t> stabile </a:t>
            </a:r>
            <a:r>
              <a:rPr lang="en-GB" dirty="0"/>
              <a:t>dove </a:t>
            </a:r>
            <a:r>
              <a:rPr lang="en-GB" dirty="0" err="1"/>
              <a:t>nuovi</a:t>
            </a:r>
            <a:r>
              <a:rPr lang="en-GB" dirty="0"/>
              <a:t> </a:t>
            </a:r>
            <a:r>
              <a:rPr lang="en-GB" dirty="0" err="1"/>
              <a:t>strumenti</a:t>
            </a:r>
            <a:r>
              <a:rPr lang="en-GB" dirty="0"/>
              <a:t> </a:t>
            </a:r>
            <a:r>
              <a:rPr lang="en-GB" dirty="0" err="1"/>
              <a:t>trovano</a:t>
            </a:r>
            <a:r>
              <a:rPr lang="en-GB" dirty="0"/>
              <a:t> </a:t>
            </a:r>
            <a:r>
              <a:rPr lang="en-GB" dirty="0" err="1"/>
              <a:t>legittimazione</a:t>
            </a:r>
            <a:endParaRPr lang="en-GB" b="1" dirty="0"/>
          </a:p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b="0" dirty="0"/>
              <a:t> </a:t>
            </a:r>
            <a:r>
              <a:rPr lang="en-GB" dirty="0"/>
              <a:t>Caso di studio: </a:t>
            </a:r>
            <a:r>
              <a:rPr lang="en-GB" b="1" dirty="0" err="1"/>
              <a:t>Wooclap</a:t>
            </a:r>
            <a:r>
              <a:rPr lang="en-GB" b="1" dirty="0"/>
              <a:t> </a:t>
            </a:r>
            <a:r>
              <a:rPr lang="en-GB" b="1" dirty="0" err="1"/>
              <a:t>integrato</a:t>
            </a:r>
            <a:r>
              <a:rPr lang="en-GB" b="1" dirty="0"/>
              <a:t> via Single Sign-On (SSO)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0547A21-5869-53A0-E888-C2995420890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38200" y="1637864"/>
            <a:ext cx="6877050" cy="882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000" dirty="0">
                <a:solidFill>
                  <a:srgbClr val="494849"/>
                </a:solidFill>
              </a:rPr>
              <a:t>Da porta </a:t>
            </a:r>
            <a:r>
              <a:rPr lang="en-GB" sz="3000" dirty="0" err="1">
                <a:solidFill>
                  <a:srgbClr val="494849"/>
                </a:solidFill>
              </a:rPr>
              <a:t>d'ingresso</a:t>
            </a:r>
            <a:r>
              <a:rPr lang="en-GB" sz="3000" dirty="0">
                <a:solidFill>
                  <a:srgbClr val="494849"/>
                </a:solidFill>
              </a:rPr>
              <a:t> a hub </a:t>
            </a:r>
            <a:r>
              <a:rPr lang="en-GB" sz="3000" dirty="0" err="1">
                <a:solidFill>
                  <a:srgbClr val="494849"/>
                </a:solidFill>
              </a:rPr>
              <a:t>pedagogico</a:t>
            </a:r>
            <a:endParaRPr lang="en-IT" sz="3000" dirty="0">
              <a:solidFill>
                <a:srgbClr val="494849"/>
              </a:solidFill>
            </a:endParaRPr>
          </a:p>
        </p:txBody>
      </p:sp>
      <p:pic>
        <p:nvPicPr>
          <p:cNvPr id="6" name="Picture 5" descr="Wooclap e Moodle: scopri il plug-in">
            <a:extLst>
              <a:ext uri="{FF2B5EF4-FFF2-40B4-BE49-F238E27FC236}">
                <a16:creationId xmlns:a16="http://schemas.microsoft.com/office/drawing/2014/main" id="{22912651-D162-077D-BD65-CA0443F8D1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9885"/>
          <a:stretch>
            <a:fillRect/>
          </a:stretch>
        </p:blipFill>
        <p:spPr>
          <a:xfrm>
            <a:off x="677578" y="4824542"/>
            <a:ext cx="4535754" cy="1590131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C160A574-8A8F-BEEA-B3B8-494CCA48F3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7" r="19959"/>
          <a:stretch>
            <a:fillRect/>
          </a:stretch>
        </p:blipFill>
        <p:spPr>
          <a:xfrm>
            <a:off x="7155296" y="1536176"/>
            <a:ext cx="4401788" cy="353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4928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25F09-8494-1323-81B1-E7FB1E701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olo 1">
            <a:extLst>
              <a:ext uri="{FF2B5EF4-FFF2-40B4-BE49-F238E27FC236}">
                <a16:creationId xmlns:a16="http://schemas.microsoft.com/office/drawing/2014/main" id="{2CADE5F7-9782-D835-AF11-3C7E2C9979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4000" b="1" dirty="0" err="1"/>
              <a:t>Cos'è</a:t>
            </a:r>
            <a:r>
              <a:rPr lang="en-GB" sz="4000" b="1" dirty="0"/>
              <a:t> </a:t>
            </a:r>
            <a:r>
              <a:rPr lang="en-GB" sz="4000" b="1" dirty="0" err="1"/>
              <a:t>Wooclap</a:t>
            </a:r>
            <a:endParaRPr sz="4000" b="1" dirty="0"/>
          </a:p>
        </p:txBody>
      </p:sp>
      <p:sp>
        <p:nvSpPr>
          <p:cNvPr id="131" name="Sottotitolo 2">
            <a:extLst>
              <a:ext uri="{FF2B5EF4-FFF2-40B4-BE49-F238E27FC236}">
                <a16:creationId xmlns:a16="http://schemas.microsoft.com/office/drawing/2014/main" id="{E0D6B99C-4E03-73C9-CDCE-147172CE2AB6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sz="3000" dirty="0"/>
              <a:t> Audience response system </a:t>
            </a:r>
            <a:r>
              <a:rPr lang="en-GB" sz="3000" dirty="0" err="1"/>
              <a:t>integrato</a:t>
            </a:r>
            <a:r>
              <a:rPr lang="en-GB" sz="3000" dirty="0"/>
              <a:t> in </a:t>
            </a:r>
            <a:r>
              <a:rPr lang="en-GB" sz="3000" b="1" dirty="0">
                <a:solidFill>
                  <a:srgbClr val="F98012"/>
                </a:solidFill>
              </a:rPr>
              <a:t>Moodle</a:t>
            </a:r>
          </a:p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sz="3000" dirty="0"/>
              <a:t> Feedback in tempo </a:t>
            </a:r>
            <a:r>
              <a:rPr lang="en-GB" sz="3000" dirty="0" err="1"/>
              <a:t>reale</a:t>
            </a:r>
            <a:r>
              <a:rPr lang="en-GB" sz="3000" dirty="0"/>
              <a:t>, </a:t>
            </a:r>
            <a:r>
              <a:rPr lang="en-GB" sz="3000" dirty="0" err="1"/>
              <a:t>verifica</a:t>
            </a:r>
            <a:r>
              <a:rPr lang="en-GB" sz="3000" dirty="0"/>
              <a:t> della </a:t>
            </a:r>
            <a:r>
              <a:rPr lang="en-GB" sz="3000" dirty="0" err="1"/>
              <a:t>comprensione</a:t>
            </a:r>
            <a:endParaRPr lang="en-GB" sz="3000" dirty="0"/>
          </a:p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sz="3000" dirty="0"/>
              <a:t> </a:t>
            </a:r>
            <a:r>
              <a:rPr lang="en-GB" sz="3000" dirty="0" err="1"/>
              <a:t>Coinvolgimento</a:t>
            </a:r>
            <a:r>
              <a:rPr lang="en-GB" sz="3000" dirty="0"/>
              <a:t> </a:t>
            </a:r>
            <a:r>
              <a:rPr lang="en-GB" sz="3000" dirty="0" err="1"/>
              <a:t>anche</a:t>
            </a:r>
            <a:r>
              <a:rPr lang="en-GB" sz="3000" dirty="0"/>
              <a:t> </a:t>
            </a:r>
            <a:r>
              <a:rPr lang="en-GB" sz="3000" dirty="0" err="1"/>
              <a:t>nelle</a:t>
            </a:r>
            <a:r>
              <a:rPr lang="en-GB" sz="3000" dirty="0"/>
              <a:t> </a:t>
            </a:r>
            <a:r>
              <a:rPr lang="en-GB" sz="3000" b="1" dirty="0" err="1"/>
              <a:t>grandi</a:t>
            </a:r>
            <a:r>
              <a:rPr lang="en-GB" sz="3000" b="1" dirty="0"/>
              <a:t> </a:t>
            </a:r>
            <a:r>
              <a:rPr lang="en-GB" sz="3000" b="1" dirty="0" err="1"/>
              <a:t>classi</a:t>
            </a:r>
            <a:endParaRPr lang="en-GB" sz="3000" b="1" dirty="0"/>
          </a:p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sz="3000" b="1" dirty="0"/>
              <a:t> Zero </a:t>
            </a:r>
            <a:r>
              <a:rPr lang="en-GB" sz="3000" b="1" dirty="0" err="1"/>
              <a:t>attriti</a:t>
            </a:r>
            <a:r>
              <a:rPr lang="en-GB" sz="3000" b="1" dirty="0"/>
              <a:t>: </a:t>
            </a:r>
            <a:r>
              <a:rPr lang="en-GB" sz="3000" dirty="0" err="1"/>
              <a:t>nessuna</a:t>
            </a:r>
            <a:r>
              <a:rPr lang="en-GB" sz="3000" dirty="0"/>
              <a:t> </a:t>
            </a:r>
            <a:r>
              <a:rPr lang="en-GB" sz="3000" dirty="0" err="1"/>
              <a:t>nuova</a:t>
            </a:r>
            <a:r>
              <a:rPr lang="en-GB" sz="3000" dirty="0"/>
              <a:t> </a:t>
            </a:r>
            <a:r>
              <a:rPr lang="en-GB" sz="3000" dirty="0" err="1"/>
              <a:t>registrazione</a:t>
            </a:r>
            <a:r>
              <a:rPr lang="en-GB" sz="3000" dirty="0"/>
              <a:t>, </a:t>
            </a:r>
            <a:r>
              <a:rPr lang="en-GB" sz="3000" dirty="0" err="1"/>
              <a:t>stesso</a:t>
            </a:r>
            <a:r>
              <a:rPr lang="en-GB" sz="3000" dirty="0"/>
              <a:t> </a:t>
            </a:r>
            <a:r>
              <a:rPr lang="en-GB" sz="3000" dirty="0" err="1"/>
              <a:t>ambiente</a:t>
            </a:r>
            <a:endParaRPr lang="en-GB" sz="30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53EB898-D957-F716-2256-DBDE7B5E718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9788" y="2215395"/>
            <a:ext cx="3932238" cy="3811588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rgbClr val="4948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Active learning in aula</a:t>
            </a:r>
            <a:endParaRPr lang="en-IT" dirty="0">
              <a:solidFill>
                <a:srgbClr val="4948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Wooclap e Moodle: scopri il plug-in">
            <a:extLst>
              <a:ext uri="{FF2B5EF4-FFF2-40B4-BE49-F238E27FC236}">
                <a16:creationId xmlns:a16="http://schemas.microsoft.com/office/drawing/2014/main" id="{08146359-D0A9-03EE-E30E-B899BF4499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9885"/>
          <a:stretch>
            <a:fillRect/>
          </a:stretch>
        </p:blipFill>
        <p:spPr>
          <a:xfrm>
            <a:off x="0" y="2061184"/>
            <a:ext cx="4872859" cy="17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8542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32095AA-C406-FBB7-0FDB-D4990F61F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Casi studio a </a:t>
            </a:r>
            <a:r>
              <a:rPr lang="en-GB" b="1" dirty="0">
                <a:solidFill>
                  <a:srgbClr val="9B0014"/>
                </a:solidFill>
              </a:rPr>
              <a:t>UNIPD</a:t>
            </a:r>
            <a:endParaRPr lang="en-IT" b="1" dirty="0">
              <a:solidFill>
                <a:srgbClr val="9B0014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2B74285-17C7-8BB2-67A7-2F0BA8040969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838200" y="2299788"/>
            <a:ext cx="10863562" cy="386923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GB" b="1" dirty="0"/>
              <a:t> </a:t>
            </a:r>
            <a:r>
              <a:rPr lang="en-GB" b="1" dirty="0" err="1"/>
              <a:t>Analisi</a:t>
            </a:r>
            <a:r>
              <a:rPr lang="en-GB" b="1" dirty="0"/>
              <a:t> </a:t>
            </a:r>
            <a:r>
              <a:rPr lang="en-GB" b="1" dirty="0" err="1"/>
              <a:t>Matematica</a:t>
            </a:r>
            <a:endParaRPr lang="en-GB" b="1" dirty="0"/>
          </a:p>
          <a:p>
            <a:pPr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dirty="0"/>
              <a:t>Quiz con LaTeX + Peer Instruction → </a:t>
            </a:r>
            <a:r>
              <a:rPr lang="en-GB" b="1" dirty="0" err="1"/>
              <a:t>crollo</a:t>
            </a:r>
            <a:r>
              <a:rPr lang="en-GB" b="1" dirty="0"/>
              <a:t> degli </a:t>
            </a:r>
            <a:r>
              <a:rPr lang="en-GB" b="1" dirty="0" err="1"/>
              <a:t>errori</a:t>
            </a:r>
            <a:r>
              <a:rPr lang="en-GB" b="1" dirty="0"/>
              <a:t> al secondo tentative</a:t>
            </a:r>
          </a:p>
          <a:p>
            <a:pPr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GB" b="1" dirty="0"/>
              <a:t> </a:t>
            </a:r>
            <a:r>
              <a:rPr lang="en-GB" b="1" dirty="0" err="1"/>
              <a:t>Valutazione</a:t>
            </a:r>
            <a:r>
              <a:rPr lang="en-GB" b="1" dirty="0"/>
              <a:t> </a:t>
            </a:r>
            <a:r>
              <a:rPr lang="en-GB" b="1" dirty="0" err="1"/>
              <a:t>avanzata</a:t>
            </a:r>
            <a:r>
              <a:rPr lang="en-GB" dirty="0"/>
              <a:t> </a:t>
            </a:r>
          </a:p>
          <a:p>
            <a:pPr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dirty="0"/>
              <a:t>Script Concordance Test, Situational Judgement Test (</a:t>
            </a:r>
            <a:r>
              <a:rPr lang="en-GB" dirty="0" err="1"/>
              <a:t>ambito</a:t>
            </a:r>
            <a:r>
              <a:rPr lang="en-GB" dirty="0"/>
              <a:t> medico / </a:t>
            </a:r>
            <a:r>
              <a:rPr lang="en-GB" dirty="0" err="1"/>
              <a:t>giuridico</a:t>
            </a:r>
            <a:r>
              <a:rPr lang="en-GB" dirty="0"/>
              <a:t>)</a:t>
            </a:r>
          </a:p>
          <a:p>
            <a:pPr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GB" b="1" dirty="0"/>
              <a:t> </a:t>
            </a:r>
            <a:r>
              <a:rPr lang="en-GB" b="1" dirty="0" err="1"/>
              <a:t>Wooflash</a:t>
            </a:r>
            <a:r>
              <a:rPr lang="en-GB" dirty="0"/>
              <a:t> </a:t>
            </a:r>
          </a:p>
          <a:p>
            <a:pPr lv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dirty="0"/>
              <a:t>Active recall </a:t>
            </a:r>
            <a:r>
              <a:rPr lang="en-GB" dirty="0" err="1"/>
              <a:t>asincrono</a:t>
            </a:r>
            <a:r>
              <a:rPr lang="en-GB" dirty="0"/>
              <a:t>, </a:t>
            </a:r>
            <a:r>
              <a:rPr lang="en-GB" b="1" dirty="0" err="1"/>
              <a:t>studenti</a:t>
            </a:r>
            <a:r>
              <a:rPr lang="en-GB" b="1" dirty="0"/>
              <a:t> </a:t>
            </a:r>
            <a:r>
              <a:rPr lang="en-GB" b="1" dirty="0" err="1"/>
              <a:t>che</a:t>
            </a:r>
            <a:r>
              <a:rPr lang="en-GB" b="1" dirty="0"/>
              <a:t> co-</a:t>
            </a:r>
            <a:r>
              <a:rPr lang="en-GB" b="1" dirty="0" err="1"/>
              <a:t>creano</a:t>
            </a:r>
            <a:r>
              <a:rPr lang="en-GB" b="1" dirty="0"/>
              <a:t> le </a:t>
            </a:r>
            <a:r>
              <a:rPr lang="en-GB" b="1" dirty="0" err="1"/>
              <a:t>domande</a:t>
            </a:r>
            <a:r>
              <a:rPr lang="en-GB" b="1" dirty="0"/>
              <a:t> </a:t>
            </a:r>
            <a:r>
              <a:rPr lang="en-GB" b="1" dirty="0" err="1"/>
              <a:t>d'esame</a:t>
            </a:r>
            <a:endParaRPr lang="en-GB" b="1" dirty="0"/>
          </a:p>
          <a:p>
            <a:pPr marL="0" indent="0">
              <a:buNone/>
            </a:pPr>
            <a:endParaRPr lang="en-IT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F6C5E96B-6798-45A4-E0A6-A9BBA0C81D5B}"/>
              </a:ext>
            </a:extLst>
          </p:cNvPr>
          <p:cNvSpPr txBox="1">
            <a:spLocks/>
          </p:cNvSpPr>
          <p:nvPr/>
        </p:nvSpPr>
        <p:spPr>
          <a:xfrm>
            <a:off x="882961" y="1631157"/>
            <a:ext cx="6877050" cy="882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en-GB" sz="3000" dirty="0" err="1">
                <a:solidFill>
                  <a:srgbClr val="494849"/>
                </a:solidFill>
              </a:rPr>
              <a:t>Metodologie</a:t>
            </a:r>
            <a:r>
              <a:rPr lang="en-GB" sz="3000" dirty="0">
                <a:solidFill>
                  <a:srgbClr val="494849"/>
                </a:solidFill>
              </a:rPr>
              <a:t> in azione</a:t>
            </a:r>
            <a:endParaRPr lang="en-IT" sz="3000" dirty="0">
              <a:solidFill>
                <a:srgbClr val="4948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9392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686A4-F071-20A6-CE15-AD068E715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FE2D88D-9255-47C7-1A57-6BF3089A5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Numeri </a:t>
            </a:r>
            <a:r>
              <a:rPr lang="en-GB" b="1" dirty="0" err="1"/>
              <a:t>Wooclap</a:t>
            </a:r>
            <a:r>
              <a:rPr lang="en-GB" b="1" dirty="0"/>
              <a:t>: il </a:t>
            </a:r>
            <a:r>
              <a:rPr lang="en-GB" b="1" dirty="0" err="1"/>
              <a:t>quadro</a:t>
            </a:r>
            <a:r>
              <a:rPr lang="en-GB" b="1" dirty="0"/>
              <a:t> </a:t>
            </a:r>
            <a:r>
              <a:rPr lang="en-GB" b="1" dirty="0" err="1"/>
              <a:t>complessivo</a:t>
            </a:r>
            <a:endParaRPr lang="en-IT" b="1" dirty="0">
              <a:solidFill>
                <a:srgbClr val="C00000"/>
              </a:solidFill>
            </a:endParaRP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A892EA3-BBB7-4CE4-075A-A87FD58C009C}"/>
              </a:ext>
            </a:extLst>
          </p:cNvPr>
          <p:cNvSpPr txBox="1">
            <a:spLocks/>
          </p:cNvSpPr>
          <p:nvPr/>
        </p:nvSpPr>
        <p:spPr>
          <a:xfrm>
            <a:off x="882961" y="1631157"/>
            <a:ext cx="6877050" cy="882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en-GB" sz="3000" dirty="0" err="1">
                <a:solidFill>
                  <a:srgbClr val="494849"/>
                </a:solidFill>
              </a:rPr>
              <a:t>L'adozione</a:t>
            </a:r>
            <a:r>
              <a:rPr lang="en-GB" sz="3000" dirty="0">
                <a:solidFill>
                  <a:srgbClr val="494849"/>
                </a:solidFill>
              </a:rPr>
              <a:t> in </a:t>
            </a:r>
            <a:r>
              <a:rPr lang="en-GB" sz="3000" dirty="0" err="1">
                <a:solidFill>
                  <a:srgbClr val="494849"/>
                </a:solidFill>
              </a:rPr>
              <a:t>cifre</a:t>
            </a:r>
            <a:endParaRPr lang="en-IT" sz="3000" dirty="0">
              <a:solidFill>
                <a:srgbClr val="494849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56A9161-D1B7-40EF-6727-578571D733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512629"/>
              </p:ext>
            </p:extLst>
          </p:nvPr>
        </p:nvGraphicFramePr>
        <p:xfrm>
          <a:off x="1596825" y="2460460"/>
          <a:ext cx="8998350" cy="21349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99450">
                  <a:extLst>
                    <a:ext uri="{9D8B030D-6E8A-4147-A177-3AD203B41FA5}">
                      <a16:colId xmlns:a16="http://schemas.microsoft.com/office/drawing/2014/main" val="635734749"/>
                    </a:ext>
                  </a:extLst>
                </a:gridCol>
                <a:gridCol w="2999450">
                  <a:extLst>
                    <a:ext uri="{9D8B030D-6E8A-4147-A177-3AD203B41FA5}">
                      <a16:colId xmlns:a16="http://schemas.microsoft.com/office/drawing/2014/main" val="579863418"/>
                    </a:ext>
                  </a:extLst>
                </a:gridCol>
                <a:gridCol w="2999450">
                  <a:extLst>
                    <a:ext uri="{9D8B030D-6E8A-4147-A177-3AD203B41FA5}">
                      <a16:colId xmlns:a16="http://schemas.microsoft.com/office/drawing/2014/main" val="2693576162"/>
                    </a:ext>
                  </a:extLst>
                </a:gridCol>
              </a:tblGrid>
              <a:tr h="517141">
                <a:tc>
                  <a:txBody>
                    <a:bodyPr/>
                    <a:lstStyle/>
                    <a:p>
                      <a:pPr lvl="0"/>
                      <a:r>
                        <a:rPr lang="it-IT" sz="1500" b="1" i="0" u="none" strike="noStrike" cap="none" spc="0" baseline="0" dirty="0">
                          <a:solidFill>
                            <a:srgbClr val="494849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Indicatore</a:t>
                      </a:r>
                      <a:endParaRPr lang="en-IT" sz="1500" b="1" dirty="0">
                        <a:ln>
                          <a:noFill/>
                        </a:ln>
                        <a:solidFill>
                          <a:srgbClr val="494849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it-IT" sz="1500" b="1" i="0" u="none" strike="noStrike" cap="none" spc="0" baseline="0" dirty="0">
                          <a:solidFill>
                            <a:srgbClr val="494849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Totale</a:t>
                      </a:r>
                      <a:endParaRPr lang="en-IT" sz="1500" b="1" dirty="0">
                        <a:ln>
                          <a:noFill/>
                        </a:ln>
                        <a:solidFill>
                          <a:srgbClr val="494849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it-IT" sz="1500" b="1" i="0" u="none" strike="noStrike" cap="none" spc="0" baseline="0" dirty="0">
                          <a:solidFill>
                            <a:srgbClr val="494849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Ultimi 12 mesi</a:t>
                      </a:r>
                      <a:endParaRPr lang="en-IT" sz="1500" b="1" dirty="0">
                        <a:ln>
                          <a:noFill/>
                        </a:ln>
                        <a:solidFill>
                          <a:srgbClr val="494849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9273507"/>
                  </a:ext>
                </a:extLst>
              </a:tr>
              <a:tr h="530736">
                <a:tc>
                  <a:txBody>
                    <a:bodyPr/>
                    <a:lstStyle/>
                    <a:p>
                      <a:r>
                        <a:rPr lang="it-IT" sz="1500" b="1" i="0" u="none" strike="noStrike" cap="none" spc="0" baseline="0" dirty="0" err="1">
                          <a:solidFill>
                            <a:srgbClr val="494849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Presenter</a:t>
                      </a:r>
                      <a:r>
                        <a:rPr lang="it-IT" sz="1500" b="1" i="0" u="none" strike="noStrike" cap="none" spc="0" baseline="0" dirty="0">
                          <a:solidFill>
                            <a:srgbClr val="494849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attivi</a:t>
                      </a:r>
                      <a:endParaRPr lang="en-IT" sz="1500" b="1" dirty="0">
                        <a:ln>
                          <a:noFill/>
                        </a:ln>
                        <a:solidFill>
                          <a:srgbClr val="494849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18.238</a:t>
                      </a:r>
                      <a:endParaRPr lang="en-IT" sz="1600" b="1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5.470</a:t>
                      </a:r>
                      <a:endParaRPr lang="en-IT" sz="1600" b="1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1999886"/>
                  </a:ext>
                </a:extLst>
              </a:tr>
              <a:tr h="543524">
                <a:tc>
                  <a:txBody>
                    <a:bodyPr/>
                    <a:lstStyle/>
                    <a:p>
                      <a:r>
                        <a:rPr lang="it-IT" sz="1500" b="1" i="0" u="none" strike="noStrike" cap="none" spc="0" baseline="0" dirty="0">
                          <a:solidFill>
                            <a:srgbClr val="494849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Partecipanti</a:t>
                      </a:r>
                      <a:endParaRPr lang="en-IT" sz="1500" b="1" dirty="0">
                        <a:ln>
                          <a:noFill/>
                        </a:ln>
                        <a:solidFill>
                          <a:srgbClr val="494849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1.110.793</a:t>
                      </a:r>
                      <a:endParaRPr lang="en-IT" sz="1600" b="1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304.021</a:t>
                      </a:r>
                      <a:endParaRPr lang="en-IT" sz="1600" b="1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6843270"/>
                  </a:ext>
                </a:extLst>
              </a:tr>
              <a:tr h="543525">
                <a:tc>
                  <a:txBody>
                    <a:bodyPr/>
                    <a:lstStyle/>
                    <a:p>
                      <a:r>
                        <a:rPr lang="it-IT" sz="1500" b="1" i="0" u="none" strike="noStrike" cap="none" spc="0" baseline="0" dirty="0">
                          <a:solidFill>
                            <a:srgbClr val="494849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Risposte ricevute</a:t>
                      </a:r>
                      <a:endParaRPr lang="en-IT" sz="1500" b="1" dirty="0">
                        <a:ln>
                          <a:noFill/>
                        </a:ln>
                        <a:solidFill>
                          <a:srgbClr val="494849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6.741.006</a:t>
                      </a:r>
                      <a:endParaRPr lang="en-IT" sz="1600" b="1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6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1.632.447</a:t>
                      </a:r>
                      <a:endParaRPr lang="en-IT" sz="1600" b="1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4407355"/>
                  </a:ext>
                </a:extLst>
              </a:tr>
            </a:tbl>
          </a:graphicData>
        </a:graphic>
      </p:graphicFrame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59A78525-E432-6BC8-F322-01DE1338DBF9}"/>
              </a:ext>
            </a:extLst>
          </p:cNvPr>
          <p:cNvSpPr txBox="1">
            <a:spLocks/>
          </p:cNvSpPr>
          <p:nvPr/>
        </p:nvSpPr>
        <p:spPr>
          <a:xfrm>
            <a:off x="1596825" y="5286375"/>
            <a:ext cx="6877050" cy="882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en-GB" sz="2500" b="1" dirty="0">
                <a:solidFill>
                  <a:schemeClr val="tx1"/>
                </a:solidFill>
              </a:rPr>
              <a:t>+ 40 </a:t>
            </a:r>
            <a:r>
              <a:rPr lang="en-GB" sz="2500" b="1" dirty="0" err="1">
                <a:solidFill>
                  <a:schemeClr val="tx1"/>
                </a:solidFill>
              </a:rPr>
              <a:t>interventi</a:t>
            </a:r>
            <a:r>
              <a:rPr lang="en-GB" sz="2500" b="1" dirty="0">
                <a:solidFill>
                  <a:schemeClr val="tx1"/>
                </a:solidFill>
              </a:rPr>
              <a:t> </a:t>
            </a:r>
            <a:r>
              <a:rPr lang="en-GB" sz="2500" b="1" dirty="0" err="1">
                <a:solidFill>
                  <a:schemeClr val="tx1"/>
                </a:solidFill>
              </a:rPr>
              <a:t>formativi</a:t>
            </a:r>
            <a:r>
              <a:rPr lang="en-GB" sz="2500" b="1" dirty="0">
                <a:solidFill>
                  <a:schemeClr val="tx1"/>
                </a:solidFill>
              </a:rPr>
              <a:t> </a:t>
            </a:r>
            <a:r>
              <a:rPr lang="en-GB" sz="2500" b="1" dirty="0" err="1">
                <a:solidFill>
                  <a:schemeClr val="tx1"/>
                </a:solidFill>
              </a:rPr>
              <a:t>negli</a:t>
            </a:r>
            <a:r>
              <a:rPr lang="en-GB" sz="2500" b="1" dirty="0">
                <a:solidFill>
                  <a:schemeClr val="tx1"/>
                </a:solidFill>
              </a:rPr>
              <a:t> </a:t>
            </a:r>
            <a:r>
              <a:rPr lang="en-GB" sz="2500" b="1" dirty="0" err="1">
                <a:solidFill>
                  <a:schemeClr val="tx1"/>
                </a:solidFill>
              </a:rPr>
              <a:t>ultimi</a:t>
            </a:r>
            <a:r>
              <a:rPr lang="en-GB" sz="2500" b="1" dirty="0">
                <a:solidFill>
                  <a:schemeClr val="tx1"/>
                </a:solidFill>
              </a:rPr>
              <a:t> 12 </a:t>
            </a:r>
            <a:r>
              <a:rPr lang="en-GB" sz="2500" b="1" dirty="0" err="1">
                <a:solidFill>
                  <a:schemeClr val="tx1"/>
                </a:solidFill>
              </a:rPr>
              <a:t>mesi</a:t>
            </a:r>
            <a:endParaRPr lang="en-IT" sz="2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9804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69E4A-CA8E-49BE-40DA-66478CB46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08FD46B-2F7B-36FC-0EB6-79FF83AE1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Il </a:t>
            </a:r>
            <a:r>
              <a:rPr lang="en-GB" b="1" dirty="0" err="1"/>
              <a:t>segnale</a:t>
            </a:r>
            <a:r>
              <a:rPr lang="en-GB" b="1" dirty="0"/>
              <a:t> </a:t>
            </a:r>
            <a:r>
              <a:rPr lang="en-GB" b="1" dirty="0" err="1"/>
              <a:t>più</a:t>
            </a:r>
            <a:r>
              <a:rPr lang="en-GB" b="1" dirty="0"/>
              <a:t> </a:t>
            </a:r>
            <a:r>
              <a:rPr lang="en-GB" b="1" dirty="0" err="1"/>
              <a:t>interessante</a:t>
            </a:r>
            <a:endParaRPr lang="en-IT" b="1" dirty="0">
              <a:solidFill>
                <a:srgbClr val="C00000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DA52FF2-7E7F-D7C8-8B00-B640E3862A4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46906" y="2316773"/>
            <a:ext cx="6508971" cy="386923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dirty="0"/>
              <a:t> Account</a:t>
            </a:r>
            <a:r>
              <a:rPr lang="en-GB" b="1" dirty="0"/>
              <a:t> </a:t>
            </a:r>
            <a:r>
              <a:rPr lang="en-GB" b="1" dirty="0">
                <a:solidFill>
                  <a:srgbClr val="9B0014"/>
                </a:solidFill>
              </a:rPr>
              <a:t>@</a:t>
            </a:r>
            <a:r>
              <a:rPr lang="en-GB" b="1" dirty="0" err="1">
                <a:solidFill>
                  <a:srgbClr val="9B0014"/>
                </a:solidFill>
              </a:rPr>
              <a:t>studenti.unipd.it</a:t>
            </a:r>
            <a:r>
              <a:rPr lang="en-GB" b="1" dirty="0">
                <a:solidFill>
                  <a:srgbClr val="9B0014"/>
                </a:solidFill>
              </a:rPr>
              <a:t> </a:t>
            </a:r>
            <a:r>
              <a:rPr lang="it-IT" dirty="0"/>
              <a:t>tra i </a:t>
            </a:r>
            <a:r>
              <a:rPr lang="it-IT" dirty="0" err="1"/>
              <a:t>presenter</a:t>
            </a:r>
            <a:r>
              <a:rPr lang="it-IT" dirty="0"/>
              <a:t> attivi</a:t>
            </a:r>
            <a:endParaRPr lang="en-IT" dirty="0"/>
          </a:p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dirty="0"/>
              <a:t> </a:t>
            </a:r>
            <a:r>
              <a:rPr lang="en-GB" dirty="0" err="1"/>
              <a:t>Utilizzo</a:t>
            </a:r>
            <a:r>
              <a:rPr lang="en-GB" dirty="0"/>
              <a:t> </a:t>
            </a:r>
            <a:r>
              <a:rPr lang="en-GB" dirty="0" err="1"/>
              <a:t>spontaneo</a:t>
            </a:r>
            <a:r>
              <a:rPr lang="en-GB" dirty="0"/>
              <a:t>, non </a:t>
            </a:r>
            <a:r>
              <a:rPr lang="en-GB" dirty="0" err="1"/>
              <a:t>promosso</a:t>
            </a:r>
            <a:endParaRPr lang="en-GB" dirty="0"/>
          </a:p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dirty="0"/>
              <a:t> </a:t>
            </a:r>
            <a:r>
              <a:rPr lang="en-GB" dirty="0" err="1"/>
              <a:t>Segnale</a:t>
            </a:r>
            <a:r>
              <a:rPr lang="en-GB" dirty="0"/>
              <a:t> di </a:t>
            </a:r>
            <a:r>
              <a:rPr lang="en-GB" dirty="0" err="1"/>
              <a:t>adozione</a:t>
            </a:r>
            <a:r>
              <a:rPr lang="en-GB" dirty="0"/>
              <a:t> </a:t>
            </a:r>
            <a:r>
              <a:rPr lang="en-GB" dirty="0" err="1"/>
              <a:t>culturale</a:t>
            </a:r>
            <a:r>
              <a:rPr lang="en-GB" dirty="0"/>
              <a:t>, non solo </a:t>
            </a:r>
            <a:r>
              <a:rPr lang="en-GB" dirty="0" err="1"/>
              <a:t>tecnologica</a:t>
            </a:r>
            <a:endParaRPr lang="en-GB" dirty="0"/>
          </a:p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dirty="0"/>
              <a:t> </a:t>
            </a:r>
            <a:r>
              <a:rPr lang="en-GB" dirty="0" err="1"/>
              <a:t>Apre</a:t>
            </a:r>
            <a:r>
              <a:rPr lang="en-GB" dirty="0"/>
              <a:t> a </a:t>
            </a:r>
            <a:r>
              <a:rPr lang="en-GB" dirty="0" err="1"/>
              <a:t>scenari</a:t>
            </a:r>
            <a:r>
              <a:rPr lang="en-GB" dirty="0"/>
              <a:t> di </a:t>
            </a:r>
            <a:r>
              <a:rPr lang="en-GB" b="1" dirty="0"/>
              <a:t>peer teaching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7747DCBF-DF32-DFC0-FB36-974AC29DB8DB}"/>
              </a:ext>
            </a:extLst>
          </p:cNvPr>
          <p:cNvSpPr txBox="1">
            <a:spLocks/>
          </p:cNvSpPr>
          <p:nvPr/>
        </p:nvSpPr>
        <p:spPr>
          <a:xfrm>
            <a:off x="838200" y="1631157"/>
            <a:ext cx="6877050" cy="882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en-GB" sz="3000" dirty="0">
                <a:solidFill>
                  <a:srgbClr val="494849"/>
                </a:solidFill>
              </a:rPr>
              <a:t>Quando </a:t>
            </a:r>
            <a:r>
              <a:rPr lang="en-GB" sz="3000" dirty="0" err="1">
                <a:solidFill>
                  <a:srgbClr val="494849"/>
                </a:solidFill>
              </a:rPr>
              <a:t>gli</a:t>
            </a:r>
            <a:r>
              <a:rPr lang="en-GB" sz="3000" dirty="0">
                <a:solidFill>
                  <a:srgbClr val="494849"/>
                </a:solidFill>
              </a:rPr>
              <a:t> </a:t>
            </a:r>
            <a:r>
              <a:rPr lang="en-GB" sz="3000" dirty="0" err="1">
                <a:solidFill>
                  <a:srgbClr val="494849"/>
                </a:solidFill>
              </a:rPr>
              <a:t>studenti</a:t>
            </a:r>
            <a:r>
              <a:rPr lang="en-GB" sz="3000" dirty="0">
                <a:solidFill>
                  <a:srgbClr val="494849"/>
                </a:solidFill>
              </a:rPr>
              <a:t> </a:t>
            </a:r>
            <a:r>
              <a:rPr lang="en-GB" sz="3000" dirty="0" err="1">
                <a:solidFill>
                  <a:srgbClr val="494849"/>
                </a:solidFill>
              </a:rPr>
              <a:t>diventano</a:t>
            </a:r>
            <a:r>
              <a:rPr lang="en-GB" sz="3000" dirty="0">
                <a:solidFill>
                  <a:srgbClr val="494849"/>
                </a:solidFill>
              </a:rPr>
              <a:t> presenter</a:t>
            </a:r>
            <a:endParaRPr lang="en-IT" sz="3000" dirty="0">
              <a:solidFill>
                <a:srgbClr val="494849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4C695D8-6B9A-CC5A-7D9D-653ED202EFD7}"/>
              </a:ext>
            </a:extLst>
          </p:cNvPr>
          <p:cNvGrpSpPr/>
          <p:nvPr/>
        </p:nvGrpSpPr>
        <p:grpSpPr>
          <a:xfrm>
            <a:off x="8183609" y="1937454"/>
            <a:ext cx="3170189" cy="3551093"/>
            <a:chOff x="8183609" y="1937454"/>
            <a:chExt cx="3170189" cy="355109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D4DA046-3DA2-B022-BCED-BC8A58F09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65" t="-180" r="19264" b="180"/>
            <a:stretch>
              <a:fillRect/>
            </a:stretch>
          </p:blipFill>
          <p:spPr>
            <a:xfrm>
              <a:off x="8183611" y="1940675"/>
              <a:ext cx="3170187" cy="3547872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BBF02B6-872E-C110-13DB-6B9700EEC236}"/>
                </a:ext>
              </a:extLst>
            </p:cNvPr>
            <p:cNvSpPr/>
            <p:nvPr/>
          </p:nvSpPr>
          <p:spPr>
            <a:xfrm>
              <a:off x="8183609" y="1937454"/>
              <a:ext cx="3170187" cy="3551093"/>
            </a:xfrm>
            <a:prstGeom prst="rect">
              <a:avLst/>
            </a:prstGeom>
            <a:solidFill>
              <a:srgbClr val="9B0014">
                <a:alpha val="19681"/>
              </a:srgb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92585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1BBA5-75B9-83CF-766E-4D56CB613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DBC1066-691A-8378-AC57-C34B7274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Wooflash</a:t>
            </a:r>
            <a:r>
              <a:rPr lang="en-GB" b="1" dirty="0"/>
              <a:t>: il </a:t>
            </a:r>
            <a:r>
              <a:rPr lang="en-GB" b="1" dirty="0" err="1"/>
              <a:t>ripasso</a:t>
            </a:r>
            <a:r>
              <a:rPr lang="en-GB" b="1" dirty="0"/>
              <a:t> </a:t>
            </a:r>
            <a:r>
              <a:rPr lang="en-GB" b="1" dirty="0" err="1"/>
              <a:t>asincrono</a:t>
            </a:r>
            <a:endParaRPr lang="en-IT" b="1" dirty="0">
              <a:solidFill>
                <a:srgbClr val="9B0014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89B65D7-A5DE-573A-740E-6B5554CE5F83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882961" y="2376521"/>
            <a:ext cx="10863562" cy="386923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b="1" dirty="0"/>
              <a:t> 668 </a:t>
            </a:r>
            <a:r>
              <a:rPr lang="en-GB" dirty="0" err="1"/>
              <a:t>utenti</a:t>
            </a:r>
            <a:r>
              <a:rPr lang="en-GB" dirty="0"/>
              <a:t> </a:t>
            </a:r>
            <a:r>
              <a:rPr lang="en-GB" dirty="0" err="1"/>
              <a:t>coinvolti</a:t>
            </a:r>
            <a:r>
              <a:rPr lang="en-GB" dirty="0"/>
              <a:t> </a:t>
            </a:r>
            <a:r>
              <a:rPr lang="en-GB" b="1" dirty="0"/>
              <a:t>· 801 </a:t>
            </a:r>
            <a:r>
              <a:rPr lang="en-GB" dirty="0" err="1"/>
              <a:t>corsi</a:t>
            </a:r>
            <a:r>
              <a:rPr lang="en-GB" dirty="0"/>
              <a:t> </a:t>
            </a:r>
            <a:r>
              <a:rPr lang="en-GB" dirty="0" err="1"/>
              <a:t>creati</a:t>
            </a:r>
            <a:r>
              <a:rPr lang="en-GB" dirty="0"/>
              <a:t>/</a:t>
            </a:r>
            <a:r>
              <a:rPr lang="en-GB" dirty="0" err="1"/>
              <a:t>importati</a:t>
            </a:r>
            <a:endParaRPr lang="en-GB" dirty="0"/>
          </a:p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b="1" dirty="0"/>
              <a:t> 50.877</a:t>
            </a:r>
            <a:r>
              <a:rPr lang="en-GB" dirty="0"/>
              <a:t> </a:t>
            </a:r>
            <a:r>
              <a:rPr lang="en-GB" dirty="0" err="1"/>
              <a:t>domande</a:t>
            </a:r>
            <a:r>
              <a:rPr lang="en-GB" dirty="0"/>
              <a:t> create · </a:t>
            </a:r>
            <a:r>
              <a:rPr lang="en-GB" b="1" dirty="0"/>
              <a:t>140.266</a:t>
            </a:r>
            <a:r>
              <a:rPr lang="en-GB" dirty="0"/>
              <a:t> </a:t>
            </a:r>
            <a:r>
              <a:rPr lang="en-GB" dirty="0" err="1"/>
              <a:t>risposte</a:t>
            </a:r>
            <a:r>
              <a:rPr lang="en-GB" dirty="0"/>
              <a:t> </a:t>
            </a:r>
            <a:r>
              <a:rPr lang="en-GB" dirty="0" err="1"/>
              <a:t>fornite</a:t>
            </a:r>
            <a:endParaRPr lang="en-GB" dirty="0"/>
          </a:p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dirty="0"/>
              <a:t> Picchi in </a:t>
            </a:r>
            <a:r>
              <a:rPr lang="en-GB" b="1" dirty="0" err="1"/>
              <a:t>ottobre</a:t>
            </a:r>
            <a:r>
              <a:rPr lang="en-GB" b="1" dirty="0"/>
              <a:t> e </a:t>
            </a:r>
            <a:r>
              <a:rPr lang="en-GB" b="1" dirty="0" err="1"/>
              <a:t>maggio</a:t>
            </a:r>
            <a:r>
              <a:rPr lang="en-GB" dirty="0"/>
              <a:t> (</a:t>
            </a:r>
            <a:r>
              <a:rPr lang="en-GB" dirty="0" err="1"/>
              <a:t>ridosso</a:t>
            </a:r>
            <a:r>
              <a:rPr lang="en-GB" dirty="0"/>
              <a:t> </a:t>
            </a:r>
            <a:r>
              <a:rPr lang="en-GB" dirty="0" err="1"/>
              <a:t>esami</a:t>
            </a:r>
            <a:r>
              <a:rPr lang="en-GB" dirty="0"/>
              <a:t>)</a:t>
            </a:r>
          </a:p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dirty="0"/>
              <a:t> Crescita </a:t>
            </a:r>
            <a:r>
              <a:rPr lang="en-GB" dirty="0" err="1"/>
              <a:t>costante</a:t>
            </a:r>
            <a:r>
              <a:rPr lang="en-GB" dirty="0"/>
              <a:t> </a:t>
            </a:r>
            <a:r>
              <a:rPr lang="en-GB" dirty="0" err="1"/>
              <a:t>nell'uso</a:t>
            </a:r>
            <a:r>
              <a:rPr lang="en-GB" dirty="0"/>
              <a:t> </a:t>
            </a:r>
            <a:r>
              <a:rPr lang="en-GB" dirty="0" err="1"/>
              <a:t>dell'</a:t>
            </a:r>
            <a:r>
              <a:rPr lang="en-GB" b="1" dirty="0" err="1"/>
              <a:t>IA</a:t>
            </a:r>
            <a:r>
              <a:rPr lang="en-GB" dirty="0"/>
              <a:t> </a:t>
            </a:r>
            <a:r>
              <a:rPr lang="en-GB" b="1" dirty="0"/>
              <a:t>per </a:t>
            </a:r>
            <a:r>
              <a:rPr lang="en-GB" b="1" dirty="0" err="1"/>
              <a:t>generare</a:t>
            </a:r>
            <a:r>
              <a:rPr lang="en-GB" b="1" dirty="0"/>
              <a:t> </a:t>
            </a:r>
            <a:r>
              <a:rPr lang="en-GB" b="1" dirty="0" err="1"/>
              <a:t>domande</a:t>
            </a:r>
            <a:r>
              <a:rPr lang="en-GB" dirty="0"/>
              <a:t>: </a:t>
            </a:r>
          </a:p>
          <a:p>
            <a:pPr lvl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GB" b="1" dirty="0"/>
              <a:t>+9.267 </a:t>
            </a:r>
            <a:r>
              <a:rPr lang="en-GB" dirty="0"/>
              <a:t>(</a:t>
            </a:r>
            <a:r>
              <a:rPr lang="en-GB" dirty="0" err="1"/>
              <a:t>studenti</a:t>
            </a:r>
            <a:r>
              <a:rPr lang="en-GB" dirty="0"/>
              <a:t>, </a:t>
            </a:r>
            <a:r>
              <a:rPr lang="en-GB" dirty="0" err="1"/>
              <a:t>gennaio</a:t>
            </a:r>
            <a:r>
              <a:rPr lang="en-GB" dirty="0"/>
              <a:t>) e </a:t>
            </a:r>
            <a:r>
              <a:rPr lang="en-GB" b="1" dirty="0"/>
              <a:t>+1.139</a:t>
            </a:r>
            <a:r>
              <a:rPr lang="en-GB" dirty="0"/>
              <a:t> (</a:t>
            </a:r>
            <a:r>
              <a:rPr lang="en-GB" dirty="0" err="1"/>
              <a:t>docenti</a:t>
            </a:r>
            <a:r>
              <a:rPr lang="en-GB" dirty="0"/>
              <a:t>, </a:t>
            </a:r>
            <a:r>
              <a:rPr lang="en-GB" dirty="0" err="1"/>
              <a:t>maggio</a:t>
            </a:r>
            <a:r>
              <a:rPr lang="en-GB" dirty="0"/>
              <a:t>)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8CD19E3-D50C-A1E7-BB9D-80A347D829B4}"/>
              </a:ext>
            </a:extLst>
          </p:cNvPr>
          <p:cNvSpPr txBox="1">
            <a:spLocks/>
          </p:cNvSpPr>
          <p:nvPr/>
        </p:nvSpPr>
        <p:spPr>
          <a:xfrm>
            <a:off x="882961" y="1631157"/>
            <a:ext cx="6877050" cy="882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en-GB" sz="3000" dirty="0" err="1">
                <a:solidFill>
                  <a:srgbClr val="494849"/>
                </a:solidFill>
              </a:rPr>
              <a:t>Statistiche</a:t>
            </a:r>
            <a:r>
              <a:rPr lang="en-GB" sz="3000" dirty="0">
                <a:solidFill>
                  <a:srgbClr val="494849"/>
                </a:solidFill>
              </a:rPr>
              <a:t> 1 set 2025 – 1 set 2026</a:t>
            </a:r>
            <a:endParaRPr lang="en-IT" sz="3000" dirty="0">
              <a:solidFill>
                <a:srgbClr val="4948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3385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2CB07-D4A5-50FF-7703-1B21545F4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olo 1">
            <a:extLst>
              <a:ext uri="{FF2B5EF4-FFF2-40B4-BE49-F238E27FC236}">
                <a16:creationId xmlns:a16="http://schemas.microsoft.com/office/drawing/2014/main" id="{1B61CB5D-D624-333B-1929-3F7A096F8E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4000" b="1" dirty="0"/>
              <a:t>Sviluppi </a:t>
            </a:r>
            <a:r>
              <a:rPr lang="en-GB" sz="4000" b="1" dirty="0" err="1"/>
              <a:t>futuri</a:t>
            </a:r>
            <a:endParaRPr sz="4000" b="1" dirty="0"/>
          </a:p>
        </p:txBody>
      </p:sp>
      <p:sp>
        <p:nvSpPr>
          <p:cNvPr id="131" name="Sottotitolo 2">
            <a:extLst>
              <a:ext uri="{FF2B5EF4-FFF2-40B4-BE49-F238E27FC236}">
                <a16:creationId xmlns:a16="http://schemas.microsoft.com/office/drawing/2014/main" id="{98C1FAAE-1FCD-1CE9-4D44-9CAD3673F985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sz="3000" dirty="0"/>
              <a:t> Percorsi </a:t>
            </a:r>
            <a:r>
              <a:rPr lang="en-GB" sz="3000" dirty="0" err="1"/>
              <a:t>formativi</a:t>
            </a:r>
            <a:r>
              <a:rPr lang="en-GB" sz="3000" dirty="0"/>
              <a:t> </a:t>
            </a:r>
            <a:r>
              <a:rPr lang="en-GB" sz="3000" b="1" dirty="0" err="1"/>
              <a:t>differenziati</a:t>
            </a:r>
            <a:r>
              <a:rPr lang="en-GB" sz="3000" b="1" dirty="0"/>
              <a:t> per </a:t>
            </a:r>
            <a:r>
              <a:rPr lang="en-GB" sz="3000" b="1" dirty="0" err="1"/>
              <a:t>disciplina</a:t>
            </a:r>
            <a:endParaRPr lang="en-GB" sz="3000" b="1" dirty="0"/>
          </a:p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sz="3000" dirty="0"/>
              <a:t> Workshop </a:t>
            </a:r>
            <a:r>
              <a:rPr lang="en-GB" sz="3000" dirty="0" err="1"/>
              <a:t>dedicati</a:t>
            </a:r>
            <a:r>
              <a:rPr lang="en-GB" sz="3000" dirty="0"/>
              <a:t> </a:t>
            </a:r>
            <a:r>
              <a:rPr lang="en-GB" sz="3000" dirty="0" err="1"/>
              <a:t>agli</a:t>
            </a:r>
            <a:r>
              <a:rPr lang="en-GB" sz="3000" dirty="0"/>
              <a:t> </a:t>
            </a:r>
            <a:r>
              <a:rPr lang="en-GB" sz="3000" b="1" dirty="0" err="1"/>
              <a:t>studenti</a:t>
            </a:r>
            <a:r>
              <a:rPr lang="en-GB" sz="3000" b="1" dirty="0"/>
              <a:t> come presenter</a:t>
            </a:r>
          </a:p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sz="3000" dirty="0"/>
              <a:t> </a:t>
            </a:r>
            <a:r>
              <a:rPr lang="en-GB" sz="3000" dirty="0" err="1"/>
              <a:t>Formazione</a:t>
            </a:r>
            <a:r>
              <a:rPr lang="en-GB" sz="3000" dirty="0"/>
              <a:t> sui </a:t>
            </a:r>
            <a:r>
              <a:rPr lang="en-GB" sz="3000" b="1" dirty="0"/>
              <a:t>report </a:t>
            </a:r>
            <a:r>
              <a:rPr lang="en-GB" sz="3000" b="1" dirty="0" err="1"/>
              <a:t>analitici</a:t>
            </a:r>
            <a:r>
              <a:rPr lang="en-GB" sz="3000" dirty="0"/>
              <a:t> </a:t>
            </a:r>
            <a:r>
              <a:rPr lang="en-GB" sz="3000" dirty="0" err="1"/>
              <a:t>integrati</a:t>
            </a:r>
            <a:endParaRPr lang="en-GB" sz="3000" b="1" dirty="0"/>
          </a:p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sz="3000" b="1" dirty="0"/>
              <a:t> Digital Days in inglese</a:t>
            </a:r>
          </a:p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sz="3000" dirty="0"/>
              <a:t> </a:t>
            </a:r>
            <a:r>
              <a:rPr lang="en-GB" sz="3000" dirty="0" err="1"/>
              <a:t>Consolidamento</a:t>
            </a:r>
            <a:r>
              <a:rPr lang="en-GB" sz="3000" dirty="0"/>
              <a:t> della </a:t>
            </a:r>
            <a:r>
              <a:rPr lang="en-GB" sz="3000" dirty="0" err="1"/>
              <a:t>formazione</a:t>
            </a:r>
            <a:r>
              <a:rPr lang="en-GB" sz="3000" dirty="0"/>
              <a:t> continua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43DFB8-0201-C0A6-08A3-6D6EF4D6271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9788" y="2215395"/>
            <a:ext cx="3932238" cy="3811588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rgbClr val="4948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en-GB" dirty="0" err="1">
                <a:solidFill>
                  <a:srgbClr val="4948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prossime</a:t>
            </a:r>
            <a:r>
              <a:rPr lang="en-GB" dirty="0">
                <a:solidFill>
                  <a:srgbClr val="4948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4948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direzioni</a:t>
            </a:r>
            <a:endParaRPr lang="en-IT" dirty="0">
              <a:solidFill>
                <a:srgbClr val="4948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675C79-8E74-BD8D-878C-8259E634E2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80" y="2992908"/>
            <a:ext cx="1548885" cy="1645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0113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11267-4620-9680-002C-7A2FC5CE7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olo 1">
            <a:extLst>
              <a:ext uri="{FF2B5EF4-FFF2-40B4-BE49-F238E27FC236}">
                <a16:creationId xmlns:a16="http://schemas.microsoft.com/office/drawing/2014/main" id="{A6002DA3-EC09-1922-6244-80E67F42E4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4000" b="1" dirty="0" err="1"/>
              <a:t>Conclusioni</a:t>
            </a:r>
            <a:endParaRPr sz="4000" b="1" dirty="0"/>
          </a:p>
        </p:txBody>
      </p:sp>
      <p:sp>
        <p:nvSpPr>
          <p:cNvPr id="131" name="Sottotitolo 2">
            <a:extLst>
              <a:ext uri="{FF2B5EF4-FFF2-40B4-BE49-F238E27FC236}">
                <a16:creationId xmlns:a16="http://schemas.microsoft.com/office/drawing/2014/main" id="{0FEB80E9-2370-416C-BEBA-E70266E662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2520201"/>
            <a:ext cx="9591076" cy="391234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dirty="0"/>
              <a:t> La </a:t>
            </a:r>
            <a:r>
              <a:rPr lang="en-GB" dirty="0" err="1"/>
              <a:t>tecnologia</a:t>
            </a:r>
            <a:r>
              <a:rPr lang="en-GB" dirty="0"/>
              <a:t> </a:t>
            </a:r>
            <a:r>
              <a:rPr lang="en-GB" dirty="0" err="1"/>
              <a:t>trasparente</a:t>
            </a:r>
            <a:r>
              <a:rPr lang="en-GB" dirty="0"/>
              <a:t> libera tempo per la </a:t>
            </a:r>
            <a:r>
              <a:rPr lang="en-GB" b="1" dirty="0" err="1"/>
              <a:t>progettazione</a:t>
            </a:r>
            <a:r>
              <a:rPr lang="en-GB" b="1" dirty="0"/>
              <a:t> </a:t>
            </a:r>
            <a:r>
              <a:rPr lang="en-GB" b="1" dirty="0" err="1"/>
              <a:t>didattica</a:t>
            </a:r>
            <a:endParaRPr lang="en-GB" b="1" dirty="0"/>
          </a:p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dirty="0"/>
              <a:t> </a:t>
            </a:r>
            <a:r>
              <a:rPr lang="en-GB" dirty="0" err="1"/>
              <a:t>L'adozione</a:t>
            </a:r>
            <a:r>
              <a:rPr lang="en-GB" dirty="0"/>
              <a:t> </a:t>
            </a:r>
            <a:r>
              <a:rPr lang="en-GB" dirty="0" err="1"/>
              <a:t>spontanea</a:t>
            </a:r>
            <a:r>
              <a:rPr lang="en-GB" dirty="0"/>
              <a:t> = </a:t>
            </a:r>
            <a:r>
              <a:rPr lang="en-GB" dirty="0" err="1"/>
              <a:t>parte</a:t>
            </a:r>
            <a:r>
              <a:rPr lang="en-GB" dirty="0"/>
              <a:t> </a:t>
            </a:r>
            <a:r>
              <a:rPr lang="en-GB" dirty="0" err="1"/>
              <a:t>dell'</a:t>
            </a:r>
            <a:r>
              <a:rPr lang="en-GB" b="1" dirty="0" err="1"/>
              <a:t>ecosistema</a:t>
            </a:r>
            <a:r>
              <a:rPr lang="en-GB" b="1" dirty="0"/>
              <a:t> </a:t>
            </a:r>
            <a:r>
              <a:rPr lang="en-GB" b="1" dirty="0" err="1"/>
              <a:t>culturale</a:t>
            </a:r>
            <a:r>
              <a:rPr lang="en-GB" b="1" dirty="0"/>
              <a:t> </a:t>
            </a:r>
            <a:r>
              <a:rPr lang="en-GB" dirty="0" err="1"/>
              <a:t>dell'Ateneo</a:t>
            </a:r>
            <a:endParaRPr lang="en-GB" b="1" dirty="0"/>
          </a:p>
          <a:p>
            <a:pPr>
              <a:lnSpc>
                <a:spcPct val="100000"/>
              </a:lnSpc>
              <a:spcBef>
                <a:spcPts val="2000"/>
              </a:spcBef>
              <a:buFont typeface="Courier New" panose="02070309020205020404" pitchFamily="49" charset="0"/>
              <a:buChar char="o"/>
            </a:pPr>
            <a:r>
              <a:rPr lang="en-GB" dirty="0"/>
              <a:t> Da </a:t>
            </a:r>
            <a:r>
              <a:rPr lang="en-GB" dirty="0" err="1"/>
              <a:t>strategia</a:t>
            </a:r>
            <a:r>
              <a:rPr lang="en-GB" dirty="0"/>
              <a:t> di </a:t>
            </a:r>
            <a:r>
              <a:rPr lang="en-GB" dirty="0" err="1"/>
              <a:t>ingresso</a:t>
            </a:r>
            <a:r>
              <a:rPr lang="en-GB" dirty="0"/>
              <a:t> a </a:t>
            </a:r>
            <a:r>
              <a:rPr lang="en-GB" b="1" dirty="0" err="1"/>
              <a:t>modello</a:t>
            </a:r>
            <a:r>
              <a:rPr lang="en-GB" b="1" dirty="0"/>
              <a:t> </a:t>
            </a:r>
            <a:r>
              <a:rPr lang="en-GB" b="1" dirty="0" err="1"/>
              <a:t>pedagogico</a:t>
            </a:r>
            <a:r>
              <a:rPr lang="en-GB" b="1" dirty="0"/>
              <a:t> </a:t>
            </a:r>
            <a:r>
              <a:rPr lang="en-GB" b="1" dirty="0" err="1"/>
              <a:t>maturo</a:t>
            </a:r>
            <a:endParaRPr lang="en-GB" b="1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2683BE-3BD8-CD4C-4ACC-E039301A203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38200" y="1637551"/>
            <a:ext cx="6877050" cy="882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500" dirty="0">
                <a:solidFill>
                  <a:srgbClr val="494849"/>
                </a:solidFill>
              </a:rPr>
              <a:t>Il Trojan Horse ha </a:t>
            </a:r>
            <a:r>
              <a:rPr lang="en-GB" sz="3500" dirty="0" err="1">
                <a:solidFill>
                  <a:srgbClr val="494849"/>
                </a:solidFill>
              </a:rPr>
              <a:t>funzionato</a:t>
            </a:r>
            <a:endParaRPr lang="en-IT" sz="3500" dirty="0">
              <a:solidFill>
                <a:srgbClr val="494849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0676B8E-7DC1-D52C-8460-E30FC92748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537" y="1405415"/>
            <a:ext cx="736598" cy="67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8352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3294A-B507-A7D5-A22D-7688E6B8E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olo 1">
            <a:extLst>
              <a:ext uri="{FF2B5EF4-FFF2-40B4-BE49-F238E27FC236}">
                <a16:creationId xmlns:a16="http://schemas.microsoft.com/office/drawing/2014/main" id="{B4148221-A0AB-12DA-157A-1B1170F1022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558700"/>
            <a:ext cx="9144000" cy="2387602"/>
          </a:xfrm>
          <a:prstGeom prst="rect">
            <a:avLst/>
          </a:prstGeom>
        </p:spPr>
        <p:txBody>
          <a:bodyPr>
            <a:normAutofit/>
          </a:bodyPr>
          <a:lstStyle/>
          <a:p>
            <a:pPr hangingPunct="1"/>
            <a:r>
              <a:rPr lang="en-GB" b="1" dirty="0"/>
              <a:t>Grazie!</a:t>
            </a:r>
            <a:br>
              <a:rPr lang="en-GB" dirty="0"/>
            </a:br>
            <a:r>
              <a:rPr lang="en-GB" dirty="0" err="1"/>
              <a:t>Domande</a:t>
            </a:r>
            <a:r>
              <a:rPr lang="en-GB" dirty="0"/>
              <a:t>?</a:t>
            </a:r>
            <a:br>
              <a:rPr lang="en-GB" dirty="0"/>
            </a:br>
            <a:endParaRPr sz="35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554476C-BD8F-855B-A29D-E3F703BFBE9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540000" y="4701675"/>
            <a:ext cx="7264400" cy="1655766"/>
          </a:xfrm>
        </p:spPr>
        <p:txBody>
          <a:bodyPr>
            <a:normAutofit/>
          </a:bodyPr>
          <a:lstStyle/>
          <a:p>
            <a:pPr algn="r"/>
            <a:r>
              <a:rPr lang="en-GB" sz="2000" dirty="0" err="1">
                <a:solidFill>
                  <a:srgbClr val="494849"/>
                </a:solidFill>
              </a:rPr>
              <a:t>donatella.accarrino@unipd.it</a:t>
            </a:r>
            <a:endParaRPr lang="en-GB" sz="2000" dirty="0">
              <a:solidFill>
                <a:srgbClr val="494849"/>
              </a:solidFill>
            </a:endParaRPr>
          </a:p>
          <a:p>
            <a:pPr algn="r"/>
            <a:endParaRPr lang="en-GB" sz="2000" dirty="0">
              <a:solidFill>
                <a:srgbClr val="4948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92720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</TotalTime>
  <Words>605</Words>
  <Application>Microsoft Macintosh PowerPoint</Application>
  <PresentationFormat>Widescreen</PresentationFormat>
  <Paragraphs>87</Paragraphs>
  <Slides>11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Helvetica</vt:lpstr>
      <vt:lpstr>Tema di Office</vt:lpstr>
      <vt:lpstr>Il Trojan Horse cresce Moodle, Wooclap e una strategia per  l'active learning nell'Università di Padova</vt:lpstr>
      <vt:lpstr>Il punto di partenza: 2018</vt:lpstr>
      <vt:lpstr>Cosa è cambiato oggi</vt:lpstr>
      <vt:lpstr>Cos'è Wooclap</vt:lpstr>
      <vt:lpstr>Casi studio a UNIPD</vt:lpstr>
      <vt:lpstr>Numeri Wooclap: il quadro complessivo</vt:lpstr>
      <vt:lpstr>Il segnale più interessante</vt:lpstr>
      <vt:lpstr>Wooflash: il ripasso asincrono</vt:lpstr>
      <vt:lpstr>Sviluppi futuri</vt:lpstr>
      <vt:lpstr>Conclusioni</vt:lpstr>
      <vt:lpstr>Grazie! Domande?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Donatella Accarrino</cp:lastModifiedBy>
  <cp:revision>24</cp:revision>
  <dcterms:modified xsi:type="dcterms:W3CDTF">2026-09-17T06:37:45Z</dcterms:modified>
</cp:coreProperties>
</file>