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82" r:id="rId3"/>
    <p:sldId id="257" r:id="rId4"/>
    <p:sldId id="258" r:id="rId5"/>
    <p:sldId id="279" r:id="rId6"/>
    <p:sldId id="267" r:id="rId7"/>
    <p:sldId id="268" r:id="rId8"/>
    <p:sldId id="259" r:id="rId9"/>
    <p:sldId id="280" r:id="rId10"/>
    <p:sldId id="261" r:id="rId11"/>
    <p:sldId id="281" r:id="rId12"/>
    <p:sldId id="272" r:id="rId13"/>
    <p:sldId id="273" r:id="rId14"/>
    <p:sldId id="262" r:id="rId15"/>
    <p:sldId id="266" r:id="rId16"/>
    <p:sldId id="264" r:id="rId17"/>
    <p:sldId id="274" r:id="rId18"/>
    <p:sldId id="275" r:id="rId19"/>
    <p:sldId id="263" r:id="rId20"/>
    <p:sldId id="269" r:id="rId21"/>
    <p:sldId id="270" r:id="rId22"/>
    <p:sldId id="276" r:id="rId23"/>
    <p:sldId id="265" r:id="rId24"/>
    <p:sldId id="277"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pos="55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939" autoAdjust="0"/>
  </p:normalViewPr>
  <p:slideViewPr>
    <p:cSldViewPr snapToGrid="0" snapToObjects="1">
      <p:cViewPr varScale="1">
        <p:scale>
          <a:sx n="75" d="100"/>
          <a:sy n="75" d="100"/>
        </p:scale>
        <p:origin x="1140" y="78"/>
      </p:cViewPr>
      <p:guideLst>
        <p:guide orient="horz" pos="1207"/>
        <p:guide pos="551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83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it-IT" dirty="0"/>
              <a:t>P</a:t>
            </a:r>
            <a:r>
              <a:rPr dirty="0" err="1"/>
              <a:t>resentazione</a:t>
            </a:r>
            <a:r>
              <a:rPr dirty="0"/>
              <a:t> del </a:t>
            </a:r>
            <a:r>
              <a:rPr dirty="0" err="1"/>
              <a:t>corso</a:t>
            </a:r>
            <a:r>
              <a:rPr dirty="0"/>
              <a:t> </a:t>
            </a:r>
            <a:r>
              <a:rPr dirty="0" err="1"/>
              <a:t>sulla</a:t>
            </a:r>
            <a:r>
              <a:rPr dirty="0"/>
              <a:t> </a:t>
            </a:r>
            <a:r>
              <a:rPr dirty="0" err="1"/>
              <a:t>simulazione</a:t>
            </a:r>
            <a:r>
              <a:rPr dirty="0"/>
              <a:t> ad </a:t>
            </a:r>
            <a:r>
              <a:rPr dirty="0" err="1"/>
              <a:t>eventi</a:t>
            </a:r>
            <a:r>
              <a:rPr dirty="0"/>
              <a:t> </a:t>
            </a:r>
            <a:r>
              <a:rPr dirty="0" err="1"/>
              <a:t>discreti</a:t>
            </a:r>
            <a:r>
              <a:rPr dirty="0"/>
              <a:t> </a:t>
            </a:r>
            <a:r>
              <a:rPr dirty="0" err="1"/>
              <a:t>progettato</a:t>
            </a:r>
            <a:r>
              <a:rPr dirty="0"/>
              <a:t> </a:t>
            </a:r>
            <a:r>
              <a:rPr dirty="0" err="1"/>
              <a:t>nell'ambito</a:t>
            </a:r>
            <a:r>
              <a:rPr dirty="0"/>
              <a:t> del Blended Intensive </a:t>
            </a:r>
            <a:r>
              <a:rPr dirty="0" err="1"/>
              <a:t>Programme</a:t>
            </a:r>
            <a:r>
              <a:rPr dirty="0"/>
              <a:t> Erasmus+. </a:t>
            </a:r>
            <a:r>
              <a:rPr dirty="0" err="1"/>
              <a:t>Questo</a:t>
            </a:r>
            <a:r>
              <a:rPr dirty="0"/>
              <a:t> </a:t>
            </a:r>
            <a:r>
              <a:rPr dirty="0" err="1"/>
              <a:t>progetto</a:t>
            </a:r>
            <a:r>
              <a:rPr dirty="0"/>
              <a:t> </a:t>
            </a:r>
            <a:r>
              <a:rPr dirty="0" err="1"/>
              <a:t>vede</a:t>
            </a:r>
            <a:r>
              <a:rPr dirty="0"/>
              <a:t> la </a:t>
            </a:r>
            <a:r>
              <a:rPr dirty="0" err="1"/>
              <a:t>collaborazione</a:t>
            </a:r>
            <a:r>
              <a:rPr dirty="0"/>
              <a:t> di quattro </a:t>
            </a:r>
            <a:r>
              <a:rPr dirty="0" err="1"/>
              <a:t>università</a:t>
            </a:r>
            <a:r>
              <a:rPr dirty="0"/>
              <a:t> </a:t>
            </a:r>
            <a:r>
              <a:rPr dirty="0" err="1"/>
              <a:t>europee</a:t>
            </a:r>
            <a:r>
              <a:rPr dirty="0"/>
              <a:t>. In </a:t>
            </a:r>
            <a:r>
              <a:rPr dirty="0" err="1"/>
              <a:t>questa</a:t>
            </a:r>
            <a:r>
              <a:rPr dirty="0"/>
              <a:t> </a:t>
            </a:r>
            <a:r>
              <a:rPr dirty="0" err="1"/>
              <a:t>presentazione</a:t>
            </a:r>
            <a:r>
              <a:rPr dirty="0"/>
              <a:t> </a:t>
            </a:r>
            <a:r>
              <a:rPr dirty="0" err="1"/>
              <a:t>illustreremo</a:t>
            </a:r>
            <a:r>
              <a:rPr dirty="0"/>
              <a:t> </a:t>
            </a:r>
            <a:r>
              <a:rPr dirty="0" err="1"/>
              <a:t>gli</a:t>
            </a:r>
            <a:r>
              <a:rPr dirty="0"/>
              <a:t> </a:t>
            </a:r>
            <a:r>
              <a:rPr dirty="0" err="1"/>
              <a:t>obiettivi</a:t>
            </a:r>
            <a:r>
              <a:rPr dirty="0"/>
              <a:t> del </a:t>
            </a:r>
            <a:r>
              <a:rPr dirty="0" err="1"/>
              <a:t>corso</a:t>
            </a:r>
            <a:r>
              <a:rPr dirty="0"/>
              <a:t>, la </a:t>
            </a:r>
            <a:r>
              <a:rPr dirty="0" err="1"/>
              <a:t>sua</a:t>
            </a:r>
            <a:r>
              <a:rPr dirty="0"/>
              <a:t> </a:t>
            </a:r>
            <a:r>
              <a:rPr dirty="0" err="1"/>
              <a:t>organizzazione</a:t>
            </a:r>
            <a:r>
              <a:rPr dirty="0"/>
              <a:t> e come la </a:t>
            </a:r>
            <a:r>
              <a:rPr dirty="0" err="1"/>
              <a:t>piattaforma</a:t>
            </a:r>
            <a:r>
              <a:rPr dirty="0"/>
              <a:t> Moodle è </a:t>
            </a:r>
            <a:r>
              <a:rPr dirty="0" err="1"/>
              <a:t>stata</a:t>
            </a:r>
            <a:r>
              <a:rPr dirty="0"/>
              <a:t> centrale per </a:t>
            </a:r>
            <a:r>
              <a:rPr dirty="0" err="1"/>
              <a:t>supportare</a:t>
            </a:r>
            <a:r>
              <a:rPr dirty="0"/>
              <a:t> la </a:t>
            </a:r>
            <a:r>
              <a:rPr dirty="0" err="1"/>
              <a:t>didattica</a:t>
            </a:r>
            <a:r>
              <a:rPr dirty="0"/>
              <a:t> </a:t>
            </a:r>
            <a:r>
              <a:rPr dirty="0" err="1"/>
              <a:t>virtuale</a:t>
            </a:r>
            <a:r>
              <a:rPr dirty="0"/>
              <a:t>, la </a:t>
            </a:r>
            <a:r>
              <a:rPr dirty="0" err="1"/>
              <a:t>cooperazione</a:t>
            </a:r>
            <a:r>
              <a:rPr dirty="0"/>
              <a:t> </a:t>
            </a:r>
            <a:r>
              <a:rPr dirty="0" err="1"/>
              <a:t>tra</a:t>
            </a:r>
            <a:r>
              <a:rPr dirty="0"/>
              <a:t> </a:t>
            </a:r>
            <a:r>
              <a:rPr dirty="0" err="1"/>
              <a:t>studenti</a:t>
            </a:r>
            <a:r>
              <a:rPr dirty="0"/>
              <a:t> e la </a:t>
            </a:r>
            <a:r>
              <a:rPr dirty="0" err="1"/>
              <a:t>settimana</a:t>
            </a:r>
            <a:r>
              <a:rPr dirty="0"/>
              <a:t> </a:t>
            </a:r>
            <a:r>
              <a:rPr dirty="0" err="1"/>
              <a:t>residenziale</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C2466-F9BC-4EEF-D52D-2EAFFC214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40C14-B3C9-51EA-04B7-B53E4E8C0F2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C6F1BFF-DEC1-7E76-E652-BEE07DA1D30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4BFE43DE-C254-5E33-1379-BFCC23772EC9}"/>
              </a:ext>
            </a:extLst>
          </p:cNvPr>
          <p:cNvSpPr>
            <a:spLocks noGrp="1"/>
          </p:cNvSpPr>
          <p:nvPr>
            <p:ph type="sldNum" sz="quarter" idx="5"/>
          </p:nvPr>
        </p:nvSpPr>
        <p:spPr/>
      </p:sp>
    </p:spTree>
    <p:extLst>
      <p:ext uri="{BB962C8B-B14F-4D97-AF65-F5344CB8AC3E}">
        <p14:creationId xmlns:p14="http://schemas.microsoft.com/office/powerpoint/2010/main" val="600339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I Blended Intensive </a:t>
            </a:r>
            <a:r>
              <a:rPr dirty="0" err="1"/>
              <a:t>Programmes</a:t>
            </a:r>
            <a:r>
              <a:rPr dirty="0"/>
              <a:t> (BIP) </a:t>
            </a:r>
            <a:r>
              <a:rPr dirty="0" err="1"/>
              <a:t>sono</a:t>
            </a:r>
            <a:r>
              <a:rPr dirty="0"/>
              <a:t> </a:t>
            </a:r>
            <a:r>
              <a:rPr dirty="0" err="1"/>
              <a:t>strumenti</a:t>
            </a:r>
            <a:r>
              <a:rPr dirty="0"/>
              <a:t> </a:t>
            </a:r>
            <a:r>
              <a:rPr dirty="0" err="1"/>
              <a:t>dell'Azione</a:t>
            </a:r>
            <a:r>
              <a:rPr dirty="0"/>
              <a:t> </a:t>
            </a:r>
            <a:r>
              <a:rPr dirty="0" err="1"/>
              <a:t>Chiave</a:t>
            </a:r>
            <a:r>
              <a:rPr dirty="0"/>
              <a:t> 1 di Erasmus+ </a:t>
            </a:r>
            <a:r>
              <a:rPr dirty="0" err="1"/>
              <a:t>progettati</a:t>
            </a:r>
            <a:r>
              <a:rPr dirty="0"/>
              <a:t> per </a:t>
            </a:r>
            <a:r>
              <a:rPr dirty="0" err="1"/>
              <a:t>offrire</a:t>
            </a:r>
            <a:r>
              <a:rPr dirty="0"/>
              <a:t> </a:t>
            </a:r>
            <a:r>
              <a:rPr dirty="0" err="1"/>
              <a:t>esperienze</a:t>
            </a:r>
            <a:r>
              <a:rPr dirty="0"/>
              <a:t> </a:t>
            </a:r>
            <a:r>
              <a:rPr dirty="0" err="1"/>
              <a:t>brevi</a:t>
            </a:r>
            <a:r>
              <a:rPr dirty="0"/>
              <a:t>, innovative e </a:t>
            </a:r>
            <a:r>
              <a:rPr dirty="0" err="1"/>
              <a:t>flessibili</a:t>
            </a:r>
            <a:r>
              <a:rPr dirty="0"/>
              <a:t>. </a:t>
            </a:r>
            <a:r>
              <a:rPr dirty="0" err="1"/>
              <a:t>Uniscono</a:t>
            </a:r>
            <a:r>
              <a:rPr dirty="0"/>
              <a:t> </a:t>
            </a:r>
            <a:r>
              <a:rPr dirty="0" err="1"/>
              <a:t>una</a:t>
            </a:r>
            <a:r>
              <a:rPr dirty="0"/>
              <a:t> </a:t>
            </a:r>
            <a:r>
              <a:rPr dirty="0" err="1"/>
              <a:t>componente</a:t>
            </a:r>
            <a:r>
              <a:rPr dirty="0"/>
              <a:t> online e </a:t>
            </a:r>
            <a:r>
              <a:rPr dirty="0" err="1"/>
              <a:t>una</a:t>
            </a:r>
            <a:r>
              <a:rPr dirty="0"/>
              <a:t> </a:t>
            </a:r>
            <a:r>
              <a:rPr dirty="0" err="1"/>
              <a:t>componente</a:t>
            </a:r>
            <a:r>
              <a:rPr dirty="0"/>
              <a:t> </a:t>
            </a:r>
            <a:r>
              <a:rPr dirty="0" err="1"/>
              <a:t>residenziale</a:t>
            </a:r>
            <a:r>
              <a:rPr dirty="0"/>
              <a:t> </a:t>
            </a:r>
            <a:r>
              <a:rPr dirty="0" err="1"/>
              <a:t>all'estero</a:t>
            </a:r>
            <a:r>
              <a:rPr dirty="0"/>
              <a:t>. </a:t>
            </a:r>
            <a:r>
              <a:rPr dirty="0" err="1"/>
              <a:t>Questo</a:t>
            </a:r>
            <a:r>
              <a:rPr dirty="0"/>
              <a:t> </a:t>
            </a:r>
            <a:r>
              <a:rPr dirty="0" err="1"/>
              <a:t>formato</a:t>
            </a:r>
            <a:r>
              <a:rPr dirty="0"/>
              <a:t> è </a:t>
            </a:r>
            <a:r>
              <a:rPr dirty="0" err="1"/>
              <a:t>particolarmente</a:t>
            </a:r>
            <a:r>
              <a:rPr dirty="0"/>
              <a:t> </a:t>
            </a:r>
            <a:r>
              <a:rPr dirty="0" err="1"/>
              <a:t>inclusivo</a:t>
            </a:r>
            <a:r>
              <a:rPr dirty="0"/>
              <a:t> </a:t>
            </a:r>
            <a:r>
              <a:rPr dirty="0" err="1"/>
              <a:t>perché</a:t>
            </a:r>
            <a:r>
              <a:rPr dirty="0"/>
              <a:t> </a:t>
            </a:r>
            <a:r>
              <a:rPr dirty="0" err="1"/>
              <a:t>apre</a:t>
            </a:r>
            <a:r>
              <a:rPr dirty="0"/>
              <a:t> le </a:t>
            </a:r>
            <a:r>
              <a:rPr dirty="0" err="1"/>
              <a:t>porte</a:t>
            </a:r>
            <a:r>
              <a:rPr dirty="0"/>
              <a:t> </a:t>
            </a:r>
            <a:r>
              <a:rPr dirty="0" err="1"/>
              <a:t>dell'internazionalizzazione</a:t>
            </a:r>
            <a:r>
              <a:rPr dirty="0"/>
              <a:t> a </a:t>
            </a:r>
            <a:r>
              <a:rPr dirty="0" err="1"/>
              <a:t>quegli</a:t>
            </a:r>
            <a:r>
              <a:rPr dirty="0"/>
              <a:t> </a:t>
            </a:r>
            <a:r>
              <a:rPr dirty="0" err="1"/>
              <a:t>studenti</a:t>
            </a:r>
            <a:r>
              <a:rPr dirty="0"/>
              <a:t> </a:t>
            </a:r>
            <a:r>
              <a:rPr dirty="0" err="1"/>
              <a:t>che</a:t>
            </a:r>
            <a:r>
              <a:rPr dirty="0"/>
              <a:t> non </a:t>
            </a:r>
            <a:r>
              <a:rPr dirty="0" err="1"/>
              <a:t>potrebbero</a:t>
            </a:r>
            <a:r>
              <a:rPr dirty="0"/>
              <a:t> </a:t>
            </a:r>
            <a:r>
              <a:rPr dirty="0" err="1"/>
              <a:t>assentarsi</a:t>
            </a:r>
            <a:r>
              <a:rPr dirty="0"/>
              <a:t> da casa per un </a:t>
            </a:r>
            <a:r>
              <a:rPr dirty="0" err="1"/>
              <a:t>intero</a:t>
            </a:r>
            <a:r>
              <a:rPr dirty="0"/>
              <a:t> </a:t>
            </a:r>
            <a:r>
              <a:rPr dirty="0" err="1"/>
              <a:t>semestre</a:t>
            </a:r>
            <a:r>
              <a:rPr dirty="0"/>
              <a:t>.</a:t>
            </a:r>
            <a:endParaRPr lang="it-IT" dirty="0"/>
          </a:p>
          <a:p>
            <a:pPr algn="l">
              <a:spcBef>
                <a:spcPts val="0"/>
              </a:spcBef>
              <a:spcAft>
                <a:spcPts val="1200"/>
              </a:spcAft>
              <a:defRPr sz="1800" b="1">
                <a:solidFill>
                  <a:srgbClr val="2C2C2C"/>
                </a:solidFill>
                <a:latin typeface="Arial"/>
              </a:defRPr>
            </a:pPr>
            <a:r>
              <a:rPr lang="it-IT" dirty="0"/>
              <a:t>La Componente Virtuale Obbligatoria</a:t>
            </a:r>
          </a:p>
          <a:p>
            <a:pPr algn="l">
              <a:spcBef>
                <a:spcPts val="0"/>
              </a:spcBef>
              <a:spcAft>
                <a:spcPts val="600"/>
              </a:spcAft>
              <a:defRPr sz="1300" b="0">
                <a:solidFill>
                  <a:srgbClr val="2C2C2C"/>
                </a:solidFill>
                <a:latin typeface="Arial"/>
              </a:defRPr>
            </a:pPr>
            <a:r>
              <a:rPr lang="it-IT" sz="1200" dirty="0"/>
              <a:t>• Riunisce i partecipanti online per lavorare collettivamente su compiti specifici.</a:t>
            </a:r>
          </a:p>
          <a:p>
            <a:pPr algn="l">
              <a:spcBef>
                <a:spcPts val="0"/>
              </a:spcBef>
              <a:spcAft>
                <a:spcPts val="600"/>
              </a:spcAft>
              <a:defRPr sz="1300" b="0">
                <a:solidFill>
                  <a:srgbClr val="2C2C2C"/>
                </a:solidFill>
                <a:latin typeface="Arial"/>
              </a:defRPr>
            </a:pPr>
            <a:r>
              <a:rPr lang="it-IT" sz="1200" dirty="0"/>
              <a:t>• La collaborazione online sincrona e asincrona è integrata nel programma complessivo.</a:t>
            </a:r>
          </a:p>
          <a:p>
            <a:pPr algn="l">
              <a:spcBef>
                <a:spcPts val="0"/>
              </a:spcBef>
              <a:spcAft>
                <a:spcPts val="600"/>
              </a:spcAft>
              <a:defRPr sz="1300" b="0">
                <a:solidFill>
                  <a:srgbClr val="2C2C2C"/>
                </a:solidFill>
                <a:latin typeface="Arial"/>
              </a:defRPr>
            </a:pPr>
            <a:r>
              <a:rPr lang="it-IT" sz="1200" dirty="0"/>
              <a:t>• Impatta direttamente sui risultati complessivi dell'apprendimento.</a:t>
            </a:r>
          </a:p>
          <a:p>
            <a:pPr algn="l">
              <a:spcBef>
                <a:spcPts val="0"/>
              </a:spcBef>
              <a:spcAft>
                <a:spcPts val="600"/>
              </a:spcAft>
              <a:defRPr sz="1300" b="0">
                <a:solidFill>
                  <a:srgbClr val="2C2C2C"/>
                </a:solidFill>
                <a:latin typeface="Arial"/>
              </a:defRPr>
            </a:pPr>
            <a:r>
              <a:rPr lang="it-IT" sz="1200" dirty="0"/>
              <a:t>• Promuove lo scambio culturale e il lavoro di squadra multilaterale a distanza..</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questo slide vediamo i dettagli del BIP Discrete Event Simulation. Si tratta di un corso da 4 ECTS che ha visto cooperare quattro atenei: UPO (Italia), TUIASI (Romania), USPN (Francia), e UNIZAR (Spagna). Il corso è diviso in due fasi: una fase online asincrona di circa tre mesi ed una settimana residenziale in presenza a inizio luglio. Finora sono state erogate due edizioni: la prima ad Alessandria in Italia (UPO) e la seconda a Saragozza in Spagna (UNIZAR).</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490F6-AD6F-E1FC-E811-E76BBF433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0E443-21EE-3615-21D1-87D9BD70913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768B5FA-04C3-4B30-DD99-4C8A51B23E68}"/>
              </a:ext>
            </a:extLst>
          </p:cNvPr>
          <p:cNvSpPr>
            <a:spLocks noGrp="1"/>
          </p:cNvSpPr>
          <p:nvPr>
            <p:ph type="body" sz="quarter" idx="3"/>
          </p:nvPr>
        </p:nvSpPr>
        <p:spPr/>
        <p:txBody>
          <a:bodyPr/>
          <a:lstStyle/>
          <a:p>
            <a:r>
              <a:t>In questo slide vediamo i dettagli del BIP Discrete Event Simulation. Si tratta di un corso da 4 ECTS che ha visto cooperare quattro atenei: UPO (Italia), TUIASI (Romania), USPN (Francia), e UNIZAR (Spagna). Il corso è diviso in due fasi: una fase online asincrona di circa tre mesi ed una settimana residenziale in presenza a inizio luglio. Finora sono state erogate due edizioni: la prima ad Alessandria in Italia (UPO) e la seconda a Saragozza in Spagna (UNIZAR).</a:t>
            </a:r>
          </a:p>
        </p:txBody>
      </p:sp>
      <p:sp>
        <p:nvSpPr>
          <p:cNvPr id="4" name="Slide Number Placeholder 3">
            <a:extLst>
              <a:ext uri="{FF2B5EF4-FFF2-40B4-BE49-F238E27FC236}">
                <a16:creationId xmlns:a16="http://schemas.microsoft.com/office/drawing/2014/main" id="{AD6B724D-F606-C805-8B15-AD2CAD1D48C6}"/>
              </a:ext>
            </a:extLst>
          </p:cNvPr>
          <p:cNvSpPr>
            <a:spLocks noGrp="1"/>
          </p:cNvSpPr>
          <p:nvPr>
            <p:ph type="sldNum" sz="quarter" idx="5"/>
          </p:nvPr>
        </p:nvSpPr>
        <p:spPr/>
      </p:sp>
    </p:spTree>
    <p:extLst>
      <p:ext uri="{BB962C8B-B14F-4D97-AF65-F5344CB8AC3E}">
        <p14:creationId xmlns:p14="http://schemas.microsoft.com/office/powerpoint/2010/main" val="30359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L’organizzazione di un corso di questo tipo è piuttosto impegnativo. Fasi di progettazione e gestione dei passi formali per i Learning Agreement e poi per i </a:t>
            </a:r>
            <a:r>
              <a:rPr lang="it-IT" dirty="0" err="1"/>
              <a:t>Transcript</a:t>
            </a:r>
            <a:r>
              <a:rPr lang="it-IT" dirty="0"/>
              <a:t> of Records. Dev’essere coinvolto l’ufficio Erasmus. Questioni organizzative per la fase in presenza: trovare ospitalità per docenti e studenti a costi contenuti, dove e come pranzare insieme, visite guidate e attività di team building. Se non in sede abituale studenti locali, come supportare le loro spese.</a:t>
            </a:r>
          </a:p>
        </p:txBody>
      </p:sp>
    </p:spTree>
    <p:extLst>
      <p:ext uri="{BB962C8B-B14F-4D97-AF65-F5344CB8AC3E}">
        <p14:creationId xmlns:p14="http://schemas.microsoft.com/office/powerpoint/2010/main" val="2332055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Un </a:t>
            </a:r>
            <a:r>
              <a:rPr dirty="0" err="1"/>
              <a:t>fattore</a:t>
            </a:r>
            <a:r>
              <a:rPr dirty="0"/>
              <a:t> </a:t>
            </a:r>
            <a:r>
              <a:rPr dirty="0" err="1"/>
              <a:t>cruciale</a:t>
            </a:r>
            <a:r>
              <a:rPr dirty="0"/>
              <a:t> del </a:t>
            </a:r>
            <a:r>
              <a:rPr dirty="0" err="1"/>
              <a:t>successo</a:t>
            </a:r>
            <a:r>
              <a:rPr dirty="0"/>
              <a:t> di </a:t>
            </a:r>
            <a:r>
              <a:rPr dirty="0" err="1"/>
              <a:t>questo</a:t>
            </a:r>
            <a:r>
              <a:rPr dirty="0"/>
              <a:t> BIP è il </a:t>
            </a:r>
            <a:r>
              <a:rPr dirty="0" err="1"/>
              <a:t>profilo</a:t>
            </a:r>
            <a:r>
              <a:rPr dirty="0"/>
              <a:t> degli </a:t>
            </a:r>
            <a:r>
              <a:rPr dirty="0" err="1"/>
              <a:t>studenti</a:t>
            </a:r>
            <a:r>
              <a:rPr dirty="0"/>
              <a:t>. </a:t>
            </a:r>
            <a:r>
              <a:rPr dirty="0" err="1"/>
              <a:t>Selezioniamo</a:t>
            </a:r>
            <a:r>
              <a:rPr dirty="0"/>
              <a:t> circa sei </a:t>
            </a:r>
            <a:r>
              <a:rPr dirty="0" err="1"/>
              <a:t>studenti</a:t>
            </a:r>
            <a:r>
              <a:rPr dirty="0"/>
              <a:t> per </a:t>
            </a:r>
            <a:r>
              <a:rPr dirty="0" err="1"/>
              <a:t>ateneo</a:t>
            </a:r>
            <a:r>
              <a:rPr dirty="0"/>
              <a:t>, </a:t>
            </a:r>
            <a:r>
              <a:rPr dirty="0" err="1"/>
              <a:t>prevalentemente</a:t>
            </a:r>
            <a:r>
              <a:rPr dirty="0"/>
              <a:t> del </a:t>
            </a:r>
            <a:r>
              <a:rPr dirty="0" err="1"/>
              <a:t>terzo</a:t>
            </a:r>
            <a:r>
              <a:rPr dirty="0"/>
              <a:t> anno di </a:t>
            </a:r>
            <a:r>
              <a:rPr dirty="0" err="1"/>
              <a:t>laurea</a:t>
            </a:r>
            <a:r>
              <a:rPr dirty="0"/>
              <a:t> </a:t>
            </a:r>
            <a:r>
              <a:rPr dirty="0" err="1"/>
              <a:t>triennale</a:t>
            </a:r>
            <a:r>
              <a:rPr dirty="0"/>
              <a:t>. </a:t>
            </a:r>
            <a:r>
              <a:rPr dirty="0" err="1"/>
              <a:t>L'elemento</a:t>
            </a:r>
            <a:r>
              <a:rPr dirty="0"/>
              <a:t> </a:t>
            </a:r>
            <a:r>
              <a:rPr dirty="0" err="1"/>
              <a:t>distintivo</a:t>
            </a:r>
            <a:r>
              <a:rPr dirty="0"/>
              <a:t> è </a:t>
            </a:r>
            <a:r>
              <a:rPr dirty="0" err="1"/>
              <a:t>l'interdisciplinarità</a:t>
            </a:r>
            <a:r>
              <a:rPr dirty="0"/>
              <a:t>: </a:t>
            </a:r>
            <a:r>
              <a:rPr dirty="0" err="1"/>
              <a:t>gli</a:t>
            </a:r>
            <a:r>
              <a:rPr dirty="0"/>
              <a:t> </a:t>
            </a:r>
            <a:r>
              <a:rPr dirty="0" err="1"/>
              <a:t>studenti</a:t>
            </a:r>
            <a:r>
              <a:rPr dirty="0"/>
              <a:t> </a:t>
            </a:r>
            <a:r>
              <a:rPr dirty="0" err="1"/>
              <a:t>provengono</a:t>
            </a:r>
            <a:r>
              <a:rPr dirty="0"/>
              <a:t> da informatica, data science, </a:t>
            </a:r>
            <a:r>
              <a:rPr dirty="0" err="1"/>
              <a:t>telecomunicazioni</a:t>
            </a:r>
            <a:r>
              <a:rPr dirty="0"/>
              <a:t> e </a:t>
            </a:r>
            <a:r>
              <a:rPr dirty="0" err="1"/>
              <a:t>ingegneria</a:t>
            </a:r>
            <a:r>
              <a:rPr dirty="0"/>
              <a:t> </a:t>
            </a:r>
            <a:r>
              <a:rPr dirty="0" err="1"/>
              <a:t>industriale</a:t>
            </a:r>
            <a:r>
              <a:rPr dirty="0"/>
              <a:t>. </a:t>
            </a:r>
            <a:r>
              <a:rPr dirty="0" err="1"/>
              <a:t>Ciascuno</a:t>
            </a:r>
            <a:r>
              <a:rPr dirty="0"/>
              <a:t> porta un </a:t>
            </a:r>
            <a:r>
              <a:rPr dirty="0" err="1"/>
              <a:t>contributo</a:t>
            </a:r>
            <a:r>
              <a:rPr dirty="0"/>
              <a:t> </a:t>
            </a:r>
            <a:r>
              <a:rPr dirty="0" err="1"/>
              <a:t>unico</a:t>
            </a:r>
            <a:r>
              <a:rPr dirty="0"/>
              <a:t> al </a:t>
            </a:r>
            <a:r>
              <a:rPr dirty="0" err="1"/>
              <a:t>gruppo</a:t>
            </a:r>
            <a:r>
              <a:rPr dirty="0"/>
              <a:t> di </a:t>
            </a:r>
            <a:r>
              <a:rPr dirty="0" err="1"/>
              <a:t>lavoro</a:t>
            </a:r>
            <a:r>
              <a:rPr dirty="0"/>
              <a:t> finale, </a:t>
            </a:r>
            <a:r>
              <a:rPr dirty="0" err="1"/>
              <a:t>rispecchiando</a:t>
            </a:r>
            <a:r>
              <a:rPr dirty="0"/>
              <a:t> le </a:t>
            </a:r>
            <a:r>
              <a:rPr dirty="0" err="1"/>
              <a:t>reali</a:t>
            </a:r>
            <a:r>
              <a:rPr dirty="0"/>
              <a:t> </a:t>
            </a:r>
            <a:r>
              <a:rPr dirty="0" err="1"/>
              <a:t>dinamiche</a:t>
            </a:r>
            <a:r>
              <a:rPr dirty="0"/>
              <a:t> </a:t>
            </a:r>
            <a:r>
              <a:rPr dirty="0" err="1"/>
              <a:t>dei</a:t>
            </a:r>
            <a:r>
              <a:rPr dirty="0"/>
              <a:t> </a:t>
            </a:r>
            <a:r>
              <a:rPr dirty="0" err="1"/>
              <a:t>contesti</a:t>
            </a:r>
            <a:r>
              <a:rPr dirty="0"/>
              <a:t> </a:t>
            </a:r>
            <a:r>
              <a:rPr dirty="0" err="1"/>
              <a:t>industriali</a:t>
            </a:r>
            <a:r>
              <a:rPr dirty="0"/>
              <a:t> e di </a:t>
            </a:r>
            <a:r>
              <a:rPr dirty="0" err="1"/>
              <a:t>ricerca</a:t>
            </a:r>
            <a:r>
              <a:rPr dirty="0"/>
              <a:t>.</a:t>
            </a:r>
            <a:endParaRPr lang="it-IT" dirty="0"/>
          </a:p>
          <a:p>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t>• Il lavoro di squadra richiede di coniugare approcci mentali e metodologie diverse per risolvere problemi simulativi complessi.</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EA00C-7FF1-92ED-7867-5C9ED0433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51D9C-661D-A97F-FC09-448237A3FA6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B43A1CE-86FA-E9F1-4D49-1491359C20A5}"/>
              </a:ext>
            </a:extLst>
          </p:cNvPr>
          <p:cNvSpPr>
            <a:spLocks noGrp="1"/>
          </p:cNvSpPr>
          <p:nvPr>
            <p:ph type="body" sz="quarter" idx="3"/>
          </p:nvPr>
        </p:nvSpPr>
        <p:spPr/>
        <p:txBody>
          <a:bodyPr/>
          <a:lstStyle/>
          <a:p>
            <a:r>
              <a:t>Il percorso didattico è strutturato in quattro fasi logiche e incrementali. Si inizia con i concetti teorici fondamentali della simulazione ad eventi discreti. Successivamente, gli studenti imparano ad usare strumenti pratici, in particolare JaamSim, che è un software di simulazione open-source interamente in Java. Nella terza fase si insegna la parametrizzazione dei modelli e l'analisi statistica corretta dei risultati. Infine, l'intero processo converge nel progetto di gruppo finale, sviluppato dai team internazionali.</a:t>
            </a:r>
          </a:p>
        </p:txBody>
      </p:sp>
      <p:sp>
        <p:nvSpPr>
          <p:cNvPr id="4" name="Slide Number Placeholder 3">
            <a:extLst>
              <a:ext uri="{FF2B5EF4-FFF2-40B4-BE49-F238E27FC236}">
                <a16:creationId xmlns:a16="http://schemas.microsoft.com/office/drawing/2014/main" id="{A8003573-6D9F-BE35-FB0C-EA98767B643C}"/>
              </a:ext>
            </a:extLst>
          </p:cNvPr>
          <p:cNvSpPr>
            <a:spLocks noGrp="1"/>
          </p:cNvSpPr>
          <p:nvPr>
            <p:ph type="sldNum" sz="quarter" idx="5"/>
          </p:nvPr>
        </p:nvSpPr>
        <p:spPr/>
      </p:sp>
    </p:spTree>
    <p:extLst>
      <p:ext uri="{BB962C8B-B14F-4D97-AF65-F5344CB8AC3E}">
        <p14:creationId xmlns:p14="http://schemas.microsoft.com/office/powerpoint/2010/main" val="3011594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L'infrastruttura</a:t>
            </a:r>
            <a:r>
              <a:rPr dirty="0"/>
              <a:t> </a:t>
            </a:r>
            <a:r>
              <a:rPr dirty="0" err="1"/>
              <a:t>tecnologica</a:t>
            </a:r>
            <a:r>
              <a:rPr dirty="0"/>
              <a:t> </a:t>
            </a:r>
            <a:r>
              <a:rPr dirty="0" err="1"/>
              <a:t>si</a:t>
            </a:r>
            <a:r>
              <a:rPr dirty="0"/>
              <a:t> è </a:t>
            </a:r>
            <a:r>
              <a:rPr dirty="0" err="1"/>
              <a:t>basata</a:t>
            </a:r>
            <a:r>
              <a:rPr dirty="0"/>
              <a:t> </a:t>
            </a:r>
            <a:r>
              <a:rPr dirty="0" err="1"/>
              <a:t>su</a:t>
            </a:r>
            <a:r>
              <a:rPr dirty="0"/>
              <a:t> Moodle, </a:t>
            </a:r>
            <a:r>
              <a:rPr dirty="0" err="1"/>
              <a:t>l'LMS</a:t>
            </a:r>
            <a:r>
              <a:rPr dirty="0"/>
              <a:t> </a:t>
            </a:r>
            <a:r>
              <a:rPr dirty="0" err="1"/>
              <a:t>adottato</a:t>
            </a:r>
            <a:r>
              <a:rPr dirty="0"/>
              <a:t> </a:t>
            </a:r>
            <a:r>
              <a:rPr dirty="0" err="1"/>
              <a:t>sia</a:t>
            </a:r>
            <a:r>
              <a:rPr dirty="0"/>
              <a:t> da UPO </a:t>
            </a:r>
            <a:r>
              <a:rPr dirty="0" err="1"/>
              <a:t>che</a:t>
            </a:r>
            <a:r>
              <a:rPr dirty="0"/>
              <a:t> da UNIZAR. </a:t>
            </a:r>
            <a:r>
              <a:rPr dirty="0" err="1"/>
              <a:t>Gli</a:t>
            </a:r>
            <a:r>
              <a:rPr dirty="0"/>
              <a:t> </a:t>
            </a:r>
            <a:r>
              <a:rPr dirty="0" err="1"/>
              <a:t>studenti</a:t>
            </a:r>
            <a:r>
              <a:rPr dirty="0"/>
              <a:t> </a:t>
            </a:r>
            <a:r>
              <a:rPr dirty="0" err="1"/>
              <a:t>sono</a:t>
            </a:r>
            <a:r>
              <a:rPr dirty="0"/>
              <a:t> </a:t>
            </a:r>
            <a:r>
              <a:rPr dirty="0" err="1"/>
              <a:t>stati</a:t>
            </a:r>
            <a:r>
              <a:rPr dirty="0"/>
              <a:t> </a:t>
            </a:r>
            <a:r>
              <a:rPr dirty="0" err="1"/>
              <a:t>registrati</a:t>
            </a:r>
            <a:r>
              <a:rPr dirty="0"/>
              <a:t> </a:t>
            </a:r>
            <a:r>
              <a:rPr dirty="0" err="1"/>
              <a:t>sulla</a:t>
            </a:r>
            <a:r>
              <a:rPr dirty="0"/>
              <a:t> </a:t>
            </a:r>
            <a:r>
              <a:rPr dirty="0" err="1"/>
              <a:t>piattaforma</a:t>
            </a:r>
            <a:r>
              <a:rPr dirty="0"/>
              <a:t> </a:t>
            </a:r>
            <a:r>
              <a:rPr dirty="0" err="1"/>
              <a:t>dell'Ateneo</a:t>
            </a:r>
            <a:r>
              <a:rPr dirty="0"/>
              <a:t> </a:t>
            </a:r>
            <a:r>
              <a:rPr dirty="0" err="1"/>
              <a:t>organizzatore</a:t>
            </a:r>
            <a:r>
              <a:rPr dirty="0"/>
              <a:t> </a:t>
            </a:r>
            <a:r>
              <a:rPr dirty="0" err="1"/>
              <a:t>dell'edizione</a:t>
            </a:r>
            <a:r>
              <a:rPr dirty="0"/>
              <a:t>. </a:t>
            </a:r>
            <a:r>
              <a:rPr dirty="0" err="1"/>
              <a:t>Abbiamo</a:t>
            </a:r>
            <a:r>
              <a:rPr dirty="0"/>
              <a:t> </a:t>
            </a:r>
            <a:r>
              <a:rPr dirty="0" err="1"/>
              <a:t>organizzato</a:t>
            </a:r>
            <a:r>
              <a:rPr dirty="0"/>
              <a:t> la </a:t>
            </a:r>
            <a:r>
              <a:rPr dirty="0" err="1"/>
              <a:t>pagina</a:t>
            </a:r>
            <a:r>
              <a:rPr dirty="0"/>
              <a:t> Moodle </a:t>
            </a:r>
            <a:r>
              <a:rPr dirty="0" err="1"/>
              <a:t>usando</a:t>
            </a:r>
            <a:r>
              <a:rPr dirty="0"/>
              <a:t> il </a:t>
            </a:r>
            <a:r>
              <a:rPr dirty="0" err="1"/>
              <a:t>formato</a:t>
            </a:r>
            <a:r>
              <a:rPr dirty="0"/>
              <a:t> '</a:t>
            </a:r>
            <a:r>
              <a:rPr dirty="0" err="1"/>
              <a:t>sezioni</a:t>
            </a:r>
            <a:r>
              <a:rPr dirty="0"/>
              <a:t> </a:t>
            </a:r>
            <a:r>
              <a:rPr dirty="0" err="1"/>
              <a:t>personalizzate</a:t>
            </a:r>
            <a:r>
              <a:rPr dirty="0"/>
              <a:t>' </a:t>
            </a:r>
            <a:r>
              <a:rPr dirty="0" err="1"/>
              <a:t>strutturandola</a:t>
            </a:r>
            <a:r>
              <a:rPr dirty="0"/>
              <a:t> in 5 </a:t>
            </a:r>
            <a:r>
              <a:rPr dirty="0" err="1"/>
              <a:t>aree</a:t>
            </a:r>
            <a:r>
              <a:rPr dirty="0"/>
              <a:t> </a:t>
            </a:r>
            <a:r>
              <a:rPr dirty="0" err="1"/>
              <a:t>logiche</a:t>
            </a:r>
            <a:r>
              <a:rPr dirty="0"/>
              <a:t>: Area Generale, Auto-</a:t>
            </a:r>
            <a:r>
              <a:rPr dirty="0" err="1"/>
              <a:t>Apprendimento</a:t>
            </a:r>
            <a:r>
              <a:rPr dirty="0"/>
              <a:t> </a:t>
            </a:r>
            <a:r>
              <a:rPr dirty="0" err="1"/>
              <a:t>asincrono</a:t>
            </a:r>
            <a:r>
              <a:rPr dirty="0"/>
              <a:t>, </a:t>
            </a:r>
            <a:r>
              <a:rPr dirty="0" err="1"/>
              <a:t>Riferimenti</a:t>
            </a:r>
            <a:r>
              <a:rPr dirty="0"/>
              <a:t> </a:t>
            </a:r>
            <a:r>
              <a:rPr dirty="0" err="1"/>
              <a:t>Bibliografici</a:t>
            </a:r>
            <a:r>
              <a:rPr dirty="0"/>
              <a:t>, </a:t>
            </a:r>
            <a:r>
              <a:rPr dirty="0" err="1"/>
              <a:t>spazi</a:t>
            </a:r>
            <a:r>
              <a:rPr dirty="0"/>
              <a:t> </a:t>
            </a:r>
            <a:r>
              <a:rPr dirty="0" err="1"/>
              <a:t>privati</a:t>
            </a:r>
            <a:r>
              <a:rPr dirty="0"/>
              <a:t> per </a:t>
            </a:r>
            <a:r>
              <a:rPr dirty="0" err="1"/>
              <a:t>i</a:t>
            </a:r>
            <a:r>
              <a:rPr dirty="0"/>
              <a:t> </a:t>
            </a:r>
            <a:r>
              <a:rPr dirty="0" err="1"/>
              <a:t>Lavori</a:t>
            </a:r>
            <a:r>
              <a:rPr dirty="0"/>
              <a:t> di Gruppo e </a:t>
            </a:r>
            <a:r>
              <a:rPr dirty="0" err="1"/>
              <a:t>una</a:t>
            </a:r>
            <a:r>
              <a:rPr dirty="0"/>
              <a:t> </a:t>
            </a:r>
            <a:r>
              <a:rPr dirty="0" err="1"/>
              <a:t>sezione</a:t>
            </a:r>
            <a:r>
              <a:rPr dirty="0"/>
              <a:t> </a:t>
            </a:r>
            <a:r>
              <a:rPr dirty="0" err="1"/>
              <a:t>nascosta</a:t>
            </a:r>
            <a:r>
              <a:rPr dirty="0"/>
              <a:t> per il </a:t>
            </a:r>
            <a:r>
              <a:rPr dirty="0" err="1"/>
              <a:t>coordinamento</a:t>
            </a:r>
            <a:r>
              <a:rPr dirty="0"/>
              <a:t> </a:t>
            </a:r>
            <a:r>
              <a:rPr dirty="0" err="1"/>
              <a:t>dei</a:t>
            </a:r>
            <a:r>
              <a:rPr dirty="0"/>
              <a:t> </a:t>
            </a:r>
            <a:r>
              <a:rPr dirty="0" err="1"/>
              <a:t>docenti</a:t>
            </a:r>
            <a:r>
              <a:rPr dirty="0"/>
              <a: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194FB-80F7-C29C-E784-8E2C2FC96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4B9F2-BD28-E728-1928-DBC42451872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8447985-A26A-62BF-CBE6-56E831C6DBFD}"/>
              </a:ext>
            </a:extLst>
          </p:cNvPr>
          <p:cNvSpPr>
            <a:spLocks noGrp="1"/>
          </p:cNvSpPr>
          <p:nvPr>
            <p:ph type="body" sz="quarter" idx="3"/>
          </p:nvPr>
        </p:nvSpPr>
        <p:spPr/>
        <p:txBody>
          <a:bodyPr/>
          <a:lstStyle/>
          <a:p>
            <a:r>
              <a:rPr dirty="0" err="1"/>
              <a:t>L'infrastruttura</a:t>
            </a:r>
            <a:r>
              <a:rPr dirty="0"/>
              <a:t> </a:t>
            </a:r>
            <a:r>
              <a:rPr dirty="0" err="1"/>
              <a:t>tecnologica</a:t>
            </a:r>
            <a:r>
              <a:rPr dirty="0"/>
              <a:t> </a:t>
            </a:r>
            <a:r>
              <a:rPr dirty="0" err="1"/>
              <a:t>si</a:t>
            </a:r>
            <a:r>
              <a:rPr dirty="0"/>
              <a:t> è </a:t>
            </a:r>
            <a:r>
              <a:rPr dirty="0" err="1"/>
              <a:t>basata</a:t>
            </a:r>
            <a:r>
              <a:rPr dirty="0"/>
              <a:t> </a:t>
            </a:r>
            <a:r>
              <a:rPr dirty="0" err="1"/>
              <a:t>su</a:t>
            </a:r>
            <a:r>
              <a:rPr dirty="0"/>
              <a:t> Moodle, </a:t>
            </a:r>
            <a:r>
              <a:rPr dirty="0" err="1"/>
              <a:t>l'LMS</a:t>
            </a:r>
            <a:r>
              <a:rPr dirty="0"/>
              <a:t> </a:t>
            </a:r>
            <a:r>
              <a:rPr dirty="0" err="1"/>
              <a:t>adottato</a:t>
            </a:r>
            <a:r>
              <a:rPr dirty="0"/>
              <a:t> </a:t>
            </a:r>
            <a:r>
              <a:rPr dirty="0" err="1"/>
              <a:t>sia</a:t>
            </a:r>
            <a:r>
              <a:rPr dirty="0"/>
              <a:t> da UPO </a:t>
            </a:r>
            <a:r>
              <a:rPr dirty="0" err="1"/>
              <a:t>che</a:t>
            </a:r>
            <a:r>
              <a:rPr dirty="0"/>
              <a:t> da UNIZAR. </a:t>
            </a:r>
            <a:r>
              <a:rPr dirty="0" err="1"/>
              <a:t>Gli</a:t>
            </a:r>
            <a:r>
              <a:rPr dirty="0"/>
              <a:t> </a:t>
            </a:r>
            <a:r>
              <a:rPr dirty="0" err="1"/>
              <a:t>studenti</a:t>
            </a:r>
            <a:r>
              <a:rPr dirty="0"/>
              <a:t> </a:t>
            </a:r>
            <a:r>
              <a:rPr dirty="0" err="1"/>
              <a:t>sono</a:t>
            </a:r>
            <a:r>
              <a:rPr dirty="0"/>
              <a:t> </a:t>
            </a:r>
            <a:r>
              <a:rPr dirty="0" err="1"/>
              <a:t>stati</a:t>
            </a:r>
            <a:r>
              <a:rPr dirty="0"/>
              <a:t> </a:t>
            </a:r>
            <a:r>
              <a:rPr dirty="0" err="1"/>
              <a:t>registrati</a:t>
            </a:r>
            <a:r>
              <a:rPr dirty="0"/>
              <a:t> </a:t>
            </a:r>
            <a:r>
              <a:rPr dirty="0" err="1"/>
              <a:t>sulla</a:t>
            </a:r>
            <a:r>
              <a:rPr dirty="0"/>
              <a:t> </a:t>
            </a:r>
            <a:r>
              <a:rPr dirty="0" err="1"/>
              <a:t>piattaforma</a:t>
            </a:r>
            <a:r>
              <a:rPr dirty="0"/>
              <a:t> </a:t>
            </a:r>
            <a:r>
              <a:rPr dirty="0" err="1"/>
              <a:t>dell'Ateneo</a:t>
            </a:r>
            <a:r>
              <a:rPr dirty="0"/>
              <a:t> </a:t>
            </a:r>
            <a:r>
              <a:rPr dirty="0" err="1"/>
              <a:t>organizzatore</a:t>
            </a:r>
            <a:r>
              <a:rPr dirty="0"/>
              <a:t> </a:t>
            </a:r>
            <a:r>
              <a:rPr dirty="0" err="1"/>
              <a:t>dell'edizione</a:t>
            </a:r>
            <a:r>
              <a:rPr dirty="0"/>
              <a:t>. </a:t>
            </a:r>
            <a:r>
              <a:rPr dirty="0" err="1"/>
              <a:t>Abbiamo</a:t>
            </a:r>
            <a:r>
              <a:rPr dirty="0"/>
              <a:t> </a:t>
            </a:r>
            <a:r>
              <a:rPr dirty="0" err="1"/>
              <a:t>organizzato</a:t>
            </a:r>
            <a:r>
              <a:rPr dirty="0"/>
              <a:t> la </a:t>
            </a:r>
            <a:r>
              <a:rPr dirty="0" err="1"/>
              <a:t>pagina</a:t>
            </a:r>
            <a:r>
              <a:rPr dirty="0"/>
              <a:t> Moodle </a:t>
            </a:r>
            <a:r>
              <a:rPr dirty="0" err="1"/>
              <a:t>usando</a:t>
            </a:r>
            <a:r>
              <a:rPr dirty="0"/>
              <a:t> il </a:t>
            </a:r>
            <a:r>
              <a:rPr dirty="0" err="1"/>
              <a:t>formato</a:t>
            </a:r>
            <a:r>
              <a:rPr dirty="0"/>
              <a:t> '</a:t>
            </a:r>
            <a:r>
              <a:rPr dirty="0" err="1"/>
              <a:t>sezioni</a:t>
            </a:r>
            <a:r>
              <a:rPr dirty="0"/>
              <a:t> </a:t>
            </a:r>
            <a:r>
              <a:rPr dirty="0" err="1"/>
              <a:t>personalizzate</a:t>
            </a:r>
            <a:r>
              <a:rPr dirty="0"/>
              <a:t>' </a:t>
            </a:r>
            <a:r>
              <a:rPr dirty="0" err="1"/>
              <a:t>strutturandola</a:t>
            </a:r>
            <a:r>
              <a:rPr dirty="0"/>
              <a:t> in 5 </a:t>
            </a:r>
            <a:r>
              <a:rPr dirty="0" err="1"/>
              <a:t>aree</a:t>
            </a:r>
            <a:r>
              <a:rPr dirty="0"/>
              <a:t> </a:t>
            </a:r>
            <a:r>
              <a:rPr dirty="0" err="1"/>
              <a:t>logiche</a:t>
            </a:r>
            <a:r>
              <a:rPr dirty="0"/>
              <a:t>: Area Generale, Auto-</a:t>
            </a:r>
            <a:r>
              <a:rPr dirty="0" err="1"/>
              <a:t>Apprendimento</a:t>
            </a:r>
            <a:r>
              <a:rPr dirty="0"/>
              <a:t> </a:t>
            </a:r>
            <a:r>
              <a:rPr dirty="0" err="1"/>
              <a:t>asincrono</a:t>
            </a:r>
            <a:r>
              <a:rPr dirty="0"/>
              <a:t>, </a:t>
            </a:r>
            <a:r>
              <a:rPr dirty="0" err="1"/>
              <a:t>Riferimenti</a:t>
            </a:r>
            <a:r>
              <a:rPr dirty="0"/>
              <a:t> </a:t>
            </a:r>
            <a:r>
              <a:rPr dirty="0" err="1"/>
              <a:t>Bibliografici</a:t>
            </a:r>
            <a:r>
              <a:rPr dirty="0"/>
              <a:t>, </a:t>
            </a:r>
            <a:r>
              <a:rPr dirty="0" err="1"/>
              <a:t>spazi</a:t>
            </a:r>
            <a:r>
              <a:rPr dirty="0"/>
              <a:t> </a:t>
            </a:r>
            <a:r>
              <a:rPr dirty="0" err="1"/>
              <a:t>privati</a:t>
            </a:r>
            <a:r>
              <a:rPr dirty="0"/>
              <a:t> per </a:t>
            </a:r>
            <a:r>
              <a:rPr dirty="0" err="1"/>
              <a:t>i</a:t>
            </a:r>
            <a:r>
              <a:rPr dirty="0"/>
              <a:t> </a:t>
            </a:r>
            <a:r>
              <a:rPr dirty="0" err="1"/>
              <a:t>Lavori</a:t>
            </a:r>
            <a:r>
              <a:rPr dirty="0"/>
              <a:t> di Gruppo e </a:t>
            </a:r>
            <a:r>
              <a:rPr dirty="0" err="1"/>
              <a:t>una</a:t>
            </a:r>
            <a:r>
              <a:rPr dirty="0"/>
              <a:t> </a:t>
            </a:r>
            <a:r>
              <a:rPr dirty="0" err="1"/>
              <a:t>sezione</a:t>
            </a:r>
            <a:r>
              <a:rPr dirty="0"/>
              <a:t> </a:t>
            </a:r>
            <a:r>
              <a:rPr dirty="0" err="1"/>
              <a:t>nascosta</a:t>
            </a:r>
            <a:r>
              <a:rPr dirty="0"/>
              <a:t> per il </a:t>
            </a:r>
            <a:r>
              <a:rPr dirty="0" err="1"/>
              <a:t>coordinamento</a:t>
            </a:r>
            <a:r>
              <a:rPr dirty="0"/>
              <a:t> </a:t>
            </a:r>
            <a:r>
              <a:rPr dirty="0" err="1"/>
              <a:t>dei</a:t>
            </a:r>
            <a:r>
              <a:rPr dirty="0"/>
              <a:t> </a:t>
            </a:r>
            <a:r>
              <a:rPr dirty="0" err="1"/>
              <a:t>docenti</a:t>
            </a:r>
            <a:r>
              <a:rPr dirty="0"/>
              <a:t>.</a:t>
            </a:r>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GENERALE: </a:t>
            </a:r>
            <a:r>
              <a:rPr lang="it-IT" sz="1200" dirty="0"/>
              <a:t>Forum avvisi docenti, forum informale di socializzazione tra studenti, moduli di feedback in itinere e finale, </a:t>
            </a:r>
            <a:r>
              <a:rPr lang="it-IT" sz="1200" dirty="0" err="1"/>
              <a:t>syllabus</a:t>
            </a:r>
            <a:r>
              <a:rPr lang="it-IT" sz="1200" dirty="0"/>
              <a:t> e link alle aule virtuali per incontri sincroni.</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AUTO-APPRENDIMENTO: </a:t>
            </a:r>
            <a:r>
              <a:rPr lang="it-IT" sz="1200" dirty="0"/>
              <a:t>Video e testi per auto-apprendimento asincrono, quiz di autovalutazione per ciascun macro-argomento, e compiti con scadenze predefinite.</a:t>
            </a:r>
            <a:endParaRPr lang="it-IT"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BIBLIOGRAFIA: </a:t>
            </a:r>
            <a:r>
              <a:rPr lang="it-IT" sz="1200" dirty="0">
                <a:solidFill>
                  <a:srgbClr val="2C2C2C"/>
                </a:solidFill>
                <a:latin typeface="Arial"/>
              </a:rPr>
              <a:t>Riferimenti bibliografici e letture consigliate. Materiali scelti prevalentemente ad accesso aperto (open-access) per garantire la massima accessibilità.</a:t>
            </a:r>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LAVORI DI GRUPPO: </a:t>
            </a:r>
            <a:r>
              <a:rPr lang="it-IT" sz="1200" dirty="0">
                <a:solidFill>
                  <a:srgbClr val="2C2C2C"/>
                </a:solidFill>
                <a:latin typeface="Arial"/>
              </a:rPr>
              <a:t>Utilizzo dei Gruppi </a:t>
            </a:r>
            <a:r>
              <a:rPr lang="it-IT" sz="1200" dirty="0" err="1">
                <a:solidFill>
                  <a:srgbClr val="2C2C2C"/>
                </a:solidFill>
                <a:latin typeface="Arial"/>
              </a:rPr>
              <a:t>Moodle</a:t>
            </a:r>
            <a:r>
              <a:rPr lang="it-IT" sz="1200" dirty="0">
                <a:solidFill>
                  <a:srgbClr val="2C2C2C"/>
                </a:solidFill>
                <a:latin typeface="Arial"/>
              </a:rPr>
              <a:t> per creare spazi dedicati, separati e privati per ciascun team. Cartelle e forum riservati per scambiare file e idee in sicurezza.</a:t>
            </a:r>
          </a:p>
          <a:p>
            <a:r>
              <a:rPr lang="it-IT" dirty="0"/>
              <a:t>AREA DOCENTI: </a:t>
            </a:r>
            <a:r>
              <a:rPr lang="it-IT" sz="1200" dirty="0">
                <a:solidFill>
                  <a:srgbClr val="2C2C2C"/>
                </a:solidFill>
                <a:latin typeface="Arial"/>
              </a:rPr>
              <a:t>Sezione nascosta agli studenti per facilitare il coordinamento didattico tra i professori dei quattro Atenei, collegata a un cloud drive condiviso per materiali e bozze</a:t>
            </a:r>
            <a:endParaRPr dirty="0"/>
          </a:p>
        </p:txBody>
      </p:sp>
      <p:sp>
        <p:nvSpPr>
          <p:cNvPr id="4" name="Slide Number Placeholder 3">
            <a:extLst>
              <a:ext uri="{FF2B5EF4-FFF2-40B4-BE49-F238E27FC236}">
                <a16:creationId xmlns:a16="http://schemas.microsoft.com/office/drawing/2014/main" id="{081CD581-5E31-0D3F-0785-59ED9D576718}"/>
              </a:ext>
            </a:extLst>
          </p:cNvPr>
          <p:cNvSpPr>
            <a:spLocks noGrp="1"/>
          </p:cNvSpPr>
          <p:nvPr>
            <p:ph type="sldNum" sz="quarter" idx="5"/>
          </p:nvPr>
        </p:nvSpPr>
        <p:spPr/>
      </p:sp>
    </p:spTree>
    <p:extLst>
      <p:ext uri="{BB962C8B-B14F-4D97-AF65-F5344CB8AC3E}">
        <p14:creationId xmlns:p14="http://schemas.microsoft.com/office/powerpoint/2010/main" val="341307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questa slide confrontiamo l'evoluzione del corso tra la prima e la seconda edizione. Nella prima edizione avevamo lezioni sincrone online, che registravano forti assenze dovute ad impegni universitari sovrapposti. Nella seconda edizione, abbiamo registrato in studio tutte le lezioni, integrandole con H5P per tracciare il completamento, e lasciando solo due sessioni sincrone collettive. Inoltre, abbiamo focalizzato la pratica solo su JaamSim anziché JaamSim ed OMNeT++, riducendo il carico di lavoro complessivo.</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8A85D-A3A9-076A-19D9-94E0AC6D9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ACC8C-858D-156F-0DFA-BF655855952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CB2239F-76F1-2309-F990-9C801CBBDEF4}"/>
              </a:ext>
            </a:extLst>
          </p:cNvPr>
          <p:cNvSpPr>
            <a:spLocks noGrp="1"/>
          </p:cNvSpPr>
          <p:nvPr>
            <p:ph type="body" sz="quarter" idx="3"/>
          </p:nvPr>
        </p:nvSpPr>
        <p:spPr/>
        <p:txBody>
          <a:bodyPr/>
          <a:lstStyle/>
          <a:p>
            <a:r>
              <a:t>In questa slide vediamo l'esperienza della settimana residenziale in presenza. Sulla destra abbiamo due fotografie: la prima mostra gli studenti che collaborano attivamente sui computer portatili nei laboratori, superando le difficoltà iniziali e le barriere linguistiche. La seconda ritrae la presentazione finale dei progetti di fronte ai professori e ai colleghi. È stato un momento di forte crescita tecnica e umana, culminato con la consegna di due Open Badge che certificano sia le competenze scientifiche che quelle trasversali o 'soft skills'.</a:t>
            </a:r>
          </a:p>
        </p:txBody>
      </p:sp>
      <p:sp>
        <p:nvSpPr>
          <p:cNvPr id="4" name="Slide Number Placeholder 3">
            <a:extLst>
              <a:ext uri="{FF2B5EF4-FFF2-40B4-BE49-F238E27FC236}">
                <a16:creationId xmlns:a16="http://schemas.microsoft.com/office/drawing/2014/main" id="{07FC443D-C918-B58B-5E98-D3D71CDD7B4B}"/>
              </a:ext>
            </a:extLst>
          </p:cNvPr>
          <p:cNvSpPr>
            <a:spLocks noGrp="1"/>
          </p:cNvSpPr>
          <p:nvPr>
            <p:ph type="sldNum" sz="quarter" idx="5"/>
          </p:nvPr>
        </p:nvSpPr>
        <p:spPr/>
      </p:sp>
    </p:spTree>
    <p:extLst>
      <p:ext uri="{BB962C8B-B14F-4D97-AF65-F5344CB8AC3E}">
        <p14:creationId xmlns:p14="http://schemas.microsoft.com/office/powerpoint/2010/main" val="389502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it-IT" dirty="0"/>
              <a:t>Non tutti i gruppi hanno consegnato un progetto completo e totalmente corretto, qualcuno non ha completato gli esperimenti. Tuttavia in tutti i gruppi si sono visti risultati importanti dal punto di vista della crescita personale, capacità di collaborare e di superare le differenze valorizzando le capacità di ciascuno. Chi è riuscito a trovare il modo di collaborare e ha avuto un risultato migliore dal punto di vista del progetto, ma tutti, nessuno escluso, hanno imparato molto. Qualcuno ci ha tenuto a consegnare un progetto migliorato dopo la fine del corso.</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questa slide vediamo l'esperienza della settimana residenziale in presenza. Sulla destra abbiamo due fotografie: la prima mostra gli studenti che collaborano attivamente sui computer portatili nei laboratori, superando le difficoltà iniziali e le barriere linguistiche. La seconda ritrae la presentazione finale dei progetti di fronte ai professori e ai colleghi. È stato un momento di forte crescita tecnica e umana, culminato con la consegna di due Open Badge che certificano sia le competenze scientifiche che quelle trasversali o 'soft skills'.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Il gruppo di studenti dell’A.A. 2024-25 ospitati a Villa San Remigio (Verbania)</a:t>
            </a:r>
          </a:p>
        </p:txBody>
      </p:sp>
    </p:spTree>
    <p:extLst>
      <p:ext uri="{BB962C8B-B14F-4D97-AF65-F5344CB8AC3E}">
        <p14:creationId xmlns:p14="http://schemas.microsoft.com/office/powerpoint/2010/main" val="521669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Gruppo A.A. 2024/25 - In alto una sfida logica è stata lanciata il primo giorno e svelata l’ultimo giorno (qualcuno ha risolto la sfida autonomamente). Visita ai giardini di villa Taranto. Cena finale in riva al lago.</a:t>
            </a:r>
          </a:p>
        </p:txBody>
      </p:sp>
    </p:spTree>
    <p:extLst>
      <p:ext uri="{BB962C8B-B14F-4D97-AF65-F5344CB8AC3E}">
        <p14:creationId xmlns:p14="http://schemas.microsoft.com/office/powerpoint/2010/main" val="4292622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65FAA-530E-66A1-8CD4-07492EC14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33985-7357-A70C-6D34-B872DCEA925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F59B9D7-0DEA-4380-EEB2-9FCBB6ACE231}"/>
              </a:ext>
            </a:extLst>
          </p:cNvPr>
          <p:cNvSpPr>
            <a:spLocks noGrp="1"/>
          </p:cNvSpPr>
          <p:nvPr>
            <p:ph type="body" sz="quarter" idx="3"/>
          </p:nvPr>
        </p:nvSpPr>
        <p:spPr/>
        <p:txBody>
          <a:bodyPr/>
          <a:lstStyle/>
          <a:p>
            <a:r>
              <a:t>In questa slide riassumiamo le opinioni e i feedback degli studenti raccolti attraverso i questionari Moodle. Il riscontro complessivo è eccellente: il 100% degli studenti consiglia l'esperienza. Hanno molto apprezzato la flessibilità dello studio asincrono e il lavoro interdisciplinare. Tuttavia, emergono due criticità: la difficoltà di bilanciare il lavoro con la sessione estiva di esami e la rigidità dei forum Moodle per il lavoro di gruppo, che li ha spinti a usare chat esterne per comunicazioni più repentine. Il motto della seconda edizione rispecchia questo spirito: a volte si ha successo, a volte si impara.</a:t>
            </a:r>
          </a:p>
        </p:txBody>
      </p:sp>
      <p:sp>
        <p:nvSpPr>
          <p:cNvPr id="4" name="Slide Number Placeholder 3">
            <a:extLst>
              <a:ext uri="{FF2B5EF4-FFF2-40B4-BE49-F238E27FC236}">
                <a16:creationId xmlns:a16="http://schemas.microsoft.com/office/drawing/2014/main" id="{02B05077-2A2E-6797-7684-865D36562A1E}"/>
              </a:ext>
            </a:extLst>
          </p:cNvPr>
          <p:cNvSpPr>
            <a:spLocks noGrp="1"/>
          </p:cNvSpPr>
          <p:nvPr>
            <p:ph type="sldNum" sz="quarter" idx="5"/>
          </p:nvPr>
        </p:nvSpPr>
        <p:spPr/>
      </p:sp>
    </p:spTree>
    <p:extLst>
      <p:ext uri="{BB962C8B-B14F-4D97-AF65-F5344CB8AC3E}">
        <p14:creationId xmlns:p14="http://schemas.microsoft.com/office/powerpoint/2010/main" val="1832888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Infine, in quest'ultima slide guardiamo al futuro del corso. Sulla destra, per gentile concessione degli studenti, abbiamo inserito due bellissime immagini: la Basilica del Pilar di Saragozza, che ricorda l'edizione spagnola appena conclusa, e un'istantanea di una partita di calcio che simboleggia l'importante parte sociale e di team-building. La terza edizione sarà ospitata a Parigi dall'Université Sorbonne Paris Nord. Per superare le criticità emerse, proporremo attività online di ice-breaking fin da marzo e affiancheremo a Moodle strumenti di comunicazione mobili e immediati, garantendo un'interazione ancora più efficace tra studenti e con i docenti.</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A3083-ED85-8ED7-7EE9-88D61A981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754BE-EC2B-784F-5D03-5794EC076CF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2BD9AA3-3382-2A08-1F2B-D6BDC71143ED}"/>
              </a:ext>
            </a:extLst>
          </p:cNvPr>
          <p:cNvSpPr>
            <a:spLocks noGrp="1"/>
          </p:cNvSpPr>
          <p:nvPr>
            <p:ph type="body" sz="quarter" idx="3"/>
          </p:nvPr>
        </p:nvSpPr>
        <p:spPr/>
        <p:txBody>
          <a:bodyPr/>
          <a:lstStyle/>
          <a:p>
            <a:r>
              <a:t>In questa slide confrontiamo l'evoluzione del corso tra la prima e la seconda edizione. Nella prima edizione avevamo lezioni sincrone online, che registravano forti assenze dovute ad impegni universitari sovrapposti. Nella seconda edizione, abbiamo registrato in studio tutte le lezioni, integrandole con H5P per tracciare il completamento, e lasciando solo due sessioni sincrone collettive. Inoltre, abbiamo focalizzato la pratica solo su JaamSim anziché JaamSim ed OMNeT++, riducendo il carico di lavoro complessivo.</a:t>
            </a:r>
          </a:p>
        </p:txBody>
      </p:sp>
      <p:sp>
        <p:nvSpPr>
          <p:cNvPr id="4" name="Slide Number Placeholder 3">
            <a:extLst>
              <a:ext uri="{FF2B5EF4-FFF2-40B4-BE49-F238E27FC236}">
                <a16:creationId xmlns:a16="http://schemas.microsoft.com/office/drawing/2014/main" id="{FB2F8AD1-BA10-5BF1-893D-1D00D5FD7199}"/>
              </a:ext>
            </a:extLst>
          </p:cNvPr>
          <p:cNvSpPr>
            <a:spLocks noGrp="1"/>
          </p:cNvSpPr>
          <p:nvPr>
            <p:ph type="sldNum" sz="quarter" idx="5"/>
          </p:nvPr>
        </p:nvSpPr>
        <p:spPr/>
      </p:sp>
    </p:spTree>
    <p:extLst>
      <p:ext uri="{BB962C8B-B14F-4D97-AF65-F5344CB8AC3E}">
        <p14:creationId xmlns:p14="http://schemas.microsoft.com/office/powerpoint/2010/main" val="26562438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25174" y="1178318"/>
            <a:ext cx="10840151" cy="1564882"/>
          </a:xfrm>
        </p:spPr>
        <p:txBody>
          <a:bodyPr/>
          <a:lstStyle/>
          <a:p>
            <a:r>
              <a:rPr lang="en-US"/>
              <a:t>Click to edit Master title style</a:t>
            </a:r>
          </a:p>
        </p:txBody>
      </p:sp>
      <p:sp>
        <p:nvSpPr>
          <p:cNvPr id="3" name="Subtitle 2"/>
          <p:cNvSpPr>
            <a:spLocks noGrp="1"/>
          </p:cNvSpPr>
          <p:nvPr>
            <p:ph type="subTitle" idx="1" hasCustomPrompt="1"/>
          </p:nvPr>
        </p:nvSpPr>
        <p:spPr>
          <a:xfrm>
            <a:off x="925174" y="2846894"/>
            <a:ext cx="10840152" cy="582105"/>
          </a:xfrm>
        </p:spPr>
        <p:txBody>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
        <p:nvSpPr>
          <p:cNvPr id="8" name="Rectangle">
            <a:extLst>
              <a:ext uri="{FF2B5EF4-FFF2-40B4-BE49-F238E27FC236}">
                <a16:creationId xmlns:a16="http://schemas.microsoft.com/office/drawing/2014/main" id="{D02D62A6-F253-F8D8-CDCF-DF86C25D78B5}"/>
              </a:ext>
            </a:extLst>
          </p:cNvPr>
          <p:cNvSpPr/>
          <p:nvPr userDrawn="1"/>
        </p:nvSpPr>
        <p:spPr>
          <a:xfrm>
            <a:off x="-1" y="6755098"/>
            <a:ext cx="12192001" cy="105868"/>
          </a:xfrm>
          <a:prstGeom prst="rect">
            <a:avLst/>
          </a:prstGeom>
          <a:solidFill>
            <a:srgbClr val="F08017"/>
          </a:solidFill>
          <a:ln w="12700">
            <a:miter lim="400000"/>
          </a:ln>
        </p:spPr>
        <p:txBody>
          <a:bodyPr lIns="45718" tIns="45718" rIns="45718" bIns="45718" anchor="ctr"/>
          <a:lstStyle/>
          <a:p>
            <a:pPr>
              <a:defRPr>
                <a:latin typeface="+mj-lt"/>
                <a:ea typeface="+mj-ea"/>
                <a:cs typeface="+mj-cs"/>
                <a:sym typeface="Calibri"/>
              </a:defRPr>
            </a:pPr>
            <a:endParaRPr/>
          </a:p>
        </p:txBody>
      </p:sp>
      <p:pic>
        <p:nvPicPr>
          <p:cNvPr id="10" name="alessandria skyline.png" descr="alessandria skyline.png">
            <a:extLst>
              <a:ext uri="{FF2B5EF4-FFF2-40B4-BE49-F238E27FC236}">
                <a16:creationId xmlns:a16="http://schemas.microsoft.com/office/drawing/2014/main" id="{8DA3CACE-A10F-7E18-C955-6CDDEAEA7A9E}"/>
              </a:ext>
            </a:extLst>
          </p:cNvPr>
          <p:cNvPicPr>
            <a:picLocks noChangeAspect="1"/>
          </p:cNvPicPr>
          <p:nvPr userDrawn="1"/>
        </p:nvPicPr>
        <p:blipFill>
          <a:blip r:embed="rId2"/>
          <a:srcRect b="230"/>
          <a:stretch>
            <a:fillRect/>
          </a:stretch>
        </p:blipFill>
        <p:spPr>
          <a:xfrm>
            <a:off x="2060647" y="4371823"/>
            <a:ext cx="8070706" cy="2482745"/>
          </a:xfrm>
          <a:prstGeom prst="rect">
            <a:avLst/>
          </a:prstGeom>
          <a:ln w="12700">
            <a:miter lim="400000"/>
          </a:ln>
        </p:spPr>
      </p:pic>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1119433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1119433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9/21/2026</a:t>
            </a:fld>
            <a:endParaRPr lang="en-US"/>
          </a:p>
        </p:txBody>
      </p:sp>
      <p:sp>
        <p:nvSpPr>
          <p:cNvPr id="5" name="Footer Placeholder 4"/>
          <p:cNvSpPr>
            <a:spLocks noGrp="1"/>
          </p:cNvSpPr>
          <p:nvPr>
            <p:ph type="ftr" sz="quarter" idx="3"/>
          </p:nvPr>
        </p:nvSpPr>
        <p:spPr>
          <a:xfrm>
            <a:off x="4689049"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541499"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pic>
        <p:nvPicPr>
          <p:cNvPr id="8" name="Picture 12" descr="Picture 12">
            <a:extLst>
              <a:ext uri="{FF2B5EF4-FFF2-40B4-BE49-F238E27FC236}">
                <a16:creationId xmlns:a16="http://schemas.microsoft.com/office/drawing/2014/main" id="{A90E2080-081E-DCA8-F66C-C66126630636}"/>
              </a:ext>
            </a:extLst>
          </p:cNvPr>
          <p:cNvPicPr>
            <a:picLocks noChangeAspect="1"/>
          </p:cNvPicPr>
          <p:nvPr userDrawn="1"/>
        </p:nvPicPr>
        <p:blipFill>
          <a:blip r:embed="rId13"/>
          <a:stretch>
            <a:fillRect/>
          </a:stretch>
        </p:blipFill>
        <p:spPr>
          <a:xfrm>
            <a:off x="200143" y="136958"/>
            <a:ext cx="1144934" cy="465608"/>
          </a:xfrm>
          <a:prstGeom prst="rect">
            <a:avLst/>
          </a:prstGeom>
          <a:ln w="12700">
            <a:miter lim="400000"/>
          </a:ln>
        </p:spPr>
      </p:pic>
      <p:pic>
        <p:nvPicPr>
          <p:cNvPr id="10" name="moodlemoot-italia2026-logo-black.png" descr="moodlemoot-italia2026-logo-black.png">
            <a:extLst>
              <a:ext uri="{FF2B5EF4-FFF2-40B4-BE49-F238E27FC236}">
                <a16:creationId xmlns:a16="http://schemas.microsoft.com/office/drawing/2014/main" id="{46B632F7-8E17-C145-E906-9AED71D21684}"/>
              </a:ext>
            </a:extLst>
          </p:cNvPr>
          <p:cNvPicPr>
            <a:picLocks noChangeAspect="1"/>
          </p:cNvPicPr>
          <p:nvPr userDrawn="1"/>
        </p:nvPicPr>
        <p:blipFill>
          <a:blip r:embed="rId14"/>
          <a:srcRect l="48" r="48"/>
          <a:stretch>
            <a:fillRect/>
          </a:stretch>
        </p:blipFill>
        <p:spPr>
          <a:xfrm>
            <a:off x="9911612" y="136958"/>
            <a:ext cx="2080199" cy="472274"/>
          </a:xfrm>
          <a:prstGeom prst="rect">
            <a:avLst/>
          </a:prstGeom>
          <a:ln w="12700">
            <a:miter lim="400000"/>
          </a:ln>
        </p:spPr>
      </p:pic>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5EBDA9E9-E5B9-B6A1-6310-9AF612A3F884}"/>
              </a:ext>
            </a:extLst>
          </p:cNvPr>
          <p:cNvSpPr>
            <a:spLocks noGrp="1"/>
          </p:cNvSpPr>
          <p:nvPr>
            <p:ph type="ctrTitle"/>
          </p:nvPr>
        </p:nvSpPr>
        <p:spPr/>
        <p:txBody>
          <a:bodyPr>
            <a:normAutofit fontScale="90000"/>
          </a:bodyPr>
          <a:lstStyle/>
          <a:p>
            <a:r>
              <a:rPr lang="it-IT" sz="4000" dirty="0"/>
              <a:t>Un Corso sulla Simulazione ad Eventi Discreti</a:t>
            </a:r>
            <a:br>
              <a:rPr lang="it-IT" sz="4000" dirty="0"/>
            </a:br>
            <a:r>
              <a:rPr lang="it-IT" sz="4000" dirty="0"/>
              <a:t>inquadrato nel Blended Intensive </a:t>
            </a:r>
            <a:r>
              <a:rPr lang="it-IT" sz="4000" dirty="0" err="1"/>
              <a:t>Programme</a:t>
            </a:r>
            <a:r>
              <a:rPr lang="it-IT" sz="4000" dirty="0"/>
              <a:t> Erasmus+</a:t>
            </a:r>
            <a:endParaRPr lang="it-IT" dirty="0"/>
          </a:p>
        </p:txBody>
      </p:sp>
      <p:sp>
        <p:nvSpPr>
          <p:cNvPr id="5" name="Sottotitolo 4">
            <a:extLst>
              <a:ext uri="{FF2B5EF4-FFF2-40B4-BE49-F238E27FC236}">
                <a16:creationId xmlns:a16="http://schemas.microsoft.com/office/drawing/2014/main" id="{B267B439-9A6B-5E11-BE88-51914A8995C2}"/>
              </a:ext>
            </a:extLst>
          </p:cNvPr>
          <p:cNvSpPr>
            <a:spLocks noGrp="1"/>
          </p:cNvSpPr>
          <p:nvPr>
            <p:ph type="subTitle" idx="1"/>
          </p:nvPr>
        </p:nvSpPr>
        <p:spPr/>
        <p:txBody>
          <a:bodyPr>
            <a:normAutofit fontScale="85000" lnSpcReduction="10000"/>
          </a:bodyPr>
          <a:lstStyle/>
          <a:p>
            <a:r>
              <a:rPr lang="it-IT" dirty="0" err="1">
                <a:solidFill>
                  <a:schemeClr val="accent6">
                    <a:lumMod val="75000"/>
                  </a:schemeClr>
                </a:solidFill>
              </a:rPr>
              <a:t>Moodle</a:t>
            </a:r>
            <a:r>
              <a:rPr lang="it-IT" dirty="0">
                <a:solidFill>
                  <a:schemeClr val="accent6">
                    <a:lumMod val="75000"/>
                  </a:schemeClr>
                </a:solidFill>
              </a:rPr>
              <a:t> come piattaforma abilitante per la didattica a distanza, la collaborazione e i progetti di gruppo</a:t>
            </a:r>
          </a:p>
          <a:p>
            <a:endParaRPr lang="it-IT" dirty="0"/>
          </a:p>
        </p:txBody>
      </p:sp>
      <p:sp>
        <p:nvSpPr>
          <p:cNvPr id="8" name="CasellaDiTesto 7">
            <a:extLst>
              <a:ext uri="{FF2B5EF4-FFF2-40B4-BE49-F238E27FC236}">
                <a16:creationId xmlns:a16="http://schemas.microsoft.com/office/drawing/2014/main" id="{7632C7B6-6777-3CE5-0E24-D01CAEA61698}"/>
              </a:ext>
            </a:extLst>
          </p:cNvPr>
          <p:cNvSpPr txBox="1"/>
          <p:nvPr/>
        </p:nvSpPr>
        <p:spPr>
          <a:xfrm>
            <a:off x="1133856" y="3373332"/>
            <a:ext cx="10472928" cy="528350"/>
          </a:xfrm>
          <a:prstGeom prst="rect">
            <a:avLst/>
          </a:prstGeom>
          <a:noFill/>
        </p:spPr>
        <p:txBody>
          <a:bodyPr wrap="square" rtlCol="0">
            <a:spAutoFit/>
          </a:bodyPr>
          <a:lstStyle/>
          <a:p>
            <a:pPr algn="ctr">
              <a:spcAft>
                <a:spcPts val="400"/>
              </a:spcAft>
              <a:defRPr sz="1400" b="1">
                <a:solidFill>
                  <a:srgbClr val="FFFFFF"/>
                </a:solidFill>
                <a:latin typeface="Arial"/>
              </a:defRPr>
            </a:pPr>
            <a:r>
              <a:rPr lang="it-IT" dirty="0">
                <a:solidFill>
                  <a:schemeClr val="tx1">
                    <a:lumMod val="85000"/>
                    <a:lumOff val="15000"/>
                  </a:schemeClr>
                </a:solidFill>
              </a:rPr>
              <a:t>Autori: Giuliana Franceschinis¹, Mihaela Matcovschi², Laure Petrucci³, Enrique Teruel⁴</a:t>
            </a:r>
          </a:p>
          <a:p>
            <a:pPr algn="ctr">
              <a:defRPr sz="1100" b="0">
                <a:solidFill>
                  <a:srgbClr val="94A3B8"/>
                </a:solidFill>
                <a:latin typeface="Arial"/>
              </a:defRPr>
            </a:pPr>
            <a:r>
              <a:rPr lang="it-IT" sz="1100" dirty="0">
                <a:solidFill>
                  <a:schemeClr val="tx1">
                    <a:lumMod val="85000"/>
                    <a:lumOff val="15000"/>
                  </a:schemeClr>
                </a:solidFill>
              </a:rPr>
              <a:t>¹Università del Piemonte Orientale, Alessandria;  ²Universitatea </a:t>
            </a:r>
            <a:r>
              <a:rPr lang="it-IT" sz="1100" dirty="0" err="1">
                <a:solidFill>
                  <a:schemeClr val="tx1">
                    <a:lumMod val="85000"/>
                    <a:lumOff val="15000"/>
                  </a:schemeClr>
                </a:solidFill>
              </a:rPr>
              <a:t>Tehnică</a:t>
            </a:r>
            <a:r>
              <a:rPr lang="it-IT" sz="1100" dirty="0">
                <a:solidFill>
                  <a:schemeClr val="tx1">
                    <a:lumMod val="85000"/>
                    <a:lumOff val="15000"/>
                  </a:schemeClr>
                </a:solidFill>
              </a:rPr>
              <a:t> "Gheorghe </a:t>
            </a:r>
            <a:r>
              <a:rPr lang="it-IT" sz="1100" dirty="0" err="1">
                <a:solidFill>
                  <a:schemeClr val="tx1">
                    <a:lumMod val="85000"/>
                    <a:lumOff val="15000"/>
                  </a:schemeClr>
                </a:solidFill>
              </a:rPr>
              <a:t>Asachi</a:t>
            </a:r>
            <a:r>
              <a:rPr lang="it-IT" sz="1100" dirty="0">
                <a:solidFill>
                  <a:schemeClr val="tx1">
                    <a:lumMod val="85000"/>
                    <a:lumOff val="15000"/>
                  </a:schemeClr>
                </a:solidFill>
              </a:rPr>
              <a:t>" </a:t>
            </a:r>
            <a:r>
              <a:rPr lang="it-IT" sz="1100" dirty="0" err="1">
                <a:solidFill>
                  <a:schemeClr val="tx1">
                    <a:lumMod val="85000"/>
                    <a:lumOff val="15000"/>
                  </a:schemeClr>
                </a:solidFill>
              </a:rPr>
              <a:t>Iași</a:t>
            </a:r>
            <a:r>
              <a:rPr lang="it-IT" sz="1100" dirty="0">
                <a:solidFill>
                  <a:schemeClr val="tx1">
                    <a:lumMod val="85000"/>
                    <a:lumOff val="15000"/>
                  </a:schemeClr>
                </a:solidFill>
              </a:rPr>
              <a:t>; ³Université </a:t>
            </a:r>
            <a:r>
              <a:rPr lang="it-IT" sz="1100" dirty="0" err="1">
                <a:solidFill>
                  <a:schemeClr val="tx1">
                    <a:lumMod val="85000"/>
                    <a:lumOff val="15000"/>
                  </a:schemeClr>
                </a:solidFill>
              </a:rPr>
              <a:t>Sorbonne</a:t>
            </a:r>
            <a:r>
              <a:rPr lang="it-IT" sz="1100" dirty="0">
                <a:solidFill>
                  <a:schemeClr val="tx1">
                    <a:lumMod val="85000"/>
                    <a:lumOff val="15000"/>
                  </a:schemeClr>
                </a:solidFill>
              </a:rPr>
              <a:t> Paris Nord;  ⁴</a:t>
            </a:r>
            <a:r>
              <a:rPr lang="it-IT" sz="1100" dirty="0" err="1">
                <a:solidFill>
                  <a:schemeClr val="tx1">
                    <a:lumMod val="85000"/>
                    <a:lumOff val="15000"/>
                  </a:schemeClr>
                </a:solidFill>
              </a:rPr>
              <a:t>Universidad</a:t>
            </a:r>
            <a:r>
              <a:rPr lang="it-IT" sz="1100" dirty="0">
                <a:solidFill>
                  <a:schemeClr val="tx1">
                    <a:lumMod val="85000"/>
                    <a:lumOff val="15000"/>
                  </a:schemeClr>
                </a:solidFill>
              </a:rPr>
              <a:t> de Zaragoza</a:t>
            </a:r>
          </a:p>
        </p:txBody>
      </p:sp>
      <p:sp>
        <p:nvSpPr>
          <p:cNvPr id="10" name="CasellaDiTesto 9">
            <a:extLst>
              <a:ext uri="{FF2B5EF4-FFF2-40B4-BE49-F238E27FC236}">
                <a16:creationId xmlns:a16="http://schemas.microsoft.com/office/drawing/2014/main" id="{8C7E76AA-BD7E-10DE-E690-69E784F0A6DA}"/>
              </a:ext>
            </a:extLst>
          </p:cNvPr>
          <p:cNvSpPr txBox="1"/>
          <p:nvPr/>
        </p:nvSpPr>
        <p:spPr>
          <a:xfrm>
            <a:off x="6363222" y="4070959"/>
            <a:ext cx="184731" cy="369332"/>
          </a:xfrm>
          <a:prstGeom prst="rect">
            <a:avLst/>
          </a:prstGeom>
          <a:noFill/>
        </p:spPr>
        <p:txBody>
          <a:bodyPr wrap="none" rtlCol="0">
            <a:spAutoFit/>
          </a:bodyPr>
          <a:lstStyle/>
          <a:p>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F33E-2AF2-70B3-515E-8C9012B725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033D93-8DCD-29DC-BBA5-F9A541BEAF02}"/>
              </a:ext>
            </a:extLst>
          </p:cNvPr>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lang="it-IT" dirty="0"/>
              <a:t>Sommario</a:t>
            </a:r>
            <a:endParaRPr dirty="0"/>
          </a:p>
        </p:txBody>
      </p:sp>
      <p:sp>
        <p:nvSpPr>
          <p:cNvPr id="3" name="Rectangle 2">
            <a:extLst>
              <a:ext uri="{FF2B5EF4-FFF2-40B4-BE49-F238E27FC236}">
                <a16:creationId xmlns:a16="http://schemas.microsoft.com/office/drawing/2014/main" id="{910DD35B-8B0F-E2BA-F01D-8374CA918B8F}"/>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C2A6E8F8-7C23-C788-4D3E-7897B0D72D37}"/>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6" name="Rounded Rectangle 5">
            <a:extLst>
              <a:ext uri="{FF2B5EF4-FFF2-40B4-BE49-F238E27FC236}">
                <a16:creationId xmlns:a16="http://schemas.microsoft.com/office/drawing/2014/main" id="{E478507A-2DBD-6B9E-1906-49A28E165F84}"/>
              </a:ext>
            </a:extLst>
          </p:cNvPr>
          <p:cNvSpPr/>
          <p:nvPr/>
        </p:nvSpPr>
        <p:spPr>
          <a:xfrm>
            <a:off x="685800" y="1588008"/>
            <a:ext cx="10641842" cy="4447032"/>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t"/>
          <a:lstStyle/>
          <a:p>
            <a:pPr algn="l">
              <a:spcBef>
                <a:spcPts val="0"/>
              </a:spcBef>
              <a:spcAft>
                <a:spcPts val="800"/>
              </a:spcAft>
              <a:defRPr sz="1200" b="0">
                <a:solidFill>
                  <a:srgbClr val="2C2C2C"/>
                </a:solidFill>
                <a:latin typeface="Arial"/>
              </a:defRPr>
            </a:pPr>
            <a:r>
              <a:rPr sz="2400" dirty="0"/>
              <a:t>•</a:t>
            </a:r>
            <a:r>
              <a:rPr lang="it-IT" sz="2400" dirty="0"/>
              <a:t> COSA è un B.I.P. (Erasmus +)</a:t>
            </a:r>
          </a:p>
          <a:p>
            <a:pPr>
              <a:spcAft>
                <a:spcPts val="800"/>
              </a:spcAft>
              <a:defRPr sz="1200" b="0">
                <a:solidFill>
                  <a:srgbClr val="2C2C2C"/>
                </a:solidFill>
                <a:latin typeface="Arial"/>
              </a:defRPr>
            </a:pPr>
            <a:r>
              <a:rPr lang="it-IT" sz="2400" dirty="0"/>
              <a:t>• CHI sono i partner del BIP DES</a:t>
            </a:r>
          </a:p>
          <a:p>
            <a:pPr>
              <a:spcAft>
                <a:spcPts val="800"/>
              </a:spcAft>
              <a:defRPr sz="1200" b="0">
                <a:solidFill>
                  <a:srgbClr val="2C2C2C"/>
                </a:solidFill>
                <a:latin typeface="Arial"/>
              </a:defRPr>
            </a:pPr>
            <a:r>
              <a:rPr lang="it-IT" sz="2400" dirty="0"/>
              <a:t>• COME è strutturato e organizzato in </a:t>
            </a:r>
            <a:r>
              <a:rPr lang="it-IT" sz="2400" dirty="0" err="1"/>
              <a:t>Moodle</a:t>
            </a:r>
            <a:endParaRPr lang="it-IT" sz="2400" dirty="0"/>
          </a:p>
          <a:p>
            <a:pPr>
              <a:spcAft>
                <a:spcPts val="800"/>
              </a:spcAft>
              <a:defRPr sz="1200" b="0">
                <a:solidFill>
                  <a:srgbClr val="2C2C2C"/>
                </a:solidFill>
                <a:latin typeface="Arial"/>
              </a:defRPr>
            </a:pPr>
            <a:r>
              <a:rPr lang="it-IT" sz="2400" dirty="0"/>
              <a:t>• COME è evoluto nelle due edizioni</a:t>
            </a:r>
          </a:p>
          <a:p>
            <a:pPr>
              <a:spcAft>
                <a:spcPts val="800"/>
              </a:spcAft>
              <a:defRPr sz="1200" b="0">
                <a:solidFill>
                  <a:srgbClr val="2C2C2C"/>
                </a:solidFill>
                <a:latin typeface="Arial"/>
              </a:defRPr>
            </a:pPr>
            <a:r>
              <a:rPr lang="it-IT" sz="2400" dirty="0"/>
              <a:t>• COME è stato valutato</a:t>
            </a:r>
          </a:p>
          <a:p>
            <a:pPr>
              <a:spcAft>
                <a:spcPts val="800"/>
              </a:spcAft>
              <a:defRPr sz="1200" b="0">
                <a:solidFill>
                  <a:srgbClr val="2C2C2C"/>
                </a:solidFill>
                <a:latin typeface="Arial"/>
              </a:defRPr>
            </a:pPr>
            <a:r>
              <a:rPr lang="it-IT" sz="2400" dirty="0"/>
              <a:t>• QUALI criticità e possibilità di miglioramento</a:t>
            </a:r>
          </a:p>
          <a:p>
            <a:pPr>
              <a:spcAft>
                <a:spcPts val="800"/>
              </a:spcAft>
              <a:defRPr sz="1200" b="0">
                <a:solidFill>
                  <a:srgbClr val="2C2C2C"/>
                </a:solidFill>
                <a:latin typeface="Arial"/>
              </a:defRPr>
            </a:pPr>
            <a:endParaRPr lang="it-IT" sz="2400" dirty="0"/>
          </a:p>
          <a:p>
            <a:pPr>
              <a:spcAft>
                <a:spcPts val="800"/>
              </a:spcAft>
              <a:defRPr sz="1200" b="0">
                <a:solidFill>
                  <a:srgbClr val="2C2C2C"/>
                </a:solidFill>
                <a:latin typeface="Arial"/>
              </a:defRPr>
            </a:pPr>
            <a:endParaRPr lang="it-IT" sz="2400" dirty="0">
              <a:solidFill>
                <a:srgbClr val="2C2C2C"/>
              </a:solidFill>
              <a:latin typeface="Arial"/>
            </a:endParaRPr>
          </a:p>
          <a:p>
            <a:pPr algn="l">
              <a:spcBef>
                <a:spcPts val="0"/>
              </a:spcBef>
              <a:spcAft>
                <a:spcPts val="800"/>
              </a:spcAft>
              <a:defRPr sz="1200" b="0">
                <a:solidFill>
                  <a:srgbClr val="2C2C2C"/>
                </a:solidFill>
                <a:latin typeface="Arial"/>
              </a:defRPr>
            </a:pPr>
            <a:endParaRPr lang="it-IT" dirty="0"/>
          </a:p>
          <a:p>
            <a:pPr algn="l">
              <a:spcBef>
                <a:spcPts val="0"/>
              </a:spcBef>
              <a:spcAft>
                <a:spcPts val="800"/>
              </a:spcAft>
              <a:defRPr sz="1200" b="0">
                <a:solidFill>
                  <a:srgbClr val="2C2C2C"/>
                </a:solidFill>
                <a:latin typeface="Arial"/>
              </a:defRPr>
            </a:pPr>
            <a:endParaRPr dirty="0"/>
          </a:p>
        </p:txBody>
      </p:sp>
    </p:spTree>
    <p:extLst>
      <p:ext uri="{BB962C8B-B14F-4D97-AF65-F5344CB8AC3E}">
        <p14:creationId xmlns:p14="http://schemas.microsoft.com/office/powerpoint/2010/main" val="2490465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40080"/>
            <a:ext cx="10820095" cy="914400"/>
          </a:xfrm>
          <a:prstGeom prst="rect">
            <a:avLst/>
          </a:prstGeom>
          <a:noFill/>
        </p:spPr>
        <p:txBody>
          <a:bodyPr wrap="square" lIns="0" tIns="0" rIns="0" bIns="0">
            <a:spAutoFit/>
          </a:bodyPr>
          <a:lstStyle/>
          <a:p>
            <a:pPr>
              <a:defRPr sz="2400" b="1">
                <a:solidFill>
                  <a:srgbClr val="2C2C2C"/>
                </a:solidFill>
                <a:latin typeface="Arial"/>
              </a:defRPr>
            </a:pPr>
            <a:r>
              <a:rPr dirty="0"/>
              <a:t>I Blended Intensive </a:t>
            </a:r>
            <a:r>
              <a:rPr dirty="0" err="1"/>
              <a:t>Programmes</a:t>
            </a:r>
            <a:r>
              <a:rPr dirty="0"/>
              <a:t> (BIP) in Erasmus+</a:t>
            </a:r>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323165"/>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rPr dirty="0"/>
              <a:t>Uso di </a:t>
            </a:r>
            <a:r>
              <a:rPr dirty="0" err="1"/>
              <a:t>modalità</a:t>
            </a:r>
            <a:r>
              <a:rPr dirty="0"/>
              <a:t> innovative di </a:t>
            </a:r>
            <a:r>
              <a:rPr dirty="0" err="1"/>
              <a:t>apprendimento</a:t>
            </a:r>
            <a:r>
              <a:rPr dirty="0"/>
              <a:t> e </a:t>
            </a:r>
            <a:r>
              <a:rPr dirty="0" err="1"/>
              <a:t>insegnamento</a:t>
            </a:r>
            <a:r>
              <a:rPr dirty="0"/>
              <a:t> combinate con </a:t>
            </a:r>
            <a:r>
              <a:rPr dirty="0" err="1"/>
              <a:t>mobilità</a:t>
            </a:r>
            <a:r>
              <a:rPr dirty="0"/>
              <a:t> </a:t>
            </a:r>
            <a:r>
              <a:rPr dirty="0" err="1"/>
              <a:t>fisica</a:t>
            </a:r>
            <a:r>
              <a:rPr dirty="0"/>
              <a:t> e </a:t>
            </a:r>
            <a:r>
              <a:rPr dirty="0" err="1"/>
              <a:t>virtuale</a:t>
            </a:r>
            <a:r>
              <a:rPr dirty="0"/>
              <a:t>.</a:t>
            </a:r>
          </a:p>
        </p:txBody>
      </p:sp>
      <p:sp>
        <p:nvSpPr>
          <p:cNvPr id="6" name="Rounded Rectangle 5"/>
          <p:cNvSpPr/>
          <p:nvPr/>
        </p:nvSpPr>
        <p:spPr>
          <a:xfrm>
            <a:off x="685800" y="1920240"/>
            <a:ext cx="10820094" cy="429768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t"/>
          <a:lstStyle/>
          <a:p>
            <a:pPr algn="l">
              <a:spcBef>
                <a:spcPts val="0"/>
              </a:spcBef>
              <a:spcAft>
                <a:spcPts val="1200"/>
              </a:spcAft>
              <a:defRPr sz="1800" b="1">
                <a:solidFill>
                  <a:srgbClr val="2C2C2C"/>
                </a:solidFill>
                <a:latin typeface="Arial"/>
              </a:defRPr>
            </a:pPr>
            <a:r>
              <a:rPr sz="2400" dirty="0" err="1"/>
              <a:t>Inquadramento</a:t>
            </a:r>
            <a:r>
              <a:rPr sz="2400" dirty="0"/>
              <a:t> e </a:t>
            </a:r>
            <a:r>
              <a:rPr sz="2400" dirty="0" err="1"/>
              <a:t>Struttura</a:t>
            </a:r>
            <a:endParaRPr lang="it-IT" sz="2400" dirty="0"/>
          </a:p>
          <a:p>
            <a:pPr algn="l">
              <a:spcBef>
                <a:spcPts val="0"/>
              </a:spcBef>
              <a:spcAft>
                <a:spcPts val="600"/>
              </a:spcAft>
              <a:defRPr sz="1300" b="0">
                <a:solidFill>
                  <a:srgbClr val="2C2C2C"/>
                </a:solidFill>
                <a:latin typeface="Arial"/>
              </a:defRPr>
            </a:pPr>
            <a:r>
              <a:rPr sz="2400" dirty="0"/>
              <a:t>• </a:t>
            </a:r>
            <a:r>
              <a:rPr sz="2400" dirty="0" err="1"/>
              <a:t>Programmi</a:t>
            </a:r>
            <a:r>
              <a:rPr sz="2400" dirty="0"/>
              <a:t> </a:t>
            </a:r>
            <a:r>
              <a:rPr sz="2400" dirty="0" err="1"/>
              <a:t>brevi</a:t>
            </a:r>
            <a:r>
              <a:rPr sz="2400" dirty="0"/>
              <a:t> e </a:t>
            </a:r>
            <a:r>
              <a:rPr sz="2400" dirty="0" err="1"/>
              <a:t>intensivi</a:t>
            </a:r>
            <a:r>
              <a:rPr sz="2400" dirty="0"/>
              <a:t> </a:t>
            </a:r>
            <a:r>
              <a:rPr sz="2400" dirty="0" err="1"/>
              <a:t>progettati</a:t>
            </a:r>
            <a:r>
              <a:rPr sz="2400" dirty="0"/>
              <a:t> per </a:t>
            </a:r>
            <a:r>
              <a:rPr sz="2400" dirty="0" err="1"/>
              <a:t>studenti</a:t>
            </a:r>
            <a:r>
              <a:rPr sz="2400" dirty="0"/>
              <a:t> e </a:t>
            </a:r>
            <a:r>
              <a:rPr sz="2400" dirty="0" err="1"/>
              <a:t>personale</a:t>
            </a:r>
            <a:r>
              <a:rPr sz="2400" dirty="0"/>
              <a:t> </a:t>
            </a:r>
            <a:r>
              <a:rPr sz="2400" dirty="0" err="1"/>
              <a:t>accademico</a:t>
            </a:r>
            <a:r>
              <a:rPr lang="it-IT" sz="2400" dirty="0"/>
              <a:t>: consentono di fare un’esperienza all’estero</a:t>
            </a:r>
            <a:r>
              <a:rPr sz="2400" dirty="0"/>
              <a:t> </a:t>
            </a:r>
            <a:r>
              <a:rPr lang="it-IT" sz="2400" dirty="0"/>
              <a:t>anche a </a:t>
            </a:r>
            <a:r>
              <a:rPr sz="2400" dirty="0"/>
              <a:t>chi non </a:t>
            </a:r>
            <a:r>
              <a:rPr sz="2400" dirty="0" err="1"/>
              <a:t>può</a:t>
            </a:r>
            <a:r>
              <a:rPr sz="2400" dirty="0"/>
              <a:t> fare </a:t>
            </a:r>
            <a:r>
              <a:rPr sz="2400" dirty="0" err="1"/>
              <a:t>mobilità</a:t>
            </a:r>
            <a:r>
              <a:rPr sz="2400" dirty="0"/>
              <a:t> di </a:t>
            </a:r>
            <a:r>
              <a:rPr sz="2400" dirty="0" err="1"/>
              <a:t>lungo</a:t>
            </a:r>
            <a:r>
              <a:rPr sz="2400" dirty="0"/>
              <a:t> </a:t>
            </a:r>
            <a:r>
              <a:rPr sz="2400" dirty="0" err="1"/>
              <a:t>periodo</a:t>
            </a:r>
            <a:r>
              <a:rPr lang="it-IT" sz="2400" dirty="0"/>
              <a:t>.</a:t>
            </a:r>
            <a:endParaRPr sz="2400" dirty="0"/>
          </a:p>
          <a:p>
            <a:pPr>
              <a:spcAft>
                <a:spcPts val="600"/>
              </a:spcAft>
              <a:defRPr sz="1300" b="0">
                <a:solidFill>
                  <a:srgbClr val="2C2C2C"/>
                </a:solidFill>
                <a:latin typeface="Arial"/>
              </a:defRPr>
            </a:pPr>
            <a:r>
              <a:rPr sz="2400" dirty="0"/>
              <a:t>• </a:t>
            </a:r>
            <a:r>
              <a:rPr lang="it-IT" sz="2400" dirty="0"/>
              <a:t>Componente virtuale obbligatoria. + mobilità </a:t>
            </a:r>
            <a:r>
              <a:rPr sz="2400" dirty="0" err="1"/>
              <a:t>fisica</a:t>
            </a:r>
            <a:r>
              <a:rPr sz="2400" dirty="0"/>
              <a:t> </a:t>
            </a:r>
            <a:r>
              <a:rPr lang="it-IT" sz="2400" dirty="0"/>
              <a:t>di</a:t>
            </a:r>
            <a:r>
              <a:rPr sz="2400" dirty="0"/>
              <a:t> breve </a:t>
            </a:r>
            <a:r>
              <a:rPr lang="it-IT" sz="2400" dirty="0"/>
              <a:t>durata</a:t>
            </a:r>
            <a:r>
              <a:rPr lang="it-IT" sz="1400" dirty="0"/>
              <a:t>.</a:t>
            </a:r>
          </a:p>
          <a:p>
            <a:pPr marL="742950" lvl="1" indent="-285750">
              <a:spcAft>
                <a:spcPts val="600"/>
              </a:spcAft>
              <a:buFont typeface="Arial" panose="020B0604020202020204" pitchFamily="34" charset="0"/>
              <a:buChar char="•"/>
              <a:defRPr sz="1300" b="0">
                <a:solidFill>
                  <a:srgbClr val="2C2C2C"/>
                </a:solidFill>
                <a:latin typeface="Arial"/>
              </a:defRPr>
            </a:pPr>
            <a:r>
              <a:rPr lang="it-IT" sz="2000" dirty="0"/>
              <a:t>I partecipanti lavorano prima on-line e poi in presenza su compiti specifici</a:t>
            </a:r>
          </a:p>
          <a:p>
            <a:pPr marL="742950" lvl="1" indent="-285750">
              <a:spcAft>
                <a:spcPts val="600"/>
              </a:spcAft>
              <a:buFont typeface="Arial" panose="020B0604020202020204" pitchFamily="34" charset="0"/>
              <a:buChar char="•"/>
              <a:defRPr sz="1300" b="0">
                <a:solidFill>
                  <a:srgbClr val="2C2C2C"/>
                </a:solidFill>
                <a:latin typeface="Arial"/>
              </a:defRPr>
            </a:pPr>
            <a:r>
              <a:rPr lang="it-IT" sz="2000" dirty="0"/>
              <a:t>Entrambe le fasi incidono sui risultati di apprendimento e sulla valutazione</a:t>
            </a:r>
          </a:p>
          <a:p>
            <a:pPr marL="742950" lvl="1" indent="-285750">
              <a:spcAft>
                <a:spcPts val="600"/>
              </a:spcAft>
              <a:buFont typeface="Arial" panose="020B0604020202020204" pitchFamily="34" charset="0"/>
              <a:buChar char="•"/>
              <a:defRPr sz="1300" b="0">
                <a:solidFill>
                  <a:srgbClr val="2C2C2C"/>
                </a:solidFill>
                <a:latin typeface="Arial"/>
              </a:defRPr>
            </a:pPr>
            <a:r>
              <a:rPr lang="it-IT" sz="2000" dirty="0"/>
              <a:t>Promuove lo scambio culturale e il lavoro di squadra a distanza e in presenza</a:t>
            </a:r>
            <a:endParaRPr sz="2000" dirty="0"/>
          </a:p>
        </p:txBody>
      </p:sp>
      <p:sp>
        <p:nvSpPr>
          <p:cNvPr id="8" name="Rettangolo 7">
            <a:extLst>
              <a:ext uri="{FF2B5EF4-FFF2-40B4-BE49-F238E27FC236}">
                <a16:creationId xmlns:a16="http://schemas.microsoft.com/office/drawing/2014/main" id="{B29EC74C-72F1-C026-13E0-3D7EAB900425}"/>
              </a:ext>
            </a:extLst>
          </p:cNvPr>
          <p:cNvSpPr/>
          <p:nvPr/>
        </p:nvSpPr>
        <p:spPr>
          <a:xfrm>
            <a:off x="5836770" y="1999643"/>
            <a:ext cx="5468420" cy="646331"/>
          </a:xfrm>
          <a:prstGeom prst="rect">
            <a:avLst/>
          </a:prstGeom>
          <a:noFill/>
        </p:spPr>
        <p:txBody>
          <a:bodyPr wrap="square" lIns="91440" tIns="45720" rIns="91440" bIns="45720">
            <a:spAutoFit/>
          </a:bodyPr>
          <a:lstStyle/>
          <a:p>
            <a:pPr algn="ctr"/>
            <a:r>
              <a:rPr lang="it-IT" sz="3600" b="1" dirty="0">
                <a:ln w="9525">
                  <a:solidFill>
                    <a:schemeClr val="bg1"/>
                  </a:solidFill>
                  <a:prstDash val="solid"/>
                </a:ln>
                <a:solidFill>
                  <a:schemeClr val="accent6">
                    <a:lumMod val="75000"/>
                  </a:schemeClr>
                </a:solidFill>
                <a:effectLst>
                  <a:outerShdw blurRad="12700" dist="38100" dir="2700000" algn="tl" rotWithShape="0">
                    <a:schemeClr val="accent5">
                      <a:lumMod val="60000"/>
                      <a:lumOff val="40000"/>
                    </a:schemeClr>
                  </a:outerShdw>
                </a:effectLst>
              </a:rPr>
              <a:t>Erasmus + : </a:t>
            </a:r>
            <a:r>
              <a:rPr lang="it-IT" sz="3600" b="1" cap="none" spc="0" dirty="0">
                <a:ln w="9525">
                  <a:solidFill>
                    <a:schemeClr val="bg1"/>
                  </a:solidFill>
                  <a:prstDash val="solid"/>
                </a:ln>
                <a:solidFill>
                  <a:schemeClr val="accent6">
                    <a:lumMod val="75000"/>
                  </a:schemeClr>
                </a:solidFill>
                <a:effectLst>
                  <a:outerShdw blurRad="12700" dist="38100" dir="2700000" algn="tl" rotWithShape="0">
                    <a:schemeClr val="accent5">
                      <a:lumMod val="60000"/>
                      <a:lumOff val="40000"/>
                    </a:schemeClr>
                  </a:outerShdw>
                </a:effectLst>
              </a:rPr>
              <a:t>Azione chiave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27888"/>
            <a:ext cx="10820095" cy="914400"/>
          </a:xfrm>
          <a:prstGeom prst="rect">
            <a:avLst/>
          </a:prstGeom>
          <a:noFill/>
        </p:spPr>
        <p:txBody>
          <a:bodyPr wrap="square" lIns="0" tIns="0" rIns="0" bIns="0">
            <a:spAutoFit/>
          </a:bodyPr>
          <a:lstStyle/>
          <a:p>
            <a:pPr>
              <a:defRPr sz="2400" b="1">
                <a:solidFill>
                  <a:srgbClr val="2C2C2C"/>
                </a:solidFill>
                <a:latin typeface="Arial"/>
              </a:defRPr>
            </a:pPr>
            <a:r>
              <a:rPr dirty="0"/>
              <a:t>Il BIP 'Discrete Event Simulation' in </a:t>
            </a:r>
            <a:r>
              <a:rPr dirty="0" err="1"/>
              <a:t>Dettaglio</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Un'iniziativa congiunta di 4 università europee accreditata con 4 crediti formativi (ECTS).</a:t>
            </a:r>
          </a:p>
        </p:txBody>
      </p:sp>
      <p:sp>
        <p:nvSpPr>
          <p:cNvPr id="6" name="Rounded Rectangle 5"/>
          <p:cNvSpPr/>
          <p:nvPr/>
        </p:nvSpPr>
        <p:spPr>
          <a:xfrm>
            <a:off x="685800" y="1920240"/>
            <a:ext cx="5291919" cy="4309872"/>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28600" tIns="274320" rIns="228600" rtlCol="0" anchor="t"/>
          <a:lstStyle/>
          <a:p>
            <a:pPr algn="l">
              <a:spcBef>
                <a:spcPts val="0"/>
              </a:spcBef>
              <a:spcAft>
                <a:spcPts val="1200"/>
              </a:spcAft>
              <a:defRPr sz="1700" b="1">
                <a:solidFill>
                  <a:srgbClr val="2C2C2C"/>
                </a:solidFill>
                <a:latin typeface="Arial"/>
              </a:defRPr>
            </a:pPr>
            <a:r>
              <a:rPr sz="2000" dirty="0"/>
              <a:t>I Partner </a:t>
            </a:r>
            <a:r>
              <a:rPr sz="2000" dirty="0" err="1"/>
              <a:t>Europei</a:t>
            </a:r>
            <a:endParaRPr sz="2000" dirty="0"/>
          </a:p>
          <a:p>
            <a:pPr algn="l">
              <a:spcBef>
                <a:spcPts val="0"/>
              </a:spcBef>
              <a:spcAft>
                <a:spcPts val="600"/>
              </a:spcAft>
              <a:defRPr sz="1100" b="0">
                <a:solidFill>
                  <a:srgbClr val="2C2C2C"/>
                </a:solidFill>
                <a:latin typeface="Arial"/>
              </a:defRPr>
            </a:pPr>
            <a:r>
              <a:rPr sz="2000" dirty="0"/>
              <a:t>• Università del Piemonte Orientale (UPO - Alessandria, Italia)</a:t>
            </a:r>
            <a:r>
              <a:rPr lang="it-IT" sz="2000" dirty="0"/>
              <a:t> </a:t>
            </a:r>
            <a:r>
              <a:rPr sz="2000" dirty="0" err="1"/>
              <a:t>coordinatore</a:t>
            </a:r>
            <a:r>
              <a:rPr lang="it-IT" sz="2000" dirty="0"/>
              <a:t> AA 24/25</a:t>
            </a:r>
            <a:endParaRPr sz="2000" dirty="0"/>
          </a:p>
          <a:p>
            <a:pPr algn="l">
              <a:spcBef>
                <a:spcPts val="0"/>
              </a:spcBef>
              <a:spcAft>
                <a:spcPts val="600"/>
              </a:spcAft>
              <a:defRPr sz="1100" b="0">
                <a:solidFill>
                  <a:srgbClr val="2C2C2C"/>
                </a:solidFill>
                <a:latin typeface="Arial"/>
              </a:defRPr>
            </a:pPr>
            <a:r>
              <a:rPr sz="2000" dirty="0"/>
              <a:t>• </a:t>
            </a:r>
            <a:r>
              <a:rPr sz="2000" dirty="0" err="1"/>
              <a:t>Universitatea</a:t>
            </a:r>
            <a:r>
              <a:rPr sz="2000" dirty="0"/>
              <a:t> </a:t>
            </a:r>
            <a:r>
              <a:rPr sz="2000" dirty="0" err="1"/>
              <a:t>Tehnică</a:t>
            </a:r>
            <a:r>
              <a:rPr sz="2000" dirty="0"/>
              <a:t> "Gheorghe </a:t>
            </a:r>
            <a:r>
              <a:rPr sz="2000" dirty="0" err="1"/>
              <a:t>Asachi</a:t>
            </a:r>
            <a:r>
              <a:rPr sz="2000" dirty="0"/>
              <a:t>" (TUIASI - </a:t>
            </a:r>
            <a:r>
              <a:rPr sz="2000" dirty="0" err="1"/>
              <a:t>Iași</a:t>
            </a:r>
            <a:r>
              <a:rPr sz="2000" dirty="0"/>
              <a:t>, Romania)</a:t>
            </a:r>
          </a:p>
          <a:p>
            <a:pPr algn="l">
              <a:spcBef>
                <a:spcPts val="0"/>
              </a:spcBef>
              <a:spcAft>
                <a:spcPts val="600"/>
              </a:spcAft>
              <a:defRPr sz="1100" b="0">
                <a:solidFill>
                  <a:srgbClr val="2C2C2C"/>
                </a:solidFill>
                <a:latin typeface="Arial"/>
              </a:defRPr>
            </a:pPr>
            <a:r>
              <a:rPr sz="2000" dirty="0"/>
              <a:t>• Université Sorbonne Paris Nord (USPN - </a:t>
            </a:r>
            <a:r>
              <a:rPr sz="2000" dirty="0" err="1"/>
              <a:t>Villetaneuse</a:t>
            </a:r>
            <a:r>
              <a:rPr sz="2000" dirty="0"/>
              <a:t>, Francia)</a:t>
            </a:r>
          </a:p>
          <a:p>
            <a:pPr algn="l">
              <a:spcBef>
                <a:spcPts val="0"/>
              </a:spcBef>
              <a:spcAft>
                <a:spcPts val="600"/>
              </a:spcAft>
              <a:defRPr sz="1100" b="0">
                <a:solidFill>
                  <a:srgbClr val="2C2C2C"/>
                </a:solidFill>
                <a:latin typeface="Arial"/>
              </a:defRPr>
            </a:pPr>
            <a:r>
              <a:rPr sz="2000" dirty="0"/>
              <a:t>• Universidad de Zaragoza (UNIZAR - </a:t>
            </a:r>
            <a:r>
              <a:rPr sz="2000" dirty="0" err="1"/>
              <a:t>Saragozza</a:t>
            </a:r>
            <a:r>
              <a:rPr sz="2000" dirty="0"/>
              <a:t>, Spagna)</a:t>
            </a:r>
            <a:r>
              <a:rPr lang="it-IT" sz="2000" dirty="0"/>
              <a:t> coordinatore AA 25/26</a:t>
            </a:r>
          </a:p>
          <a:p>
            <a:pPr algn="l">
              <a:spcBef>
                <a:spcPts val="0"/>
              </a:spcBef>
              <a:spcAft>
                <a:spcPts val="600"/>
              </a:spcAft>
              <a:defRPr sz="1100" b="0">
                <a:solidFill>
                  <a:srgbClr val="2C2C2C"/>
                </a:solidFill>
                <a:latin typeface="Arial"/>
              </a:defRPr>
            </a:pPr>
            <a:endParaRPr sz="1400" dirty="0"/>
          </a:p>
        </p:txBody>
      </p:sp>
      <p:sp>
        <p:nvSpPr>
          <p:cNvPr id="8" name="Rounded Rectangle 7"/>
          <p:cNvSpPr/>
          <p:nvPr/>
        </p:nvSpPr>
        <p:spPr>
          <a:xfrm>
            <a:off x="6096000" y="1920240"/>
            <a:ext cx="5408979" cy="4309872"/>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28600" tIns="274320" rIns="228600" rtlCol="0" anchor="t"/>
          <a:lstStyle/>
          <a:p>
            <a:pPr algn="l">
              <a:spcBef>
                <a:spcPts val="0"/>
              </a:spcBef>
              <a:spcAft>
                <a:spcPts val="1200"/>
              </a:spcAft>
              <a:defRPr sz="1700" b="1">
                <a:solidFill>
                  <a:srgbClr val="2C2C2C"/>
                </a:solidFill>
                <a:latin typeface="Arial"/>
              </a:defRPr>
            </a:pPr>
            <a:r>
              <a:rPr sz="2000" dirty="0" err="1"/>
              <a:t>Partecipazione</a:t>
            </a:r>
            <a:r>
              <a:rPr sz="2000" dirty="0"/>
              <a:t> ed </a:t>
            </a:r>
            <a:r>
              <a:rPr sz="2000" dirty="0" err="1"/>
              <a:t>Edizioni</a:t>
            </a:r>
            <a:endParaRPr sz="2000" dirty="0"/>
          </a:p>
          <a:p>
            <a:pPr algn="l">
              <a:spcBef>
                <a:spcPts val="0"/>
              </a:spcBef>
              <a:spcAft>
                <a:spcPts val="600"/>
              </a:spcAft>
              <a:defRPr sz="1100" b="0">
                <a:solidFill>
                  <a:srgbClr val="2C2C2C"/>
                </a:solidFill>
                <a:latin typeface="Arial"/>
              </a:defRPr>
            </a:pPr>
            <a:r>
              <a:rPr sz="2000" dirty="0"/>
              <a:t>• Un </a:t>
            </a:r>
            <a:r>
              <a:rPr sz="2000" dirty="0" err="1"/>
              <a:t>totale</a:t>
            </a:r>
            <a:r>
              <a:rPr sz="2000" dirty="0"/>
              <a:t> di </a:t>
            </a:r>
            <a:r>
              <a:rPr sz="2000" b="1" dirty="0"/>
              <a:t>50 </a:t>
            </a:r>
            <a:r>
              <a:rPr sz="2000" b="1" dirty="0" err="1"/>
              <a:t>studenti</a:t>
            </a:r>
            <a:r>
              <a:rPr sz="2000" b="1" dirty="0"/>
              <a:t> </a:t>
            </a:r>
            <a:r>
              <a:rPr sz="2000" dirty="0"/>
              <a:t>e </a:t>
            </a:r>
            <a:r>
              <a:rPr sz="2000" b="1" dirty="0"/>
              <a:t>4 </a:t>
            </a:r>
            <a:r>
              <a:rPr sz="2000" b="1" dirty="0" err="1"/>
              <a:t>docenti</a:t>
            </a:r>
            <a:r>
              <a:rPr sz="2000" dirty="0"/>
              <a:t> </a:t>
            </a:r>
            <a:r>
              <a:rPr sz="2000" dirty="0" err="1"/>
              <a:t>coinvolti</a:t>
            </a:r>
            <a:r>
              <a:rPr sz="2000" dirty="0"/>
              <a:t> </a:t>
            </a:r>
            <a:r>
              <a:rPr sz="2000" dirty="0" err="1"/>
              <a:t>complessivamente</a:t>
            </a:r>
            <a:r>
              <a:rPr sz="2000" dirty="0"/>
              <a:t>.</a:t>
            </a:r>
          </a:p>
          <a:p>
            <a:pPr algn="l">
              <a:spcBef>
                <a:spcPts val="0"/>
              </a:spcBef>
              <a:spcAft>
                <a:spcPts val="600"/>
              </a:spcAft>
              <a:defRPr sz="1100" b="0">
                <a:solidFill>
                  <a:srgbClr val="2C2C2C"/>
                </a:solidFill>
                <a:latin typeface="Arial"/>
              </a:defRPr>
            </a:pPr>
            <a:r>
              <a:rPr sz="2000" dirty="0"/>
              <a:t>• </a:t>
            </a:r>
            <a:r>
              <a:rPr sz="2000" dirty="0" err="1"/>
              <a:t>Edizione</a:t>
            </a:r>
            <a:r>
              <a:rPr sz="2000" dirty="0"/>
              <a:t> 2024/25:</a:t>
            </a:r>
            <a:r>
              <a:rPr lang="it-IT" sz="2000" dirty="0"/>
              <a:t> </a:t>
            </a:r>
            <a:r>
              <a:rPr sz="2000" dirty="0" err="1"/>
              <a:t>Ospitata</a:t>
            </a:r>
            <a:r>
              <a:rPr sz="2000" dirty="0"/>
              <a:t> e </a:t>
            </a:r>
            <a:r>
              <a:rPr sz="2000" dirty="0" err="1"/>
              <a:t>coordinata</a:t>
            </a:r>
            <a:r>
              <a:rPr sz="2000" dirty="0"/>
              <a:t> in </a:t>
            </a:r>
            <a:r>
              <a:rPr sz="2000" dirty="0" err="1"/>
              <a:t>presenza</a:t>
            </a:r>
            <a:r>
              <a:rPr sz="2000" dirty="0"/>
              <a:t> </a:t>
            </a:r>
            <a:r>
              <a:rPr sz="2000" dirty="0" err="1"/>
              <a:t>dall'Università</a:t>
            </a:r>
            <a:r>
              <a:rPr sz="2000" dirty="0"/>
              <a:t> del Piemonte Orientale (UPO) ad Alessandria.</a:t>
            </a:r>
          </a:p>
          <a:p>
            <a:pPr algn="l">
              <a:spcBef>
                <a:spcPts val="0"/>
              </a:spcBef>
              <a:spcAft>
                <a:spcPts val="600"/>
              </a:spcAft>
              <a:defRPr sz="1100" b="0">
                <a:solidFill>
                  <a:srgbClr val="2C2C2C"/>
                </a:solidFill>
                <a:latin typeface="Arial"/>
              </a:defRPr>
            </a:pPr>
            <a:r>
              <a:rPr sz="2000" dirty="0"/>
              <a:t>• </a:t>
            </a:r>
            <a:r>
              <a:rPr sz="2000" dirty="0" err="1"/>
              <a:t>Edizione</a:t>
            </a:r>
            <a:r>
              <a:rPr sz="2000" dirty="0"/>
              <a:t> 2025/26:</a:t>
            </a:r>
            <a:r>
              <a:rPr lang="it-IT" sz="2000" dirty="0"/>
              <a:t> </a:t>
            </a:r>
            <a:r>
              <a:rPr sz="2000" dirty="0" err="1"/>
              <a:t>Ospitata</a:t>
            </a:r>
            <a:r>
              <a:rPr sz="2000" dirty="0"/>
              <a:t> e </a:t>
            </a:r>
            <a:r>
              <a:rPr sz="2000" dirty="0" err="1"/>
              <a:t>coordinata</a:t>
            </a:r>
            <a:r>
              <a:rPr sz="2000" dirty="0"/>
              <a:t> in </a:t>
            </a:r>
            <a:r>
              <a:rPr sz="2000" dirty="0" err="1"/>
              <a:t>presenza</a:t>
            </a:r>
            <a:r>
              <a:rPr sz="2000" dirty="0"/>
              <a:t> </a:t>
            </a:r>
            <a:r>
              <a:rPr sz="2000" dirty="0" err="1"/>
              <a:t>dalla</a:t>
            </a:r>
            <a:r>
              <a:rPr sz="2000" dirty="0"/>
              <a:t> Universidad de Zaragoza (UNIZAR) in Spagna</a:t>
            </a:r>
            <a:r>
              <a:rPr sz="1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D8DC9-AC90-1D5D-8564-755961A009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7E20FD-4FDB-99BC-B0FC-F973A4249F68}"/>
              </a:ext>
            </a:extLst>
          </p:cNvPr>
          <p:cNvSpPr txBox="1"/>
          <p:nvPr/>
        </p:nvSpPr>
        <p:spPr>
          <a:xfrm>
            <a:off x="685800" y="627888"/>
            <a:ext cx="10820095" cy="914400"/>
          </a:xfrm>
          <a:prstGeom prst="rect">
            <a:avLst/>
          </a:prstGeom>
          <a:noFill/>
        </p:spPr>
        <p:txBody>
          <a:bodyPr wrap="square" lIns="0" tIns="0" rIns="0" bIns="0">
            <a:spAutoFit/>
          </a:bodyPr>
          <a:lstStyle/>
          <a:p>
            <a:pPr>
              <a:defRPr sz="2400" b="1">
                <a:solidFill>
                  <a:srgbClr val="2C2C2C"/>
                </a:solidFill>
                <a:latin typeface="Arial"/>
              </a:defRPr>
            </a:pPr>
            <a:r>
              <a:rPr dirty="0"/>
              <a:t>Il BIP 'Discrete Event Simulation' in </a:t>
            </a:r>
            <a:r>
              <a:rPr dirty="0" err="1"/>
              <a:t>Dettaglio</a:t>
            </a:r>
            <a:endParaRPr dirty="0"/>
          </a:p>
        </p:txBody>
      </p:sp>
      <p:sp>
        <p:nvSpPr>
          <p:cNvPr id="3" name="Rectangle 2">
            <a:extLst>
              <a:ext uri="{FF2B5EF4-FFF2-40B4-BE49-F238E27FC236}">
                <a16:creationId xmlns:a16="http://schemas.microsoft.com/office/drawing/2014/main" id="{26D8BA11-939B-8661-B3B6-C09B65CBD4CA}"/>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72D54D83-1D1C-4A48-7DB4-72F322085CEF}"/>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7" name="Rounded Rectangle 6">
            <a:extLst>
              <a:ext uri="{FF2B5EF4-FFF2-40B4-BE49-F238E27FC236}">
                <a16:creationId xmlns:a16="http://schemas.microsoft.com/office/drawing/2014/main" id="{31888E81-D2D1-A16B-3DD7-8176CBEC3052}"/>
              </a:ext>
            </a:extLst>
          </p:cNvPr>
          <p:cNvSpPr/>
          <p:nvPr/>
        </p:nvSpPr>
        <p:spPr>
          <a:xfrm>
            <a:off x="685801" y="1337481"/>
            <a:ext cx="10820094" cy="4697559"/>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28600" tIns="274320" rIns="228600" rtlCol="0" anchor="t"/>
          <a:lstStyle/>
          <a:p>
            <a:pPr algn="l">
              <a:spcBef>
                <a:spcPts val="0"/>
              </a:spcBef>
              <a:spcAft>
                <a:spcPts val="1200"/>
              </a:spcAft>
              <a:defRPr sz="1700" b="1">
                <a:solidFill>
                  <a:srgbClr val="2C2C2C"/>
                </a:solidFill>
                <a:latin typeface="Arial"/>
              </a:defRPr>
            </a:pPr>
            <a:r>
              <a:rPr sz="2400" dirty="0" err="1"/>
              <a:t>Tempistiche</a:t>
            </a:r>
            <a:r>
              <a:rPr sz="2400" dirty="0"/>
              <a:t> e Fasi</a:t>
            </a:r>
          </a:p>
          <a:p>
            <a:pPr algn="l">
              <a:spcBef>
                <a:spcPts val="0"/>
              </a:spcBef>
              <a:spcAft>
                <a:spcPts val="600"/>
              </a:spcAft>
              <a:defRPr sz="1100" b="0">
                <a:solidFill>
                  <a:srgbClr val="2C2C2C"/>
                </a:solidFill>
                <a:latin typeface="Arial"/>
              </a:defRPr>
            </a:pPr>
            <a:r>
              <a:rPr sz="2400" dirty="0"/>
              <a:t>• </a:t>
            </a:r>
            <a:r>
              <a:rPr sz="2400" i="1" dirty="0"/>
              <a:t>Fase </a:t>
            </a:r>
            <a:r>
              <a:rPr sz="2400" i="1" dirty="0" err="1"/>
              <a:t>Virtuale</a:t>
            </a:r>
            <a:r>
              <a:rPr sz="2400" i="1" dirty="0"/>
              <a:t> (Online):</a:t>
            </a:r>
            <a:br>
              <a:rPr sz="2400" dirty="0"/>
            </a:br>
            <a:r>
              <a:rPr sz="2400" dirty="0"/>
              <a:t>Da </a:t>
            </a:r>
            <a:r>
              <a:rPr sz="2400" dirty="0" err="1"/>
              <a:t>inizo</a:t>
            </a:r>
            <a:r>
              <a:rPr sz="2400" dirty="0"/>
              <a:t> </a:t>
            </a:r>
            <a:r>
              <a:rPr sz="2400" dirty="0" err="1"/>
              <a:t>marzo</a:t>
            </a:r>
            <a:r>
              <a:rPr sz="2400" dirty="0"/>
              <a:t> a </a:t>
            </a:r>
            <a:r>
              <a:rPr sz="2400" dirty="0" err="1"/>
              <a:t>metà</a:t>
            </a:r>
            <a:r>
              <a:rPr sz="2400" dirty="0"/>
              <a:t> </a:t>
            </a:r>
            <a:r>
              <a:rPr sz="2400" dirty="0" err="1"/>
              <a:t>giugno</a:t>
            </a:r>
            <a:r>
              <a:rPr sz="2400" dirty="0"/>
              <a:t>. </a:t>
            </a:r>
            <a:r>
              <a:rPr sz="2400" dirty="0" err="1"/>
              <a:t>Dedicata</a:t>
            </a:r>
            <a:r>
              <a:rPr sz="2400" dirty="0"/>
              <a:t> </a:t>
            </a:r>
            <a:r>
              <a:rPr sz="2400" dirty="0" err="1"/>
              <a:t>all'auto-apprendimento</a:t>
            </a:r>
            <a:r>
              <a:rPr sz="2400" dirty="0"/>
              <a:t>, quiz ed </a:t>
            </a:r>
            <a:r>
              <a:rPr sz="2400" dirty="0" err="1"/>
              <a:t>esercitazioni</a:t>
            </a:r>
            <a:r>
              <a:rPr sz="2400" dirty="0"/>
              <a:t> </a:t>
            </a:r>
            <a:r>
              <a:rPr sz="2400" dirty="0" err="1"/>
              <a:t>pratiche</a:t>
            </a:r>
            <a:r>
              <a:rPr sz="2400" dirty="0"/>
              <a:t>.</a:t>
            </a:r>
          </a:p>
          <a:p>
            <a:pPr algn="l">
              <a:spcBef>
                <a:spcPts val="0"/>
              </a:spcBef>
              <a:spcAft>
                <a:spcPts val="600"/>
              </a:spcAft>
              <a:defRPr sz="1100" b="0">
                <a:solidFill>
                  <a:srgbClr val="2C2C2C"/>
                </a:solidFill>
                <a:latin typeface="Arial"/>
              </a:defRPr>
            </a:pPr>
            <a:r>
              <a:rPr sz="2400" dirty="0"/>
              <a:t>• </a:t>
            </a:r>
            <a:r>
              <a:rPr sz="2400" i="1" dirty="0"/>
              <a:t>Fase in </a:t>
            </a:r>
            <a:r>
              <a:rPr sz="2400" i="1" dirty="0" err="1"/>
              <a:t>Presenza</a:t>
            </a:r>
            <a:r>
              <a:rPr sz="2400" i="1" dirty="0"/>
              <a:t> (</a:t>
            </a:r>
            <a:r>
              <a:rPr sz="2400" i="1" dirty="0" err="1"/>
              <a:t>Residenziale</a:t>
            </a:r>
            <a:r>
              <a:rPr sz="2400" i="1" dirty="0"/>
              <a:t>)</a:t>
            </a:r>
            <a:r>
              <a:rPr sz="2400" dirty="0"/>
              <a:t>:</a:t>
            </a:r>
            <a:br>
              <a:rPr sz="2400" dirty="0"/>
            </a:br>
            <a:r>
              <a:rPr sz="2400" dirty="0"/>
              <a:t>Una </a:t>
            </a:r>
            <a:r>
              <a:rPr sz="2400" dirty="0" err="1"/>
              <a:t>settimana</a:t>
            </a:r>
            <a:r>
              <a:rPr sz="2400" dirty="0"/>
              <a:t> </a:t>
            </a:r>
            <a:r>
              <a:rPr sz="2400" dirty="0" err="1"/>
              <a:t>intensiva</a:t>
            </a:r>
            <a:r>
              <a:rPr sz="2400" dirty="0"/>
              <a:t> a </a:t>
            </a:r>
            <a:r>
              <a:rPr sz="2400" dirty="0" err="1"/>
              <a:t>inizio</a:t>
            </a:r>
            <a:r>
              <a:rPr sz="2400" dirty="0"/>
              <a:t> </a:t>
            </a:r>
            <a:r>
              <a:rPr sz="2400" dirty="0" err="1"/>
              <a:t>luglio</a:t>
            </a:r>
            <a:r>
              <a:rPr sz="2400" dirty="0"/>
              <a:t> </a:t>
            </a:r>
            <a:r>
              <a:rPr sz="2400" dirty="0" err="1"/>
              <a:t>ospitata</a:t>
            </a:r>
            <a:r>
              <a:rPr sz="2400" dirty="0"/>
              <a:t> </a:t>
            </a:r>
            <a:r>
              <a:rPr sz="2400" dirty="0" err="1"/>
              <a:t>dall'università</a:t>
            </a:r>
            <a:r>
              <a:rPr sz="2400" dirty="0"/>
              <a:t> </a:t>
            </a:r>
            <a:r>
              <a:rPr sz="2400" dirty="0" err="1"/>
              <a:t>organizzatrice</a:t>
            </a:r>
            <a:r>
              <a:rPr lang="it-IT" sz="2400" dirty="0"/>
              <a:t>: focus su lavoro di gruppo su un progetto</a:t>
            </a:r>
            <a:endParaRPr sz="2400" dirty="0"/>
          </a:p>
          <a:p>
            <a:pPr algn="l">
              <a:spcBef>
                <a:spcPts val="0"/>
              </a:spcBef>
              <a:spcAft>
                <a:spcPts val="600"/>
              </a:spcAft>
              <a:defRPr sz="1100" b="0">
                <a:solidFill>
                  <a:srgbClr val="2C2C2C"/>
                </a:solidFill>
                <a:latin typeface="Arial"/>
              </a:defRPr>
            </a:pPr>
            <a:r>
              <a:rPr sz="2400" dirty="0"/>
              <a:t>• </a:t>
            </a:r>
            <a:r>
              <a:rPr sz="2400" i="1" dirty="0" err="1"/>
              <a:t>Integrazione</a:t>
            </a:r>
            <a:r>
              <a:rPr sz="2400" dirty="0"/>
              <a:t>:</a:t>
            </a:r>
            <a:br>
              <a:rPr sz="2400" dirty="0"/>
            </a:br>
            <a:r>
              <a:rPr sz="2400" dirty="0"/>
              <a:t>La </a:t>
            </a:r>
            <a:r>
              <a:rPr sz="2400" dirty="0" err="1"/>
              <a:t>fase</a:t>
            </a:r>
            <a:r>
              <a:rPr sz="2400" dirty="0"/>
              <a:t> online </a:t>
            </a:r>
            <a:r>
              <a:rPr sz="2400" dirty="0" err="1"/>
              <a:t>prepara</a:t>
            </a:r>
            <a:r>
              <a:rPr sz="2400" dirty="0"/>
              <a:t> le </a:t>
            </a:r>
            <a:r>
              <a:rPr sz="2400" dirty="0" err="1"/>
              <a:t>basi</a:t>
            </a:r>
            <a:r>
              <a:rPr sz="2400" dirty="0"/>
              <a:t> </a:t>
            </a:r>
            <a:r>
              <a:rPr sz="2400" dirty="0" err="1"/>
              <a:t>conoscitive</a:t>
            </a:r>
            <a:r>
              <a:rPr sz="2400" dirty="0"/>
              <a:t> per lo </a:t>
            </a:r>
            <a:r>
              <a:rPr sz="2400" dirty="0" err="1"/>
              <a:t>sviluppo</a:t>
            </a:r>
            <a:r>
              <a:rPr sz="2400" dirty="0"/>
              <a:t> del </a:t>
            </a:r>
            <a:r>
              <a:rPr sz="2400" dirty="0" err="1"/>
              <a:t>progetto</a:t>
            </a:r>
            <a:r>
              <a:rPr sz="2400" dirty="0"/>
              <a:t> in </a:t>
            </a:r>
            <a:r>
              <a:rPr sz="2400" dirty="0" err="1"/>
              <a:t>presenza</a:t>
            </a:r>
            <a:r>
              <a:rPr sz="2400" dirty="0"/>
              <a:t>.</a:t>
            </a:r>
          </a:p>
        </p:txBody>
      </p:sp>
    </p:spTree>
    <p:extLst>
      <p:ext uri="{BB962C8B-B14F-4D97-AF65-F5344CB8AC3E}">
        <p14:creationId xmlns:p14="http://schemas.microsoft.com/office/powerpoint/2010/main" val="2237770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2BA163A-06A7-55D6-19DF-4DFBF57B82EF}"/>
              </a:ext>
            </a:extLst>
          </p:cNvPr>
          <p:cNvPicPr>
            <a:picLocks noChangeAspect="1"/>
          </p:cNvPicPr>
          <p:nvPr/>
        </p:nvPicPr>
        <p:blipFill>
          <a:blip r:embed="rId3"/>
          <a:stretch>
            <a:fillRect/>
          </a:stretch>
        </p:blipFill>
        <p:spPr>
          <a:xfrm>
            <a:off x="0" y="0"/>
            <a:ext cx="5013701" cy="6858000"/>
          </a:xfrm>
          <a:prstGeom prst="rect">
            <a:avLst/>
          </a:prstGeom>
        </p:spPr>
      </p:pic>
      <p:pic>
        <p:nvPicPr>
          <p:cNvPr id="7" name="Immagine 6">
            <a:extLst>
              <a:ext uri="{FF2B5EF4-FFF2-40B4-BE49-F238E27FC236}">
                <a16:creationId xmlns:a16="http://schemas.microsoft.com/office/drawing/2014/main" id="{7D25A7F9-4B41-D748-4325-9753B36F6222}"/>
              </a:ext>
            </a:extLst>
          </p:cNvPr>
          <p:cNvPicPr>
            <a:picLocks noChangeAspect="1"/>
          </p:cNvPicPr>
          <p:nvPr/>
        </p:nvPicPr>
        <p:blipFill>
          <a:blip r:embed="rId4"/>
          <a:stretch>
            <a:fillRect/>
          </a:stretch>
        </p:blipFill>
        <p:spPr>
          <a:xfrm>
            <a:off x="5066952" y="0"/>
            <a:ext cx="4837872" cy="6858000"/>
          </a:xfrm>
          <a:prstGeom prst="rect">
            <a:avLst/>
          </a:prstGeom>
        </p:spPr>
      </p:pic>
      <p:sp>
        <p:nvSpPr>
          <p:cNvPr id="9" name="CasellaDiTesto 8">
            <a:extLst>
              <a:ext uri="{FF2B5EF4-FFF2-40B4-BE49-F238E27FC236}">
                <a16:creationId xmlns:a16="http://schemas.microsoft.com/office/drawing/2014/main" id="{39EF5BE5-3605-766D-C01C-70282D135A35}"/>
              </a:ext>
            </a:extLst>
          </p:cNvPr>
          <p:cNvSpPr txBox="1"/>
          <p:nvPr/>
        </p:nvSpPr>
        <p:spPr>
          <a:xfrm>
            <a:off x="9904824" y="793596"/>
            <a:ext cx="2287176" cy="5478423"/>
          </a:xfrm>
          <a:prstGeom prst="rect">
            <a:avLst/>
          </a:prstGeom>
          <a:noFill/>
        </p:spPr>
        <p:txBody>
          <a:bodyPr wrap="square">
            <a:spAutoFit/>
          </a:bodyPr>
          <a:lstStyle/>
          <a:p>
            <a:pPr algn="l">
              <a:spcBef>
                <a:spcPts val="0"/>
              </a:spcBef>
              <a:spcAft>
                <a:spcPts val="600"/>
              </a:spcAft>
              <a:defRPr sz="1100" b="0">
                <a:solidFill>
                  <a:srgbClr val="2C2C2C"/>
                </a:solidFill>
                <a:latin typeface="Arial"/>
              </a:defRPr>
            </a:pPr>
            <a:r>
              <a:rPr lang="it-IT" sz="2000" dirty="0"/>
              <a:t>• </a:t>
            </a:r>
            <a:r>
              <a:rPr lang="it-IT" sz="2000" i="1" dirty="0"/>
              <a:t>Fase di </a:t>
            </a:r>
            <a:r>
              <a:rPr lang="it-IT" sz="2000" b="1" i="1" dirty="0"/>
              <a:t>progettazione:</a:t>
            </a:r>
            <a:br>
              <a:rPr lang="it-IT" sz="2000" b="1" dirty="0"/>
            </a:br>
            <a:r>
              <a:rPr lang="it-IT" sz="2000" b="1" dirty="0"/>
              <a:t>Iniziata circa un anno prima</a:t>
            </a:r>
            <a:r>
              <a:rPr lang="it-IT" sz="2000" dirty="0"/>
              <a:t>, prima a distanza, + una settimana in presenza per definire i dettagli.</a:t>
            </a:r>
          </a:p>
          <a:p>
            <a:pPr algn="l">
              <a:spcBef>
                <a:spcPts val="0"/>
              </a:spcBef>
              <a:spcAft>
                <a:spcPts val="600"/>
              </a:spcAft>
              <a:defRPr sz="1100" b="0">
                <a:solidFill>
                  <a:srgbClr val="2C2C2C"/>
                </a:solidFill>
                <a:latin typeface="Arial"/>
              </a:defRPr>
            </a:pPr>
            <a:r>
              <a:rPr lang="it-IT" sz="2000" dirty="0"/>
              <a:t>• </a:t>
            </a:r>
            <a:r>
              <a:rPr lang="it-IT" sz="2000" i="1" dirty="0"/>
              <a:t>Selezione dei partecipanti: </a:t>
            </a:r>
            <a:r>
              <a:rPr lang="it-IT" sz="2000" dirty="0"/>
              <a:t>autunno 2024, presentazione, bando e colloqui.</a:t>
            </a:r>
          </a:p>
          <a:p>
            <a:pPr>
              <a:spcAft>
                <a:spcPts val="600"/>
              </a:spcAft>
              <a:defRPr sz="1100" b="0">
                <a:solidFill>
                  <a:srgbClr val="2C2C2C"/>
                </a:solidFill>
                <a:latin typeface="Arial"/>
              </a:defRPr>
            </a:pPr>
            <a:r>
              <a:rPr lang="it-IT" sz="2000" dirty="0"/>
              <a:t>• </a:t>
            </a:r>
            <a:r>
              <a:rPr lang="it-IT" sz="2000" i="1" dirty="0"/>
              <a:t>Formalizzazione dei Learning Agreements: </a:t>
            </a:r>
            <a:r>
              <a:rPr lang="it-IT" sz="2000" dirty="0"/>
              <a:t>Inizio 2025.</a:t>
            </a:r>
          </a:p>
        </p:txBody>
      </p:sp>
    </p:spTree>
    <p:extLst>
      <p:ext uri="{BB962C8B-B14F-4D97-AF65-F5344CB8AC3E}">
        <p14:creationId xmlns:p14="http://schemas.microsoft.com/office/powerpoint/2010/main" val="44464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E02A156-D18E-B79B-F1DC-AC7EF0568C90}"/>
              </a:ext>
            </a:extLst>
          </p:cNvPr>
          <p:cNvPicPr>
            <a:picLocks noChangeAspect="1"/>
          </p:cNvPicPr>
          <p:nvPr/>
        </p:nvPicPr>
        <p:blipFill>
          <a:blip r:embed="rId2"/>
          <a:stretch>
            <a:fillRect/>
          </a:stretch>
        </p:blipFill>
        <p:spPr>
          <a:xfrm>
            <a:off x="0" y="0"/>
            <a:ext cx="4892090" cy="6858000"/>
          </a:xfrm>
          <a:prstGeom prst="rect">
            <a:avLst/>
          </a:prstGeom>
        </p:spPr>
      </p:pic>
      <p:pic>
        <p:nvPicPr>
          <p:cNvPr id="5" name="Immagine 4">
            <a:extLst>
              <a:ext uri="{FF2B5EF4-FFF2-40B4-BE49-F238E27FC236}">
                <a16:creationId xmlns:a16="http://schemas.microsoft.com/office/drawing/2014/main" id="{941CCBF7-A011-DFEA-6BC1-2F162B56F261}"/>
              </a:ext>
            </a:extLst>
          </p:cNvPr>
          <p:cNvPicPr>
            <a:picLocks noChangeAspect="1"/>
          </p:cNvPicPr>
          <p:nvPr/>
        </p:nvPicPr>
        <p:blipFill>
          <a:blip r:embed="rId3"/>
          <a:stretch>
            <a:fillRect/>
          </a:stretch>
        </p:blipFill>
        <p:spPr>
          <a:xfrm>
            <a:off x="4953050" y="-24384"/>
            <a:ext cx="4865523" cy="6858000"/>
          </a:xfrm>
          <a:prstGeom prst="rect">
            <a:avLst/>
          </a:prstGeom>
        </p:spPr>
      </p:pic>
      <p:sp>
        <p:nvSpPr>
          <p:cNvPr id="7" name="CasellaDiTesto 6">
            <a:extLst>
              <a:ext uri="{FF2B5EF4-FFF2-40B4-BE49-F238E27FC236}">
                <a16:creationId xmlns:a16="http://schemas.microsoft.com/office/drawing/2014/main" id="{BDC22F9D-6CD3-B83B-678D-B6955914EB15}"/>
              </a:ext>
            </a:extLst>
          </p:cNvPr>
          <p:cNvSpPr txBox="1"/>
          <p:nvPr/>
        </p:nvSpPr>
        <p:spPr>
          <a:xfrm>
            <a:off x="9879532" y="615796"/>
            <a:ext cx="2312467" cy="5786199"/>
          </a:xfrm>
          <a:prstGeom prst="rect">
            <a:avLst/>
          </a:prstGeom>
          <a:noFill/>
        </p:spPr>
        <p:txBody>
          <a:bodyPr wrap="square">
            <a:spAutoFit/>
          </a:bodyPr>
          <a:lstStyle/>
          <a:p>
            <a:pPr algn="l">
              <a:spcBef>
                <a:spcPts val="0"/>
              </a:spcBef>
              <a:spcAft>
                <a:spcPts val="600"/>
              </a:spcAft>
              <a:defRPr sz="1100" b="0">
                <a:solidFill>
                  <a:srgbClr val="2C2C2C"/>
                </a:solidFill>
                <a:latin typeface="Arial"/>
              </a:defRPr>
            </a:pPr>
            <a:r>
              <a:rPr lang="it-IT" sz="2000" dirty="0"/>
              <a:t>• </a:t>
            </a:r>
            <a:r>
              <a:rPr lang="it-IT" sz="2000" i="1" dirty="0"/>
              <a:t>Fase di progettazione:</a:t>
            </a:r>
            <a:br>
              <a:rPr lang="it-IT" sz="2000" dirty="0"/>
            </a:br>
            <a:r>
              <a:rPr lang="it-IT" sz="2000" b="1" dirty="0"/>
              <a:t>In base al feedback degli studenti 2025, progettazione della nuova organizzazione:</a:t>
            </a:r>
            <a:r>
              <a:rPr lang="it-IT" sz="2000" dirty="0"/>
              <a:t> registrazione delle lezioni asincrone in studio.</a:t>
            </a:r>
          </a:p>
          <a:p>
            <a:pPr algn="l">
              <a:spcBef>
                <a:spcPts val="0"/>
              </a:spcBef>
              <a:spcAft>
                <a:spcPts val="600"/>
              </a:spcAft>
              <a:defRPr sz="1100" b="0">
                <a:solidFill>
                  <a:srgbClr val="2C2C2C"/>
                </a:solidFill>
                <a:latin typeface="Arial"/>
              </a:defRPr>
            </a:pPr>
            <a:r>
              <a:rPr lang="it-IT" sz="2000" dirty="0"/>
              <a:t>• </a:t>
            </a:r>
            <a:r>
              <a:rPr lang="it-IT" sz="2000" i="1" dirty="0"/>
              <a:t>Selezione dei partecipanti: </a:t>
            </a:r>
            <a:r>
              <a:rPr lang="it-IT" sz="2000" dirty="0"/>
              <a:t>autunno 2025</a:t>
            </a:r>
          </a:p>
          <a:p>
            <a:pPr>
              <a:spcAft>
                <a:spcPts val="600"/>
              </a:spcAft>
              <a:defRPr sz="1100" b="0">
                <a:solidFill>
                  <a:srgbClr val="2C2C2C"/>
                </a:solidFill>
                <a:latin typeface="Arial"/>
              </a:defRPr>
            </a:pPr>
            <a:r>
              <a:rPr lang="it-IT" sz="2000" dirty="0"/>
              <a:t>• </a:t>
            </a:r>
            <a:r>
              <a:rPr lang="it-IT" sz="2000" i="1" dirty="0"/>
              <a:t>Formalizzazione dei Learning Agreements: </a:t>
            </a:r>
            <a:r>
              <a:rPr lang="it-IT" sz="2000" dirty="0"/>
              <a:t>Inizio 2026.</a:t>
            </a:r>
          </a:p>
        </p:txBody>
      </p:sp>
    </p:spTree>
    <p:extLst>
      <p:ext uri="{BB962C8B-B14F-4D97-AF65-F5344CB8AC3E}">
        <p14:creationId xmlns:p14="http://schemas.microsoft.com/office/powerpoint/2010/main" val="3391822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27888"/>
            <a:ext cx="10820095" cy="914400"/>
          </a:xfrm>
          <a:prstGeom prst="rect">
            <a:avLst/>
          </a:prstGeom>
          <a:noFill/>
        </p:spPr>
        <p:txBody>
          <a:bodyPr wrap="square" lIns="0" tIns="0" rIns="0" bIns="0">
            <a:spAutoFit/>
          </a:bodyPr>
          <a:lstStyle/>
          <a:p>
            <a:pPr>
              <a:defRPr sz="2400" b="1">
                <a:solidFill>
                  <a:srgbClr val="2C2C2C"/>
                </a:solidFill>
                <a:latin typeface="Arial"/>
              </a:defRPr>
            </a:pPr>
            <a:r>
              <a:rPr dirty="0" err="1"/>
              <a:t>Profilo</a:t>
            </a:r>
            <a:r>
              <a:rPr dirty="0"/>
              <a:t> </a:t>
            </a:r>
            <a:r>
              <a:rPr dirty="0" err="1"/>
              <a:t>dei</a:t>
            </a:r>
            <a:r>
              <a:rPr dirty="0"/>
              <a:t> </a:t>
            </a:r>
            <a:r>
              <a:rPr dirty="0" err="1"/>
              <a:t>Partecipanti</a:t>
            </a:r>
            <a:r>
              <a:rPr dirty="0"/>
              <a:t> e </a:t>
            </a:r>
            <a:r>
              <a:rPr dirty="0" err="1"/>
              <a:t>Interdisciplinarità</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rPr dirty="0" err="1"/>
              <a:t>MoodleMoot</a:t>
            </a:r>
            <a:r>
              <a:rPr dirty="0"/>
              <a:t> Italia 2026  |  Discrete Event Simulation Course Design (Erasmus+ BIP)</a:t>
            </a:r>
          </a:p>
        </p:txBody>
      </p:sp>
      <p:sp>
        <p:nvSpPr>
          <p:cNvPr id="5" name="TextBox 4"/>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Classi miste e gruppi interdisciplinari per integrare diverse competenze scientifico-tecnologiche.</a:t>
            </a:r>
          </a:p>
        </p:txBody>
      </p:sp>
      <p:sp>
        <p:nvSpPr>
          <p:cNvPr id="10" name="Rounded Rectangle 5">
            <a:extLst>
              <a:ext uri="{FF2B5EF4-FFF2-40B4-BE49-F238E27FC236}">
                <a16:creationId xmlns:a16="http://schemas.microsoft.com/office/drawing/2014/main" id="{F09F7913-B851-4BC3-73B4-DF6219CE7D24}"/>
              </a:ext>
            </a:extLst>
          </p:cNvPr>
          <p:cNvSpPr/>
          <p:nvPr/>
        </p:nvSpPr>
        <p:spPr>
          <a:xfrm>
            <a:off x="685800" y="1920240"/>
            <a:ext cx="5122863" cy="43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28600" tIns="274320" rIns="228600" rtlCol="0" anchor="t"/>
          <a:lstStyle/>
          <a:p>
            <a:pPr>
              <a:spcAft>
                <a:spcPts val="1200"/>
              </a:spcAft>
              <a:defRPr sz="1800" b="1">
                <a:solidFill>
                  <a:srgbClr val="2C2C2C"/>
                </a:solidFill>
                <a:latin typeface="Arial"/>
              </a:defRPr>
            </a:pPr>
            <a:r>
              <a:rPr lang="it-IT" sz="2400" dirty="0"/>
              <a:t>Selezione e Profilo degli Studenti</a:t>
            </a:r>
          </a:p>
          <a:p>
            <a:pPr>
              <a:spcAft>
                <a:spcPts val="800"/>
              </a:spcAft>
              <a:defRPr sz="1300" b="0">
                <a:solidFill>
                  <a:srgbClr val="2C2C2C"/>
                </a:solidFill>
                <a:latin typeface="Arial"/>
              </a:defRPr>
            </a:pPr>
            <a:r>
              <a:rPr lang="it-IT" sz="2000" dirty="0"/>
              <a:t>• Ciascuna università seleziona circa sei studenti (principalmente del terzo anno della laurea triennale)</a:t>
            </a:r>
          </a:p>
          <a:p>
            <a:pPr>
              <a:spcAft>
                <a:spcPts val="800"/>
              </a:spcAft>
              <a:defRPr sz="1300" b="0">
                <a:solidFill>
                  <a:srgbClr val="2C2C2C"/>
                </a:solidFill>
                <a:latin typeface="Arial"/>
              </a:defRPr>
            </a:pPr>
            <a:r>
              <a:rPr lang="it-IT" sz="2000" dirty="0"/>
              <a:t>• Nessuna conoscenza pregressa di simulazione ad eventi discreti ma forte interesse e motivazione nell'acquisizione di competenze complementari e interesse per l’esperienza all’estero..</a:t>
            </a:r>
          </a:p>
          <a:p>
            <a:pPr algn="l">
              <a:spcBef>
                <a:spcPts val="0"/>
              </a:spcBef>
              <a:spcAft>
                <a:spcPts val="600"/>
              </a:spcAft>
              <a:defRPr sz="1100" b="0">
                <a:solidFill>
                  <a:srgbClr val="2C2C2C"/>
                </a:solidFill>
                <a:latin typeface="Arial"/>
              </a:defRPr>
            </a:pPr>
            <a:endParaRPr sz="1400" dirty="0"/>
          </a:p>
        </p:txBody>
      </p:sp>
      <p:sp>
        <p:nvSpPr>
          <p:cNvPr id="8" name="Rounded Rectangle 5">
            <a:extLst>
              <a:ext uri="{FF2B5EF4-FFF2-40B4-BE49-F238E27FC236}">
                <a16:creationId xmlns:a16="http://schemas.microsoft.com/office/drawing/2014/main" id="{EB76BDAB-3301-BF71-DF68-4A9D149FE43A}"/>
              </a:ext>
            </a:extLst>
          </p:cNvPr>
          <p:cNvSpPr/>
          <p:nvPr/>
        </p:nvSpPr>
        <p:spPr>
          <a:xfrm>
            <a:off x="6383032" y="1908048"/>
            <a:ext cx="5122863" cy="43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28600" tIns="274320" rIns="228600" rtlCol="0" anchor="t"/>
          <a:lstStyle/>
          <a:p>
            <a:pPr>
              <a:spcAft>
                <a:spcPts val="1200"/>
              </a:spcAft>
              <a:defRPr sz="1800" b="1">
                <a:solidFill>
                  <a:srgbClr val="2C2C2C"/>
                </a:solidFill>
                <a:latin typeface="Arial"/>
              </a:defRPr>
            </a:pPr>
            <a:r>
              <a:rPr lang="it-IT" sz="2400" dirty="0"/>
              <a:t>Interdisciplinarità e Lavoro di Gruppo</a:t>
            </a:r>
          </a:p>
          <a:p>
            <a:pPr>
              <a:spcAft>
                <a:spcPts val="800"/>
              </a:spcAft>
              <a:defRPr sz="1300" b="0">
                <a:solidFill>
                  <a:srgbClr val="2C2C2C"/>
                </a:solidFill>
                <a:latin typeface="Arial"/>
              </a:defRPr>
            </a:pPr>
            <a:r>
              <a:rPr lang="it-IT" sz="2000" dirty="0"/>
              <a:t>• Integrazione di studenti da diversi percorsi: Informatica, Data Science, Reti di telecomunicazione,  Ingegneria industriale → esperienza di apprendimento </a:t>
            </a:r>
            <a:r>
              <a:rPr lang="it-IT" sz="2000" b="1" dirty="0"/>
              <a:t>internazionale</a:t>
            </a:r>
            <a:r>
              <a:rPr lang="it-IT" sz="2000" dirty="0"/>
              <a:t> ma anche </a:t>
            </a:r>
            <a:r>
              <a:rPr lang="it-IT" sz="2000" b="1" dirty="0"/>
              <a:t>interdisciplinare</a:t>
            </a:r>
            <a:r>
              <a:rPr lang="it-IT" sz="2000" dirty="0"/>
              <a:t>.</a:t>
            </a:r>
          </a:p>
          <a:p>
            <a:pPr>
              <a:spcAft>
                <a:spcPts val="800"/>
              </a:spcAft>
              <a:defRPr sz="1300" b="0">
                <a:solidFill>
                  <a:srgbClr val="2C2C2C"/>
                </a:solidFill>
                <a:latin typeface="Arial"/>
              </a:defRPr>
            </a:pPr>
            <a:r>
              <a:rPr lang="it-IT" sz="2000" dirty="0"/>
              <a:t>• Gli studenti vengono distribuiti in gruppi di lavoro misti per competenze e nazionalità.</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4B38E-BEA1-6004-5823-6EBCD326A7C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9BDE07-20AB-9E80-7549-483C373A54E6}"/>
              </a:ext>
            </a:extLst>
          </p:cNvPr>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dirty="0"/>
              <a:t>Il </a:t>
            </a:r>
            <a:r>
              <a:rPr dirty="0" err="1"/>
              <a:t>Percorso</a:t>
            </a:r>
            <a:r>
              <a:rPr dirty="0"/>
              <a:t> </a:t>
            </a:r>
            <a:r>
              <a:rPr dirty="0" err="1"/>
              <a:t>Didattico</a:t>
            </a:r>
            <a:r>
              <a:rPr dirty="0"/>
              <a:t>: Dalla Teoria al </a:t>
            </a:r>
            <a:r>
              <a:rPr lang="it-IT" dirty="0"/>
              <a:t>Progetto</a:t>
            </a:r>
            <a:endParaRPr dirty="0"/>
          </a:p>
        </p:txBody>
      </p:sp>
      <p:sp>
        <p:nvSpPr>
          <p:cNvPr id="3" name="Rectangle 2">
            <a:extLst>
              <a:ext uri="{FF2B5EF4-FFF2-40B4-BE49-F238E27FC236}">
                <a16:creationId xmlns:a16="http://schemas.microsoft.com/office/drawing/2014/main" id="{79A1679D-A7CB-3E03-D296-83AFDE6CFAAF}"/>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73CFFC97-7C2D-70AA-D0D6-0B34A6558905}"/>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a:extLst>
              <a:ext uri="{FF2B5EF4-FFF2-40B4-BE49-F238E27FC236}">
                <a16:creationId xmlns:a16="http://schemas.microsoft.com/office/drawing/2014/main" id="{7AE03196-03E5-2B44-2D3B-28CC841079BC}"/>
              </a:ext>
            </a:extLst>
          </p:cNvPr>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Un approccio incrementale che guida lo studente passo dopo passo fino allo sviluppo del progetto.</a:t>
            </a:r>
          </a:p>
        </p:txBody>
      </p:sp>
      <p:sp>
        <p:nvSpPr>
          <p:cNvPr id="14" name="Rounded Rectangle 5">
            <a:extLst>
              <a:ext uri="{FF2B5EF4-FFF2-40B4-BE49-F238E27FC236}">
                <a16:creationId xmlns:a16="http://schemas.microsoft.com/office/drawing/2014/main" id="{23301962-AF1B-4AF0-A2A7-7BC8BB395864}"/>
              </a:ext>
            </a:extLst>
          </p:cNvPr>
          <p:cNvSpPr/>
          <p:nvPr/>
        </p:nvSpPr>
        <p:spPr>
          <a:xfrm>
            <a:off x="3031770" y="2011680"/>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82880" tIns="228600" rIns="182880" rtlCol="0" anchor="ctr"/>
          <a:lstStyle/>
          <a:p>
            <a:pPr algn="ctr">
              <a:spcBef>
                <a:spcPts val="0"/>
              </a:spcBef>
              <a:spcAft>
                <a:spcPts val="1000"/>
              </a:spcAft>
              <a:defRPr sz="1600" b="1">
                <a:solidFill>
                  <a:srgbClr val="F28224"/>
                </a:solidFill>
                <a:latin typeface="Arial"/>
              </a:defRPr>
            </a:pPr>
            <a:r>
              <a:rPr sz="2400" dirty="0"/>
              <a:t>1. Basi </a:t>
            </a:r>
            <a:r>
              <a:rPr lang="it-IT" sz="2400" dirty="0"/>
              <a:t>di Simulazione ad eventi discreti</a:t>
            </a:r>
            <a:endParaRPr sz="2400" dirty="0"/>
          </a:p>
        </p:txBody>
      </p:sp>
      <p:sp>
        <p:nvSpPr>
          <p:cNvPr id="16" name="Rounded Rectangle 7">
            <a:extLst>
              <a:ext uri="{FF2B5EF4-FFF2-40B4-BE49-F238E27FC236}">
                <a16:creationId xmlns:a16="http://schemas.microsoft.com/office/drawing/2014/main" id="{3D81F433-1FF4-3033-5143-702C444326EE}"/>
              </a:ext>
            </a:extLst>
          </p:cNvPr>
          <p:cNvSpPr/>
          <p:nvPr/>
        </p:nvSpPr>
        <p:spPr>
          <a:xfrm>
            <a:off x="3031770" y="3053050"/>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82880" tIns="228600" rIns="182880" rtlCol="0" anchor="ctr"/>
          <a:lstStyle/>
          <a:p>
            <a:pPr algn="ctr">
              <a:spcBef>
                <a:spcPts val="0"/>
              </a:spcBef>
              <a:spcAft>
                <a:spcPts val="1000"/>
              </a:spcAft>
              <a:defRPr sz="1600" b="1">
                <a:solidFill>
                  <a:srgbClr val="F28224"/>
                </a:solidFill>
                <a:latin typeface="Arial"/>
              </a:defRPr>
            </a:pPr>
            <a:r>
              <a:rPr sz="2400" dirty="0"/>
              <a:t>2. </a:t>
            </a:r>
            <a:r>
              <a:rPr sz="2400" dirty="0" err="1"/>
              <a:t>Strumenti</a:t>
            </a:r>
            <a:r>
              <a:rPr lang="it-IT" sz="2400" dirty="0"/>
              <a:t> software </a:t>
            </a:r>
            <a:endParaRPr sz="2400" dirty="0"/>
          </a:p>
        </p:txBody>
      </p:sp>
      <p:sp>
        <p:nvSpPr>
          <p:cNvPr id="18" name="Rounded Rectangle 9">
            <a:extLst>
              <a:ext uri="{FF2B5EF4-FFF2-40B4-BE49-F238E27FC236}">
                <a16:creationId xmlns:a16="http://schemas.microsoft.com/office/drawing/2014/main" id="{A2B6435C-455D-436B-7BD1-427F2EF9A0DA}"/>
              </a:ext>
            </a:extLst>
          </p:cNvPr>
          <p:cNvSpPr/>
          <p:nvPr/>
        </p:nvSpPr>
        <p:spPr>
          <a:xfrm>
            <a:off x="3031770" y="4082228"/>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82880" tIns="228600" rIns="182880" rtlCol="0" anchor="ctr"/>
          <a:lstStyle/>
          <a:p>
            <a:pPr algn="ctr">
              <a:spcBef>
                <a:spcPts val="0"/>
              </a:spcBef>
              <a:spcAft>
                <a:spcPts val="1000"/>
              </a:spcAft>
              <a:defRPr sz="1600" b="1">
                <a:solidFill>
                  <a:srgbClr val="F28224"/>
                </a:solidFill>
                <a:latin typeface="Arial"/>
              </a:defRPr>
            </a:pPr>
            <a:r>
              <a:rPr sz="2400" dirty="0"/>
              <a:t>3. </a:t>
            </a:r>
            <a:r>
              <a:rPr lang="it-IT" sz="2400" dirty="0"/>
              <a:t>Esperimenti e </a:t>
            </a:r>
            <a:r>
              <a:rPr sz="2400" dirty="0" err="1"/>
              <a:t>Analisi</a:t>
            </a:r>
            <a:r>
              <a:rPr sz="2400" dirty="0"/>
              <a:t> Dati</a:t>
            </a:r>
          </a:p>
        </p:txBody>
      </p:sp>
      <p:sp>
        <p:nvSpPr>
          <p:cNvPr id="20" name="Rounded Rectangle 11">
            <a:extLst>
              <a:ext uri="{FF2B5EF4-FFF2-40B4-BE49-F238E27FC236}">
                <a16:creationId xmlns:a16="http://schemas.microsoft.com/office/drawing/2014/main" id="{975B9CD1-A0B8-3A0D-9383-661E470A32C9}"/>
              </a:ext>
            </a:extLst>
          </p:cNvPr>
          <p:cNvSpPr/>
          <p:nvPr/>
        </p:nvSpPr>
        <p:spPr>
          <a:xfrm>
            <a:off x="3031770" y="5111405"/>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82880" tIns="228600" rIns="182880" rtlCol="0" anchor="ctr"/>
          <a:lstStyle/>
          <a:p>
            <a:pPr algn="ctr">
              <a:spcBef>
                <a:spcPts val="0"/>
              </a:spcBef>
              <a:spcAft>
                <a:spcPts val="1000"/>
              </a:spcAft>
              <a:defRPr sz="1600" b="1">
                <a:solidFill>
                  <a:srgbClr val="F28224"/>
                </a:solidFill>
                <a:latin typeface="Arial"/>
              </a:defRPr>
            </a:pPr>
            <a:r>
              <a:rPr sz="2400" dirty="0"/>
              <a:t>4. Progetto</a:t>
            </a:r>
            <a:r>
              <a:rPr lang="it-IT" sz="2400" dirty="0"/>
              <a:t> realistico</a:t>
            </a:r>
            <a:endParaRPr sz="2400" dirty="0"/>
          </a:p>
        </p:txBody>
      </p:sp>
      <p:sp>
        <p:nvSpPr>
          <p:cNvPr id="22" name="Chevron 6">
            <a:extLst>
              <a:ext uri="{FF2B5EF4-FFF2-40B4-BE49-F238E27FC236}">
                <a16:creationId xmlns:a16="http://schemas.microsoft.com/office/drawing/2014/main" id="{2D1D6CD4-2D78-ADD3-0394-C7E2F0CCC5A6}"/>
              </a:ext>
            </a:extLst>
          </p:cNvPr>
          <p:cNvSpPr/>
          <p:nvPr/>
        </p:nvSpPr>
        <p:spPr>
          <a:xfrm rot="5400000">
            <a:off x="6134610" y="2706437"/>
            <a:ext cx="274320" cy="457200"/>
          </a:xfrm>
          <a:prstGeom prst="chevron">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Chevron 6">
            <a:extLst>
              <a:ext uri="{FF2B5EF4-FFF2-40B4-BE49-F238E27FC236}">
                <a16:creationId xmlns:a16="http://schemas.microsoft.com/office/drawing/2014/main" id="{F43D695C-B45B-7CAF-50C3-462D09DB8FCA}"/>
              </a:ext>
            </a:extLst>
          </p:cNvPr>
          <p:cNvSpPr/>
          <p:nvPr/>
        </p:nvSpPr>
        <p:spPr>
          <a:xfrm rot="5400000">
            <a:off x="6134610" y="3735615"/>
            <a:ext cx="274320" cy="457200"/>
          </a:xfrm>
          <a:prstGeom prst="chevron">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Chevron 6">
            <a:extLst>
              <a:ext uri="{FF2B5EF4-FFF2-40B4-BE49-F238E27FC236}">
                <a16:creationId xmlns:a16="http://schemas.microsoft.com/office/drawing/2014/main" id="{F50F7791-F9C1-0351-B5B7-28A15CC29FD8}"/>
              </a:ext>
            </a:extLst>
          </p:cNvPr>
          <p:cNvSpPr/>
          <p:nvPr/>
        </p:nvSpPr>
        <p:spPr>
          <a:xfrm rot="5400000">
            <a:off x="6134610" y="4764793"/>
            <a:ext cx="274320" cy="457200"/>
          </a:xfrm>
          <a:prstGeom prst="chevron">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sellaDiTesto 5">
            <a:extLst>
              <a:ext uri="{FF2B5EF4-FFF2-40B4-BE49-F238E27FC236}">
                <a16:creationId xmlns:a16="http://schemas.microsoft.com/office/drawing/2014/main" id="{8CC06998-F7D1-13A4-A318-4AA9AB0F018F}"/>
              </a:ext>
            </a:extLst>
          </p:cNvPr>
          <p:cNvSpPr txBox="1"/>
          <p:nvPr/>
        </p:nvSpPr>
        <p:spPr>
          <a:xfrm>
            <a:off x="1149824" y="3671827"/>
            <a:ext cx="1157689" cy="584775"/>
          </a:xfrm>
          <a:prstGeom prst="rect">
            <a:avLst/>
          </a:prstGeom>
          <a:noFill/>
        </p:spPr>
        <p:txBody>
          <a:bodyPr wrap="none" rtlCol="0">
            <a:spAutoFit/>
          </a:bodyPr>
          <a:lstStyle/>
          <a:p>
            <a:r>
              <a:rPr lang="it-IT" sz="3200" dirty="0"/>
              <a:t>4 CFU</a:t>
            </a:r>
          </a:p>
        </p:txBody>
      </p:sp>
    </p:spTree>
    <p:extLst>
      <p:ext uri="{BB962C8B-B14F-4D97-AF65-F5344CB8AC3E}">
        <p14:creationId xmlns:p14="http://schemas.microsoft.com/office/powerpoint/2010/main" val="1382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dirty="0" err="1"/>
              <a:t>L'Infrastruttura</a:t>
            </a:r>
            <a:r>
              <a:rPr dirty="0"/>
              <a:t> di </a:t>
            </a:r>
            <a:r>
              <a:rPr dirty="0" err="1"/>
              <a:t>Supporto</a:t>
            </a:r>
            <a:r>
              <a:rPr dirty="0"/>
              <a:t>: Moodle</a:t>
            </a:r>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Moodle come scelta naturale per entrambi gli Atenei ospitanti (UPO e UNIZAR) per coordinare studenti e docenti.</a:t>
            </a:r>
          </a:p>
        </p:txBody>
      </p:sp>
      <p:sp>
        <p:nvSpPr>
          <p:cNvPr id="6" name="Rounded Rectangle 5"/>
          <p:cNvSpPr/>
          <p:nvPr/>
        </p:nvSpPr>
        <p:spPr>
          <a:xfrm>
            <a:off x="685800" y="1938528"/>
            <a:ext cx="1965960" cy="393192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1600" b="1" dirty="0">
                <a:solidFill>
                  <a:srgbClr val="F28224"/>
                </a:solidFill>
                <a:latin typeface="Arial"/>
              </a:rPr>
              <a:t>1. Generale</a:t>
            </a:r>
          </a:p>
          <a:p>
            <a:pPr algn="l">
              <a:spcBef>
                <a:spcPts val="0"/>
              </a:spcBef>
              <a:spcAft>
                <a:spcPts val="0"/>
              </a:spcAft>
              <a:defRPr sz="1000" b="0">
                <a:solidFill>
                  <a:srgbClr val="2C2C2C"/>
                </a:solidFill>
                <a:latin typeface="Arial"/>
              </a:defRPr>
            </a:pPr>
            <a:r>
              <a:rPr sz="1400" dirty="0"/>
              <a:t>Forum </a:t>
            </a:r>
            <a:r>
              <a:rPr sz="1400" dirty="0" err="1"/>
              <a:t>avvisi</a:t>
            </a:r>
            <a:r>
              <a:rPr sz="1400" dirty="0"/>
              <a:t> </a:t>
            </a:r>
            <a:r>
              <a:rPr sz="1400" dirty="0" err="1"/>
              <a:t>docenti</a:t>
            </a:r>
            <a:r>
              <a:rPr sz="1400" dirty="0"/>
              <a:t>, forum </a:t>
            </a:r>
            <a:r>
              <a:rPr sz="1400" dirty="0" err="1"/>
              <a:t>informale</a:t>
            </a:r>
            <a:r>
              <a:rPr sz="1400" dirty="0"/>
              <a:t> di </a:t>
            </a:r>
            <a:r>
              <a:rPr sz="1400" dirty="0" err="1"/>
              <a:t>socializzazione</a:t>
            </a:r>
            <a:r>
              <a:rPr sz="1400" dirty="0"/>
              <a:t> </a:t>
            </a:r>
            <a:r>
              <a:rPr sz="1400" dirty="0" err="1"/>
              <a:t>tra</a:t>
            </a:r>
            <a:r>
              <a:rPr sz="1400" dirty="0"/>
              <a:t> </a:t>
            </a:r>
            <a:r>
              <a:rPr sz="1400" dirty="0" err="1"/>
              <a:t>studenti</a:t>
            </a:r>
            <a:r>
              <a:rPr sz="1400" dirty="0"/>
              <a:t>, moduli di feedback in </a:t>
            </a:r>
            <a:r>
              <a:rPr sz="1400" dirty="0" err="1"/>
              <a:t>itinere</a:t>
            </a:r>
            <a:r>
              <a:rPr sz="1400" dirty="0"/>
              <a:t> e finale, syllabus e link alle </a:t>
            </a:r>
            <a:r>
              <a:rPr sz="1400" dirty="0" err="1"/>
              <a:t>aule</a:t>
            </a:r>
            <a:r>
              <a:rPr sz="1400" dirty="0"/>
              <a:t> </a:t>
            </a:r>
            <a:r>
              <a:rPr sz="1400" dirty="0" err="1"/>
              <a:t>virtuali</a:t>
            </a:r>
            <a:r>
              <a:rPr sz="1400" dirty="0"/>
              <a:t> per </a:t>
            </a:r>
            <a:r>
              <a:rPr sz="1400" dirty="0" err="1"/>
              <a:t>incontri</a:t>
            </a:r>
            <a:r>
              <a:rPr sz="1400" dirty="0"/>
              <a:t> </a:t>
            </a:r>
            <a:r>
              <a:rPr sz="1400" dirty="0" err="1"/>
              <a:t>sincroni</a:t>
            </a:r>
            <a:r>
              <a:rPr sz="1400" dirty="0"/>
              <a:t>.</a:t>
            </a:r>
          </a:p>
        </p:txBody>
      </p:sp>
      <p:sp>
        <p:nvSpPr>
          <p:cNvPr id="7" name="Rounded Rectangle 6"/>
          <p:cNvSpPr/>
          <p:nvPr/>
        </p:nvSpPr>
        <p:spPr>
          <a:xfrm>
            <a:off x="2898648" y="1938528"/>
            <a:ext cx="2063496" cy="393192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Bef>
                <a:spcPts val="0"/>
              </a:spcBef>
              <a:spcAft>
                <a:spcPts val="1000"/>
              </a:spcAft>
              <a:defRPr sz="1600" b="1">
                <a:solidFill>
                  <a:srgbClr val="F28224"/>
                </a:solidFill>
                <a:latin typeface="Arial"/>
              </a:defRPr>
            </a:pPr>
            <a:r>
              <a:rPr sz="1600" b="1" dirty="0">
                <a:solidFill>
                  <a:srgbClr val="F28224"/>
                </a:solidFill>
                <a:latin typeface="Arial"/>
              </a:rPr>
              <a:t>2. Auto-</a:t>
            </a:r>
            <a:r>
              <a:rPr sz="1600" b="1" dirty="0" err="1">
                <a:solidFill>
                  <a:srgbClr val="F28224"/>
                </a:solidFill>
                <a:latin typeface="Arial"/>
              </a:rPr>
              <a:t>Apprendimento</a:t>
            </a:r>
            <a:endParaRPr sz="1600" b="1" dirty="0">
              <a:solidFill>
                <a:srgbClr val="F28224"/>
              </a:solidFill>
              <a:latin typeface="Arial"/>
            </a:endParaRPr>
          </a:p>
          <a:p>
            <a:pPr algn="l">
              <a:spcBef>
                <a:spcPts val="0"/>
              </a:spcBef>
              <a:spcAft>
                <a:spcPts val="0"/>
              </a:spcAft>
              <a:defRPr sz="1000" b="0">
                <a:solidFill>
                  <a:srgbClr val="2C2C2C"/>
                </a:solidFill>
                <a:latin typeface="Arial"/>
              </a:defRPr>
            </a:pPr>
            <a:r>
              <a:rPr sz="1400" dirty="0"/>
              <a:t>Video e </a:t>
            </a:r>
            <a:r>
              <a:rPr sz="1400" dirty="0" err="1"/>
              <a:t>testi</a:t>
            </a:r>
            <a:r>
              <a:rPr sz="1400" dirty="0"/>
              <a:t> per auto-</a:t>
            </a:r>
            <a:r>
              <a:rPr sz="1400" dirty="0" err="1"/>
              <a:t>apprendimento</a:t>
            </a:r>
            <a:r>
              <a:rPr sz="1400" dirty="0"/>
              <a:t> </a:t>
            </a:r>
            <a:r>
              <a:rPr sz="1400" dirty="0" err="1"/>
              <a:t>asincrono</a:t>
            </a:r>
            <a:r>
              <a:rPr sz="1400" dirty="0"/>
              <a:t>, quiz di </a:t>
            </a:r>
            <a:r>
              <a:rPr sz="1400" dirty="0" err="1"/>
              <a:t>autovalutazione</a:t>
            </a:r>
            <a:r>
              <a:rPr sz="1400" dirty="0"/>
              <a:t> </a:t>
            </a:r>
            <a:r>
              <a:rPr lang="it-IT" sz="1400" dirty="0"/>
              <a:t>per ciascun </a:t>
            </a:r>
            <a:r>
              <a:rPr sz="1400" dirty="0"/>
              <a:t>macro-</a:t>
            </a:r>
            <a:r>
              <a:rPr sz="1400" dirty="0" err="1"/>
              <a:t>argoment</a:t>
            </a:r>
            <a:r>
              <a:rPr lang="it-IT" sz="1400" dirty="0"/>
              <a:t>o</a:t>
            </a:r>
            <a:r>
              <a:rPr sz="1400" dirty="0"/>
              <a:t>, e </a:t>
            </a:r>
            <a:r>
              <a:rPr sz="1400" dirty="0" err="1"/>
              <a:t>compiti</a:t>
            </a:r>
            <a:r>
              <a:rPr sz="1400" dirty="0"/>
              <a:t> con </a:t>
            </a:r>
            <a:r>
              <a:rPr sz="1400" dirty="0" err="1"/>
              <a:t>scadenze</a:t>
            </a:r>
            <a:r>
              <a:rPr sz="1400" dirty="0"/>
              <a:t> </a:t>
            </a:r>
            <a:r>
              <a:rPr sz="1400" dirty="0" err="1"/>
              <a:t>predefinite</a:t>
            </a:r>
            <a:r>
              <a:rPr lang="it-IT" sz="1400" dirty="0"/>
              <a:t>.</a:t>
            </a:r>
            <a:endParaRPr dirty="0"/>
          </a:p>
        </p:txBody>
      </p:sp>
      <p:sp>
        <p:nvSpPr>
          <p:cNvPr id="8" name="Rounded Rectangle 7"/>
          <p:cNvSpPr/>
          <p:nvPr/>
        </p:nvSpPr>
        <p:spPr>
          <a:xfrm>
            <a:off x="5111496" y="1938528"/>
            <a:ext cx="1965960" cy="393192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1600" b="1" dirty="0">
                <a:solidFill>
                  <a:srgbClr val="F28224"/>
                </a:solidFill>
                <a:latin typeface="Arial"/>
              </a:rPr>
              <a:t>3. </a:t>
            </a:r>
            <a:r>
              <a:rPr sz="1600" b="1" dirty="0" err="1">
                <a:solidFill>
                  <a:srgbClr val="F28224"/>
                </a:solidFill>
                <a:latin typeface="Arial"/>
              </a:rPr>
              <a:t>Bibliografia</a:t>
            </a:r>
            <a:endParaRPr sz="1600" b="1" dirty="0">
              <a:solidFill>
                <a:srgbClr val="F28224"/>
              </a:solidFill>
              <a:latin typeface="Arial"/>
            </a:endParaRPr>
          </a:p>
          <a:p>
            <a:pPr algn="l">
              <a:spcBef>
                <a:spcPts val="0"/>
              </a:spcBef>
              <a:spcAft>
                <a:spcPts val="0"/>
              </a:spcAft>
              <a:defRPr sz="1000" b="0">
                <a:solidFill>
                  <a:srgbClr val="2C2C2C"/>
                </a:solidFill>
                <a:latin typeface="Arial"/>
              </a:defRPr>
            </a:pPr>
            <a:r>
              <a:rPr sz="1400" dirty="0" err="1">
                <a:solidFill>
                  <a:srgbClr val="2C2C2C"/>
                </a:solidFill>
                <a:latin typeface="Arial"/>
              </a:rPr>
              <a:t>Riferimenti</a:t>
            </a:r>
            <a:r>
              <a:rPr sz="1400" dirty="0">
                <a:solidFill>
                  <a:srgbClr val="2C2C2C"/>
                </a:solidFill>
                <a:latin typeface="Arial"/>
              </a:rPr>
              <a:t> </a:t>
            </a:r>
            <a:r>
              <a:rPr sz="1400" dirty="0" err="1">
                <a:solidFill>
                  <a:srgbClr val="2C2C2C"/>
                </a:solidFill>
                <a:latin typeface="Arial"/>
              </a:rPr>
              <a:t>bibliografici</a:t>
            </a:r>
            <a:r>
              <a:rPr sz="1400" dirty="0">
                <a:solidFill>
                  <a:srgbClr val="2C2C2C"/>
                </a:solidFill>
                <a:latin typeface="Arial"/>
              </a:rPr>
              <a:t> e </a:t>
            </a:r>
            <a:r>
              <a:rPr sz="1400" dirty="0" err="1">
                <a:solidFill>
                  <a:srgbClr val="2C2C2C"/>
                </a:solidFill>
                <a:latin typeface="Arial"/>
              </a:rPr>
              <a:t>letture</a:t>
            </a:r>
            <a:r>
              <a:rPr sz="1400" dirty="0">
                <a:solidFill>
                  <a:srgbClr val="2C2C2C"/>
                </a:solidFill>
                <a:latin typeface="Arial"/>
              </a:rPr>
              <a:t> </a:t>
            </a:r>
            <a:r>
              <a:rPr sz="1400" dirty="0" err="1">
                <a:solidFill>
                  <a:srgbClr val="2C2C2C"/>
                </a:solidFill>
                <a:latin typeface="Arial"/>
              </a:rPr>
              <a:t>consigliate</a:t>
            </a:r>
            <a:r>
              <a:rPr sz="1400" dirty="0">
                <a:solidFill>
                  <a:srgbClr val="2C2C2C"/>
                </a:solidFill>
                <a:latin typeface="Arial"/>
              </a:rPr>
              <a:t>. </a:t>
            </a:r>
            <a:r>
              <a:rPr sz="1400" dirty="0" err="1">
                <a:solidFill>
                  <a:srgbClr val="2C2C2C"/>
                </a:solidFill>
                <a:latin typeface="Arial"/>
              </a:rPr>
              <a:t>Materiali</a:t>
            </a:r>
            <a:r>
              <a:rPr sz="1400" dirty="0">
                <a:solidFill>
                  <a:srgbClr val="2C2C2C"/>
                </a:solidFill>
                <a:latin typeface="Arial"/>
              </a:rPr>
              <a:t> </a:t>
            </a:r>
            <a:r>
              <a:rPr sz="1400" dirty="0" err="1">
                <a:solidFill>
                  <a:srgbClr val="2C2C2C"/>
                </a:solidFill>
                <a:latin typeface="Arial"/>
              </a:rPr>
              <a:t>scelti</a:t>
            </a:r>
            <a:r>
              <a:rPr sz="1400" dirty="0">
                <a:solidFill>
                  <a:srgbClr val="2C2C2C"/>
                </a:solidFill>
                <a:latin typeface="Arial"/>
              </a:rPr>
              <a:t> </a:t>
            </a:r>
            <a:r>
              <a:rPr sz="1400" dirty="0" err="1">
                <a:solidFill>
                  <a:srgbClr val="2C2C2C"/>
                </a:solidFill>
                <a:latin typeface="Arial"/>
              </a:rPr>
              <a:t>prevalentemente</a:t>
            </a:r>
            <a:r>
              <a:rPr sz="1400" dirty="0">
                <a:solidFill>
                  <a:srgbClr val="2C2C2C"/>
                </a:solidFill>
                <a:latin typeface="Arial"/>
              </a:rPr>
              <a:t> ad accesso </a:t>
            </a:r>
            <a:r>
              <a:rPr sz="1400" dirty="0" err="1">
                <a:solidFill>
                  <a:srgbClr val="2C2C2C"/>
                </a:solidFill>
                <a:latin typeface="Arial"/>
              </a:rPr>
              <a:t>aperto</a:t>
            </a:r>
            <a:r>
              <a:rPr sz="1400" dirty="0">
                <a:solidFill>
                  <a:srgbClr val="2C2C2C"/>
                </a:solidFill>
                <a:latin typeface="Arial"/>
              </a:rPr>
              <a:t> (open-access) per </a:t>
            </a:r>
            <a:r>
              <a:rPr sz="1400" dirty="0" err="1">
                <a:solidFill>
                  <a:srgbClr val="2C2C2C"/>
                </a:solidFill>
                <a:latin typeface="Arial"/>
              </a:rPr>
              <a:t>garantire</a:t>
            </a:r>
            <a:r>
              <a:rPr sz="1400" dirty="0">
                <a:solidFill>
                  <a:srgbClr val="2C2C2C"/>
                </a:solidFill>
                <a:latin typeface="Arial"/>
              </a:rPr>
              <a:t> la </a:t>
            </a:r>
            <a:r>
              <a:rPr sz="1400" dirty="0" err="1">
                <a:solidFill>
                  <a:srgbClr val="2C2C2C"/>
                </a:solidFill>
                <a:latin typeface="Arial"/>
              </a:rPr>
              <a:t>massima</a:t>
            </a:r>
            <a:r>
              <a:rPr sz="1400" dirty="0">
                <a:solidFill>
                  <a:srgbClr val="2C2C2C"/>
                </a:solidFill>
                <a:latin typeface="Arial"/>
              </a:rPr>
              <a:t> </a:t>
            </a:r>
            <a:r>
              <a:rPr sz="1400" dirty="0" err="1">
                <a:solidFill>
                  <a:srgbClr val="2C2C2C"/>
                </a:solidFill>
                <a:latin typeface="Arial"/>
              </a:rPr>
              <a:t>accessibilità</a:t>
            </a:r>
            <a:r>
              <a:rPr sz="1400" dirty="0">
                <a:solidFill>
                  <a:srgbClr val="2C2C2C"/>
                </a:solidFill>
                <a:latin typeface="Arial"/>
              </a:rPr>
              <a:t>.</a:t>
            </a:r>
          </a:p>
        </p:txBody>
      </p:sp>
      <p:sp>
        <p:nvSpPr>
          <p:cNvPr id="9" name="Rounded Rectangle 8"/>
          <p:cNvSpPr/>
          <p:nvPr/>
        </p:nvSpPr>
        <p:spPr>
          <a:xfrm>
            <a:off x="7324344" y="1938528"/>
            <a:ext cx="1965960" cy="393192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Bef>
                <a:spcPts val="0"/>
              </a:spcBef>
              <a:spcAft>
                <a:spcPts val="1000"/>
              </a:spcAft>
              <a:defRPr sz="1600" b="1">
                <a:solidFill>
                  <a:srgbClr val="F28224"/>
                </a:solidFill>
                <a:latin typeface="Arial"/>
              </a:defRPr>
            </a:pPr>
            <a:r>
              <a:rPr sz="1600" b="1" dirty="0">
                <a:solidFill>
                  <a:srgbClr val="F28224"/>
                </a:solidFill>
                <a:latin typeface="Arial"/>
              </a:rPr>
              <a:t>4. </a:t>
            </a:r>
            <a:r>
              <a:rPr sz="1600" b="1" dirty="0" err="1">
                <a:solidFill>
                  <a:srgbClr val="F28224"/>
                </a:solidFill>
                <a:latin typeface="Arial"/>
              </a:rPr>
              <a:t>Lavori</a:t>
            </a:r>
            <a:r>
              <a:rPr sz="1600" b="1" dirty="0">
                <a:solidFill>
                  <a:srgbClr val="F28224"/>
                </a:solidFill>
                <a:latin typeface="Arial"/>
              </a:rPr>
              <a:t> di Gruppo</a:t>
            </a:r>
          </a:p>
          <a:p>
            <a:pPr algn="l">
              <a:spcBef>
                <a:spcPts val="0"/>
              </a:spcBef>
              <a:spcAft>
                <a:spcPts val="0"/>
              </a:spcAft>
              <a:defRPr sz="1000" b="0">
                <a:solidFill>
                  <a:srgbClr val="2C2C2C"/>
                </a:solidFill>
                <a:latin typeface="Arial"/>
              </a:defRPr>
            </a:pPr>
            <a:r>
              <a:rPr sz="1400" dirty="0" err="1">
                <a:solidFill>
                  <a:srgbClr val="2C2C2C"/>
                </a:solidFill>
                <a:latin typeface="Arial"/>
              </a:rPr>
              <a:t>Utilizzo</a:t>
            </a:r>
            <a:r>
              <a:rPr sz="1400" dirty="0">
                <a:solidFill>
                  <a:srgbClr val="2C2C2C"/>
                </a:solidFill>
                <a:latin typeface="Arial"/>
              </a:rPr>
              <a:t> </a:t>
            </a:r>
            <a:r>
              <a:rPr sz="1400" dirty="0" err="1">
                <a:solidFill>
                  <a:srgbClr val="2C2C2C"/>
                </a:solidFill>
                <a:latin typeface="Arial"/>
              </a:rPr>
              <a:t>dei</a:t>
            </a:r>
            <a:r>
              <a:rPr sz="1400" dirty="0">
                <a:solidFill>
                  <a:srgbClr val="2C2C2C"/>
                </a:solidFill>
                <a:latin typeface="Arial"/>
              </a:rPr>
              <a:t> </a:t>
            </a:r>
            <a:r>
              <a:rPr sz="1400" dirty="0" err="1">
                <a:solidFill>
                  <a:srgbClr val="2C2C2C"/>
                </a:solidFill>
                <a:latin typeface="Arial"/>
              </a:rPr>
              <a:t>Gruppi</a:t>
            </a:r>
            <a:r>
              <a:rPr sz="1400" dirty="0">
                <a:solidFill>
                  <a:srgbClr val="2C2C2C"/>
                </a:solidFill>
                <a:latin typeface="Arial"/>
              </a:rPr>
              <a:t> Moodle per </a:t>
            </a:r>
            <a:r>
              <a:rPr sz="1400" dirty="0" err="1">
                <a:solidFill>
                  <a:srgbClr val="2C2C2C"/>
                </a:solidFill>
                <a:latin typeface="Arial"/>
              </a:rPr>
              <a:t>creare</a:t>
            </a:r>
            <a:r>
              <a:rPr sz="1400" dirty="0">
                <a:solidFill>
                  <a:srgbClr val="2C2C2C"/>
                </a:solidFill>
                <a:latin typeface="Arial"/>
              </a:rPr>
              <a:t> </a:t>
            </a:r>
            <a:r>
              <a:rPr sz="1400" dirty="0" err="1">
                <a:solidFill>
                  <a:srgbClr val="2C2C2C"/>
                </a:solidFill>
                <a:latin typeface="Arial"/>
              </a:rPr>
              <a:t>spazi</a:t>
            </a:r>
            <a:r>
              <a:rPr sz="1400" dirty="0">
                <a:solidFill>
                  <a:srgbClr val="2C2C2C"/>
                </a:solidFill>
                <a:latin typeface="Arial"/>
              </a:rPr>
              <a:t> </a:t>
            </a:r>
            <a:r>
              <a:rPr sz="1400" dirty="0" err="1">
                <a:solidFill>
                  <a:srgbClr val="2C2C2C"/>
                </a:solidFill>
                <a:latin typeface="Arial"/>
              </a:rPr>
              <a:t>dedicati</a:t>
            </a:r>
            <a:r>
              <a:rPr sz="1400" dirty="0">
                <a:solidFill>
                  <a:srgbClr val="2C2C2C"/>
                </a:solidFill>
                <a:latin typeface="Arial"/>
              </a:rPr>
              <a:t>, </a:t>
            </a:r>
            <a:r>
              <a:rPr sz="1400" dirty="0" err="1">
                <a:solidFill>
                  <a:srgbClr val="2C2C2C"/>
                </a:solidFill>
                <a:latin typeface="Arial"/>
              </a:rPr>
              <a:t>separati</a:t>
            </a:r>
            <a:r>
              <a:rPr sz="1400" dirty="0">
                <a:solidFill>
                  <a:srgbClr val="2C2C2C"/>
                </a:solidFill>
                <a:latin typeface="Arial"/>
              </a:rPr>
              <a:t> e </a:t>
            </a:r>
            <a:r>
              <a:rPr sz="1400" dirty="0" err="1">
                <a:solidFill>
                  <a:srgbClr val="2C2C2C"/>
                </a:solidFill>
                <a:latin typeface="Arial"/>
              </a:rPr>
              <a:t>privati</a:t>
            </a:r>
            <a:r>
              <a:rPr sz="1400" dirty="0">
                <a:solidFill>
                  <a:srgbClr val="2C2C2C"/>
                </a:solidFill>
                <a:latin typeface="Arial"/>
              </a:rPr>
              <a:t> per </a:t>
            </a:r>
            <a:r>
              <a:rPr sz="1400" dirty="0" err="1">
                <a:solidFill>
                  <a:srgbClr val="2C2C2C"/>
                </a:solidFill>
                <a:latin typeface="Arial"/>
              </a:rPr>
              <a:t>ciascun</a:t>
            </a:r>
            <a:r>
              <a:rPr sz="1400" dirty="0">
                <a:solidFill>
                  <a:srgbClr val="2C2C2C"/>
                </a:solidFill>
                <a:latin typeface="Arial"/>
              </a:rPr>
              <a:t> team. </a:t>
            </a:r>
            <a:r>
              <a:rPr sz="1400" dirty="0" err="1">
                <a:solidFill>
                  <a:srgbClr val="2C2C2C"/>
                </a:solidFill>
                <a:latin typeface="Arial"/>
              </a:rPr>
              <a:t>Cartelle</a:t>
            </a:r>
            <a:r>
              <a:rPr sz="1400" dirty="0">
                <a:solidFill>
                  <a:srgbClr val="2C2C2C"/>
                </a:solidFill>
                <a:latin typeface="Arial"/>
              </a:rPr>
              <a:t> e forum </a:t>
            </a:r>
            <a:r>
              <a:rPr sz="1400" dirty="0" err="1">
                <a:solidFill>
                  <a:srgbClr val="2C2C2C"/>
                </a:solidFill>
                <a:latin typeface="Arial"/>
              </a:rPr>
              <a:t>riservati</a:t>
            </a:r>
            <a:r>
              <a:rPr sz="1400" dirty="0">
                <a:solidFill>
                  <a:srgbClr val="2C2C2C"/>
                </a:solidFill>
                <a:latin typeface="Arial"/>
              </a:rPr>
              <a:t> per </a:t>
            </a:r>
            <a:r>
              <a:rPr sz="1400" dirty="0" err="1">
                <a:solidFill>
                  <a:srgbClr val="2C2C2C"/>
                </a:solidFill>
                <a:latin typeface="Arial"/>
              </a:rPr>
              <a:t>scambiare</a:t>
            </a:r>
            <a:r>
              <a:rPr sz="1400" dirty="0">
                <a:solidFill>
                  <a:srgbClr val="2C2C2C"/>
                </a:solidFill>
                <a:latin typeface="Arial"/>
              </a:rPr>
              <a:t> file e idee in </a:t>
            </a:r>
            <a:r>
              <a:rPr sz="1400" dirty="0" err="1">
                <a:solidFill>
                  <a:srgbClr val="2C2C2C"/>
                </a:solidFill>
                <a:latin typeface="Arial"/>
              </a:rPr>
              <a:t>sicurezza</a:t>
            </a:r>
            <a:r>
              <a:rPr sz="1400" dirty="0">
                <a:solidFill>
                  <a:srgbClr val="2C2C2C"/>
                </a:solidFill>
                <a:latin typeface="Arial"/>
              </a:rPr>
              <a:t>.</a:t>
            </a:r>
          </a:p>
        </p:txBody>
      </p:sp>
      <p:sp>
        <p:nvSpPr>
          <p:cNvPr id="10" name="Rounded Rectangle 9"/>
          <p:cNvSpPr/>
          <p:nvPr/>
        </p:nvSpPr>
        <p:spPr>
          <a:xfrm>
            <a:off x="9537192" y="1938528"/>
            <a:ext cx="1965960" cy="393192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1600" b="1" dirty="0">
                <a:solidFill>
                  <a:srgbClr val="F28224"/>
                </a:solidFill>
                <a:latin typeface="Arial"/>
              </a:rPr>
              <a:t>5. Area </a:t>
            </a:r>
            <a:r>
              <a:rPr sz="1600" b="1" dirty="0" err="1">
                <a:solidFill>
                  <a:srgbClr val="F28224"/>
                </a:solidFill>
                <a:latin typeface="Arial"/>
              </a:rPr>
              <a:t>Docenti</a:t>
            </a:r>
            <a:endParaRPr sz="1600" b="1" dirty="0">
              <a:solidFill>
                <a:srgbClr val="F28224"/>
              </a:solidFill>
              <a:latin typeface="Arial"/>
            </a:endParaRPr>
          </a:p>
          <a:p>
            <a:pPr>
              <a:defRPr sz="1000" b="0">
                <a:solidFill>
                  <a:srgbClr val="2C2C2C"/>
                </a:solidFill>
                <a:latin typeface="Arial"/>
              </a:defRPr>
            </a:pPr>
            <a:r>
              <a:rPr sz="1400" dirty="0" err="1">
                <a:solidFill>
                  <a:srgbClr val="2C2C2C"/>
                </a:solidFill>
                <a:latin typeface="Arial"/>
              </a:rPr>
              <a:t>Sezione</a:t>
            </a:r>
            <a:r>
              <a:rPr sz="1400" dirty="0">
                <a:solidFill>
                  <a:srgbClr val="2C2C2C"/>
                </a:solidFill>
                <a:latin typeface="Arial"/>
              </a:rPr>
              <a:t> </a:t>
            </a:r>
            <a:r>
              <a:rPr sz="1400" dirty="0" err="1">
                <a:solidFill>
                  <a:srgbClr val="2C2C2C"/>
                </a:solidFill>
                <a:latin typeface="Arial"/>
              </a:rPr>
              <a:t>nascosta</a:t>
            </a:r>
            <a:r>
              <a:rPr sz="1400" dirty="0">
                <a:solidFill>
                  <a:srgbClr val="2C2C2C"/>
                </a:solidFill>
                <a:latin typeface="Arial"/>
              </a:rPr>
              <a:t> </a:t>
            </a:r>
            <a:r>
              <a:rPr sz="1400" dirty="0" err="1">
                <a:solidFill>
                  <a:srgbClr val="2C2C2C"/>
                </a:solidFill>
                <a:latin typeface="Arial"/>
              </a:rPr>
              <a:t>agli</a:t>
            </a:r>
            <a:r>
              <a:rPr sz="1400" dirty="0">
                <a:solidFill>
                  <a:srgbClr val="2C2C2C"/>
                </a:solidFill>
                <a:latin typeface="Arial"/>
              </a:rPr>
              <a:t> </a:t>
            </a:r>
            <a:r>
              <a:rPr sz="1400" dirty="0" err="1">
                <a:solidFill>
                  <a:srgbClr val="2C2C2C"/>
                </a:solidFill>
                <a:latin typeface="Arial"/>
              </a:rPr>
              <a:t>studenti</a:t>
            </a:r>
            <a:r>
              <a:rPr sz="1400" dirty="0">
                <a:solidFill>
                  <a:srgbClr val="2C2C2C"/>
                </a:solidFill>
                <a:latin typeface="Arial"/>
              </a:rPr>
              <a:t> per </a:t>
            </a:r>
            <a:r>
              <a:rPr sz="1400" dirty="0" err="1">
                <a:solidFill>
                  <a:srgbClr val="2C2C2C"/>
                </a:solidFill>
                <a:latin typeface="Arial"/>
              </a:rPr>
              <a:t>facilitare</a:t>
            </a:r>
            <a:r>
              <a:rPr sz="1400" dirty="0">
                <a:solidFill>
                  <a:srgbClr val="2C2C2C"/>
                </a:solidFill>
                <a:latin typeface="Arial"/>
              </a:rPr>
              <a:t> il </a:t>
            </a:r>
            <a:r>
              <a:rPr sz="1400" dirty="0" err="1">
                <a:solidFill>
                  <a:srgbClr val="2C2C2C"/>
                </a:solidFill>
                <a:latin typeface="Arial"/>
              </a:rPr>
              <a:t>coordinamento</a:t>
            </a:r>
            <a:r>
              <a:rPr sz="1400" dirty="0">
                <a:solidFill>
                  <a:srgbClr val="2C2C2C"/>
                </a:solidFill>
                <a:latin typeface="Arial"/>
              </a:rPr>
              <a:t> </a:t>
            </a:r>
            <a:r>
              <a:rPr sz="1400" dirty="0" err="1">
                <a:solidFill>
                  <a:srgbClr val="2C2C2C"/>
                </a:solidFill>
                <a:latin typeface="Arial"/>
              </a:rPr>
              <a:t>didattico</a:t>
            </a:r>
            <a:r>
              <a:rPr sz="1400" dirty="0">
                <a:solidFill>
                  <a:srgbClr val="2C2C2C"/>
                </a:solidFill>
                <a:latin typeface="Arial"/>
              </a:rPr>
              <a:t> </a:t>
            </a:r>
            <a:r>
              <a:rPr sz="1400" dirty="0" err="1">
                <a:solidFill>
                  <a:srgbClr val="2C2C2C"/>
                </a:solidFill>
                <a:latin typeface="Arial"/>
              </a:rPr>
              <a:t>tra</a:t>
            </a:r>
            <a:r>
              <a:rPr sz="1400" dirty="0">
                <a:solidFill>
                  <a:srgbClr val="2C2C2C"/>
                </a:solidFill>
                <a:latin typeface="Arial"/>
              </a:rPr>
              <a:t> </a:t>
            </a:r>
            <a:r>
              <a:rPr sz="1400" dirty="0" err="1">
                <a:solidFill>
                  <a:srgbClr val="2C2C2C"/>
                </a:solidFill>
                <a:latin typeface="Arial"/>
              </a:rPr>
              <a:t>i</a:t>
            </a:r>
            <a:r>
              <a:rPr sz="1400" dirty="0">
                <a:solidFill>
                  <a:srgbClr val="2C2C2C"/>
                </a:solidFill>
                <a:latin typeface="Arial"/>
              </a:rPr>
              <a:t> </a:t>
            </a:r>
            <a:r>
              <a:rPr sz="1400" dirty="0" err="1">
                <a:solidFill>
                  <a:srgbClr val="2C2C2C"/>
                </a:solidFill>
                <a:latin typeface="Arial"/>
              </a:rPr>
              <a:t>professori</a:t>
            </a:r>
            <a:r>
              <a:rPr sz="1400" dirty="0">
                <a:solidFill>
                  <a:srgbClr val="2C2C2C"/>
                </a:solidFill>
                <a:latin typeface="Arial"/>
              </a:rPr>
              <a:t> </a:t>
            </a:r>
            <a:r>
              <a:rPr sz="1400" dirty="0" err="1">
                <a:solidFill>
                  <a:srgbClr val="2C2C2C"/>
                </a:solidFill>
                <a:latin typeface="Arial"/>
              </a:rPr>
              <a:t>dei</a:t>
            </a:r>
            <a:r>
              <a:rPr sz="1400" dirty="0">
                <a:solidFill>
                  <a:srgbClr val="2C2C2C"/>
                </a:solidFill>
                <a:latin typeface="Arial"/>
              </a:rPr>
              <a:t> quattro </a:t>
            </a:r>
            <a:r>
              <a:rPr sz="1400" dirty="0" err="1">
                <a:solidFill>
                  <a:srgbClr val="2C2C2C"/>
                </a:solidFill>
                <a:latin typeface="Arial"/>
              </a:rPr>
              <a:t>Atenei</a:t>
            </a:r>
            <a:r>
              <a:rPr sz="1400" dirty="0">
                <a:solidFill>
                  <a:srgbClr val="2C2C2C"/>
                </a:solidFill>
                <a:latin typeface="Arial"/>
              </a:rPr>
              <a:t>, </a:t>
            </a:r>
            <a:r>
              <a:rPr sz="1400" dirty="0" err="1">
                <a:solidFill>
                  <a:srgbClr val="2C2C2C"/>
                </a:solidFill>
                <a:latin typeface="Arial"/>
              </a:rPr>
              <a:t>collegata</a:t>
            </a:r>
            <a:r>
              <a:rPr sz="1400" dirty="0">
                <a:solidFill>
                  <a:srgbClr val="2C2C2C"/>
                </a:solidFill>
                <a:latin typeface="Arial"/>
              </a:rPr>
              <a:t> a un cloud drive </a:t>
            </a:r>
            <a:r>
              <a:rPr sz="1400" dirty="0" err="1">
                <a:solidFill>
                  <a:srgbClr val="2C2C2C"/>
                </a:solidFill>
                <a:latin typeface="Arial"/>
              </a:rPr>
              <a:t>condiviso</a:t>
            </a:r>
            <a:r>
              <a:rPr sz="1400" dirty="0">
                <a:solidFill>
                  <a:srgbClr val="2C2C2C"/>
                </a:solidFill>
                <a:latin typeface="Arial"/>
              </a:rPr>
              <a:t> per </a:t>
            </a:r>
            <a:r>
              <a:rPr sz="1400" dirty="0" err="1">
                <a:solidFill>
                  <a:srgbClr val="2C2C2C"/>
                </a:solidFill>
                <a:latin typeface="Arial"/>
              </a:rPr>
              <a:t>materiali</a:t>
            </a:r>
            <a:r>
              <a:rPr sz="1400" dirty="0">
                <a:solidFill>
                  <a:srgbClr val="2C2C2C"/>
                </a:solidFill>
                <a:latin typeface="Arial"/>
              </a:rPr>
              <a:t> e </a:t>
            </a:r>
            <a:r>
              <a:rPr sz="1400" dirty="0" err="1">
                <a:solidFill>
                  <a:srgbClr val="2C2C2C"/>
                </a:solidFill>
                <a:latin typeface="Arial"/>
              </a:rPr>
              <a:t>bozze</a:t>
            </a:r>
            <a:r>
              <a:rPr sz="1400" dirty="0">
                <a:solidFill>
                  <a:srgbClr val="2C2C2C"/>
                </a:solidFill>
                <a:latin typeface="Aria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D31A-4736-3E96-DA49-BAA5FBFA69E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E90B01-8EAE-2F46-BF91-ACA8621690E3}"/>
              </a:ext>
            </a:extLst>
          </p:cNvPr>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dirty="0" err="1"/>
              <a:t>L'Infrastruttura</a:t>
            </a:r>
            <a:r>
              <a:rPr dirty="0"/>
              <a:t> di </a:t>
            </a:r>
            <a:r>
              <a:rPr dirty="0" err="1"/>
              <a:t>Supporto</a:t>
            </a:r>
            <a:r>
              <a:rPr dirty="0"/>
              <a:t>: Moodle</a:t>
            </a:r>
          </a:p>
        </p:txBody>
      </p:sp>
      <p:sp>
        <p:nvSpPr>
          <p:cNvPr id="3" name="Rectangle 2">
            <a:extLst>
              <a:ext uri="{FF2B5EF4-FFF2-40B4-BE49-F238E27FC236}">
                <a16:creationId xmlns:a16="http://schemas.microsoft.com/office/drawing/2014/main" id="{AE10090F-541A-B32D-9D4C-1C4871E7E6C2}"/>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F3F0C1B6-1F4D-3B7E-4F70-5B5077F2DF29}"/>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a:extLst>
              <a:ext uri="{FF2B5EF4-FFF2-40B4-BE49-F238E27FC236}">
                <a16:creationId xmlns:a16="http://schemas.microsoft.com/office/drawing/2014/main" id="{DEDB8340-6E8C-A9B5-1E1C-6F421875BB2E}"/>
              </a:ext>
            </a:extLst>
          </p:cNvPr>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Moodle come scelta naturale per entrambi gli Atenei ospitanti (UPO e UNIZAR) per coordinare studenti e docenti.</a:t>
            </a:r>
          </a:p>
        </p:txBody>
      </p:sp>
      <p:sp>
        <p:nvSpPr>
          <p:cNvPr id="6" name="Rounded Rectangle 5">
            <a:extLst>
              <a:ext uri="{FF2B5EF4-FFF2-40B4-BE49-F238E27FC236}">
                <a16:creationId xmlns:a16="http://schemas.microsoft.com/office/drawing/2014/main" id="{5C7AA55A-8565-0F2D-2C1C-63100D2787E6}"/>
              </a:ext>
            </a:extLst>
          </p:cNvPr>
          <p:cNvSpPr/>
          <p:nvPr/>
        </p:nvSpPr>
        <p:spPr>
          <a:xfrm>
            <a:off x="3182616" y="1755648"/>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2400" b="1" dirty="0">
                <a:solidFill>
                  <a:srgbClr val="F28224"/>
                </a:solidFill>
                <a:latin typeface="Arial"/>
              </a:rPr>
              <a:t>1. Generale</a:t>
            </a:r>
          </a:p>
        </p:txBody>
      </p:sp>
      <p:sp>
        <p:nvSpPr>
          <p:cNvPr id="7" name="Rounded Rectangle 6">
            <a:extLst>
              <a:ext uri="{FF2B5EF4-FFF2-40B4-BE49-F238E27FC236}">
                <a16:creationId xmlns:a16="http://schemas.microsoft.com/office/drawing/2014/main" id="{00D8890D-9427-6E19-A63B-80AEBF814ABE}"/>
              </a:ext>
            </a:extLst>
          </p:cNvPr>
          <p:cNvSpPr/>
          <p:nvPr/>
        </p:nvSpPr>
        <p:spPr>
          <a:xfrm>
            <a:off x="3182616" y="2646000"/>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Bef>
                <a:spcPts val="0"/>
              </a:spcBef>
              <a:spcAft>
                <a:spcPts val="1000"/>
              </a:spcAft>
              <a:defRPr sz="1600" b="1">
                <a:solidFill>
                  <a:srgbClr val="F28224"/>
                </a:solidFill>
                <a:latin typeface="Arial"/>
              </a:defRPr>
            </a:pPr>
            <a:r>
              <a:rPr sz="2400" b="1" dirty="0">
                <a:solidFill>
                  <a:srgbClr val="F28224"/>
                </a:solidFill>
                <a:latin typeface="Arial"/>
              </a:rPr>
              <a:t>2. Auto-</a:t>
            </a:r>
            <a:r>
              <a:rPr sz="2400" b="1" dirty="0" err="1">
                <a:solidFill>
                  <a:srgbClr val="F28224"/>
                </a:solidFill>
                <a:latin typeface="Arial"/>
              </a:rPr>
              <a:t>Apprendimento</a:t>
            </a:r>
            <a:endParaRPr sz="2400" b="1" dirty="0">
              <a:solidFill>
                <a:srgbClr val="F28224"/>
              </a:solidFill>
              <a:latin typeface="Arial"/>
            </a:endParaRPr>
          </a:p>
        </p:txBody>
      </p:sp>
      <p:sp>
        <p:nvSpPr>
          <p:cNvPr id="8" name="Rounded Rectangle 7">
            <a:extLst>
              <a:ext uri="{FF2B5EF4-FFF2-40B4-BE49-F238E27FC236}">
                <a16:creationId xmlns:a16="http://schemas.microsoft.com/office/drawing/2014/main" id="{6F086451-29F5-1D13-7F49-A6FE3AB4BC2A}"/>
              </a:ext>
            </a:extLst>
          </p:cNvPr>
          <p:cNvSpPr/>
          <p:nvPr/>
        </p:nvSpPr>
        <p:spPr>
          <a:xfrm>
            <a:off x="3182616" y="3626784"/>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2400" b="1" dirty="0">
                <a:solidFill>
                  <a:srgbClr val="F28224"/>
                </a:solidFill>
                <a:latin typeface="Arial"/>
              </a:rPr>
              <a:t>3. </a:t>
            </a:r>
            <a:r>
              <a:rPr sz="2400" b="1" dirty="0" err="1">
                <a:solidFill>
                  <a:srgbClr val="F28224"/>
                </a:solidFill>
                <a:latin typeface="Arial"/>
              </a:rPr>
              <a:t>Bibliografia</a:t>
            </a:r>
            <a:endParaRPr sz="2400" b="1" dirty="0">
              <a:solidFill>
                <a:srgbClr val="F28224"/>
              </a:solidFill>
              <a:latin typeface="Arial"/>
            </a:endParaRPr>
          </a:p>
        </p:txBody>
      </p:sp>
      <p:sp>
        <p:nvSpPr>
          <p:cNvPr id="9" name="Rounded Rectangle 8">
            <a:extLst>
              <a:ext uri="{FF2B5EF4-FFF2-40B4-BE49-F238E27FC236}">
                <a16:creationId xmlns:a16="http://schemas.microsoft.com/office/drawing/2014/main" id="{9A265EAE-F45B-A92D-7FF8-9566D3BED541}"/>
              </a:ext>
            </a:extLst>
          </p:cNvPr>
          <p:cNvSpPr/>
          <p:nvPr/>
        </p:nvSpPr>
        <p:spPr>
          <a:xfrm>
            <a:off x="3182616" y="5497920"/>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Bef>
                <a:spcPts val="0"/>
              </a:spcBef>
              <a:spcAft>
                <a:spcPts val="1000"/>
              </a:spcAft>
              <a:defRPr sz="1600" b="1">
                <a:solidFill>
                  <a:srgbClr val="F28224"/>
                </a:solidFill>
                <a:latin typeface="Arial"/>
              </a:defRPr>
            </a:pPr>
            <a:r>
              <a:rPr sz="2400" b="1" dirty="0">
                <a:solidFill>
                  <a:srgbClr val="F28224"/>
                </a:solidFill>
                <a:latin typeface="Arial"/>
              </a:rPr>
              <a:t>4. </a:t>
            </a:r>
            <a:r>
              <a:rPr sz="2400" b="1" dirty="0" err="1">
                <a:solidFill>
                  <a:srgbClr val="F28224"/>
                </a:solidFill>
                <a:latin typeface="Arial"/>
              </a:rPr>
              <a:t>Lavori</a:t>
            </a:r>
            <a:r>
              <a:rPr sz="2400" b="1" dirty="0">
                <a:solidFill>
                  <a:srgbClr val="F28224"/>
                </a:solidFill>
                <a:latin typeface="Arial"/>
              </a:rPr>
              <a:t> di Gruppo</a:t>
            </a:r>
          </a:p>
        </p:txBody>
      </p:sp>
      <p:sp>
        <p:nvSpPr>
          <p:cNvPr id="10" name="Rounded Rectangle 9">
            <a:extLst>
              <a:ext uri="{FF2B5EF4-FFF2-40B4-BE49-F238E27FC236}">
                <a16:creationId xmlns:a16="http://schemas.microsoft.com/office/drawing/2014/main" id="{1213EFAF-3088-540F-017B-DE9D09CB5A99}"/>
              </a:ext>
            </a:extLst>
          </p:cNvPr>
          <p:cNvSpPr/>
          <p:nvPr/>
        </p:nvSpPr>
        <p:spPr>
          <a:xfrm>
            <a:off x="3182616" y="4577761"/>
            <a:ext cx="6480000" cy="72000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137160" tIns="182880" rIns="137160" rtlCol="0" anchor="t"/>
          <a:lstStyle/>
          <a:p>
            <a:pPr algn="ctr">
              <a:spcAft>
                <a:spcPts val="1000"/>
              </a:spcAft>
              <a:defRPr sz="1600" b="1">
                <a:solidFill>
                  <a:srgbClr val="F28224"/>
                </a:solidFill>
                <a:latin typeface="Arial"/>
              </a:defRPr>
            </a:pPr>
            <a:r>
              <a:rPr sz="2400" b="1" dirty="0">
                <a:solidFill>
                  <a:srgbClr val="F28224"/>
                </a:solidFill>
                <a:latin typeface="Arial"/>
              </a:rPr>
              <a:t>5. Area </a:t>
            </a:r>
            <a:r>
              <a:rPr sz="2400" b="1" dirty="0" err="1">
                <a:solidFill>
                  <a:srgbClr val="F28224"/>
                </a:solidFill>
                <a:latin typeface="Arial"/>
              </a:rPr>
              <a:t>Docenti</a:t>
            </a:r>
            <a:endParaRPr sz="2400" b="1" dirty="0">
              <a:solidFill>
                <a:srgbClr val="F28224"/>
              </a:solidFill>
              <a:latin typeface="Arial"/>
            </a:endParaRPr>
          </a:p>
          <a:p>
            <a:pPr>
              <a:defRPr sz="1000" b="0">
                <a:solidFill>
                  <a:srgbClr val="2C2C2C"/>
                </a:solidFill>
                <a:latin typeface="Arial"/>
              </a:defRPr>
            </a:pPr>
            <a:r>
              <a:rPr sz="1400" dirty="0">
                <a:solidFill>
                  <a:srgbClr val="2C2C2C"/>
                </a:solidFill>
                <a:latin typeface="Arial"/>
              </a:rPr>
              <a:t>.</a:t>
            </a:r>
          </a:p>
        </p:txBody>
      </p:sp>
      <p:sp>
        <p:nvSpPr>
          <p:cNvPr id="11" name="CasellaDiTesto 10">
            <a:extLst>
              <a:ext uri="{FF2B5EF4-FFF2-40B4-BE49-F238E27FC236}">
                <a16:creationId xmlns:a16="http://schemas.microsoft.com/office/drawing/2014/main" id="{4C5CC72C-9B49-F719-78A3-CC811ED21E62}"/>
              </a:ext>
            </a:extLst>
          </p:cNvPr>
          <p:cNvSpPr txBox="1"/>
          <p:nvPr/>
        </p:nvSpPr>
        <p:spPr>
          <a:xfrm rot="5400000">
            <a:off x="8236667" y="3604330"/>
            <a:ext cx="4108704" cy="830997"/>
          </a:xfrm>
          <a:prstGeom prst="rect">
            <a:avLst/>
          </a:prstGeom>
          <a:noFill/>
        </p:spPr>
        <p:txBody>
          <a:bodyPr wrap="square" rtlCol="0">
            <a:spAutoFit/>
          </a:bodyPr>
          <a:lstStyle/>
          <a:p>
            <a:pPr algn="ctr"/>
            <a:r>
              <a:rPr lang="it-IT" sz="2400" dirty="0"/>
              <a:t>CHECK COMPLETAMENTO E DOMANDE SU VIDEO CON H5P</a:t>
            </a:r>
          </a:p>
        </p:txBody>
      </p:sp>
      <p:sp>
        <p:nvSpPr>
          <p:cNvPr id="12" name="CasellaDiTesto 11">
            <a:extLst>
              <a:ext uri="{FF2B5EF4-FFF2-40B4-BE49-F238E27FC236}">
                <a16:creationId xmlns:a16="http://schemas.microsoft.com/office/drawing/2014/main" id="{95B130C1-EFBD-4072-AE06-7A23E921010C}"/>
              </a:ext>
            </a:extLst>
          </p:cNvPr>
          <p:cNvSpPr txBox="1"/>
          <p:nvPr/>
        </p:nvSpPr>
        <p:spPr>
          <a:xfrm>
            <a:off x="526473" y="1826021"/>
            <a:ext cx="2656175" cy="3108543"/>
          </a:xfrm>
          <a:prstGeom prst="rect">
            <a:avLst/>
          </a:prstGeom>
          <a:noFill/>
        </p:spPr>
        <p:txBody>
          <a:bodyPr wrap="none" rtlCol="0">
            <a:spAutoFit/>
          </a:bodyPr>
          <a:lstStyle/>
          <a:p>
            <a:pPr algn="ctr"/>
            <a:r>
              <a:rPr lang="it-IT" sz="2800" dirty="0"/>
              <a:t>dir.uniupo.it</a:t>
            </a:r>
          </a:p>
          <a:p>
            <a:pPr algn="ctr"/>
            <a:endParaRPr lang="it-IT" sz="2800" dirty="0"/>
          </a:p>
          <a:p>
            <a:pPr algn="r"/>
            <a:endParaRPr lang="it-IT" sz="2800" dirty="0"/>
          </a:p>
          <a:p>
            <a:pPr algn="r"/>
            <a:endParaRPr lang="it-IT" sz="2800" dirty="0"/>
          </a:p>
          <a:p>
            <a:pPr algn="r"/>
            <a:endParaRPr lang="it-IT" sz="2800" dirty="0"/>
          </a:p>
          <a:p>
            <a:pPr algn="r"/>
            <a:endParaRPr lang="it-IT" sz="2800" dirty="0"/>
          </a:p>
          <a:p>
            <a:pPr algn="r"/>
            <a:r>
              <a:rPr lang="it-IT" sz="2800" dirty="0"/>
              <a:t>moodle.unizar.es</a:t>
            </a:r>
          </a:p>
        </p:txBody>
      </p:sp>
      <p:pic>
        <p:nvPicPr>
          <p:cNvPr id="14" name="Immagine 13">
            <a:extLst>
              <a:ext uri="{FF2B5EF4-FFF2-40B4-BE49-F238E27FC236}">
                <a16:creationId xmlns:a16="http://schemas.microsoft.com/office/drawing/2014/main" id="{52D779E2-C221-BF5B-A96B-DDE961361440}"/>
              </a:ext>
            </a:extLst>
          </p:cNvPr>
          <p:cNvPicPr>
            <a:picLocks noChangeAspect="1"/>
          </p:cNvPicPr>
          <p:nvPr/>
        </p:nvPicPr>
        <p:blipFill>
          <a:blip r:embed="rId3"/>
          <a:srcRect b="10033"/>
          <a:stretch>
            <a:fillRect/>
          </a:stretch>
        </p:blipFill>
        <p:spPr>
          <a:xfrm>
            <a:off x="692348" y="2252067"/>
            <a:ext cx="2324424" cy="2108365"/>
          </a:xfrm>
          <a:prstGeom prst="rect">
            <a:avLst/>
          </a:prstGeom>
        </p:spPr>
      </p:pic>
      <p:pic>
        <p:nvPicPr>
          <p:cNvPr id="16" name="Immagine 15">
            <a:extLst>
              <a:ext uri="{FF2B5EF4-FFF2-40B4-BE49-F238E27FC236}">
                <a16:creationId xmlns:a16="http://schemas.microsoft.com/office/drawing/2014/main" id="{63C45DD7-7D14-C095-EF65-BC4320F7E2E2}"/>
              </a:ext>
            </a:extLst>
          </p:cNvPr>
          <p:cNvPicPr>
            <a:picLocks noChangeAspect="1"/>
          </p:cNvPicPr>
          <p:nvPr/>
        </p:nvPicPr>
        <p:blipFill>
          <a:blip r:embed="rId4"/>
          <a:stretch>
            <a:fillRect/>
          </a:stretch>
        </p:blipFill>
        <p:spPr>
          <a:xfrm>
            <a:off x="754254" y="4881760"/>
            <a:ext cx="2200582" cy="1571844"/>
          </a:xfrm>
          <a:prstGeom prst="rect">
            <a:avLst/>
          </a:prstGeom>
        </p:spPr>
      </p:pic>
    </p:spTree>
    <p:extLst>
      <p:ext uri="{BB962C8B-B14F-4D97-AF65-F5344CB8AC3E}">
        <p14:creationId xmlns:p14="http://schemas.microsoft.com/office/powerpoint/2010/main" val="2893014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8EB7B67-36CD-00C3-FBE5-00E4C5D6D8FB}"/>
              </a:ext>
            </a:extLst>
          </p:cNvPr>
          <p:cNvPicPr>
            <a:picLocks noChangeAspect="1"/>
          </p:cNvPicPr>
          <p:nvPr/>
        </p:nvPicPr>
        <p:blipFill>
          <a:blip r:embed="rId2"/>
          <a:stretch>
            <a:fillRect/>
          </a:stretch>
        </p:blipFill>
        <p:spPr>
          <a:xfrm>
            <a:off x="1" y="104684"/>
            <a:ext cx="6273800" cy="5991315"/>
          </a:xfrm>
          <a:prstGeom prst="rect">
            <a:avLst/>
          </a:prstGeom>
        </p:spPr>
      </p:pic>
      <p:pic>
        <p:nvPicPr>
          <p:cNvPr id="5" name="Immagine 4">
            <a:extLst>
              <a:ext uri="{FF2B5EF4-FFF2-40B4-BE49-F238E27FC236}">
                <a16:creationId xmlns:a16="http://schemas.microsoft.com/office/drawing/2014/main" id="{CBE5DBFD-2DCA-E849-2604-67BA738EAC3D}"/>
              </a:ext>
            </a:extLst>
          </p:cNvPr>
          <p:cNvPicPr>
            <a:picLocks noChangeAspect="1"/>
          </p:cNvPicPr>
          <p:nvPr/>
        </p:nvPicPr>
        <p:blipFill>
          <a:blip r:embed="rId3"/>
          <a:stretch>
            <a:fillRect/>
          </a:stretch>
        </p:blipFill>
        <p:spPr>
          <a:xfrm>
            <a:off x="5624191" y="1368208"/>
            <a:ext cx="5577209" cy="3764327"/>
          </a:xfrm>
          <a:prstGeom prst="rect">
            <a:avLst/>
          </a:prstGeom>
        </p:spPr>
      </p:pic>
    </p:spTree>
    <p:extLst>
      <p:ext uri="{BB962C8B-B14F-4D97-AF65-F5344CB8AC3E}">
        <p14:creationId xmlns:p14="http://schemas.microsoft.com/office/powerpoint/2010/main" val="19642566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A2D94C6C-DA02-6B81-8ABC-B55158221D39}"/>
              </a:ext>
            </a:extLst>
          </p:cNvPr>
          <p:cNvPicPr>
            <a:picLocks noChangeAspect="1"/>
          </p:cNvPicPr>
          <p:nvPr/>
        </p:nvPicPr>
        <p:blipFill>
          <a:blip r:embed="rId2"/>
          <a:stretch>
            <a:fillRect/>
          </a:stretch>
        </p:blipFill>
        <p:spPr>
          <a:xfrm>
            <a:off x="1978626" y="0"/>
            <a:ext cx="7015548" cy="6858000"/>
          </a:xfrm>
          <a:prstGeom prst="rect">
            <a:avLst/>
          </a:prstGeom>
        </p:spPr>
      </p:pic>
    </p:spTree>
    <p:extLst>
      <p:ext uri="{BB962C8B-B14F-4D97-AF65-F5344CB8AC3E}">
        <p14:creationId xmlns:p14="http://schemas.microsoft.com/office/powerpoint/2010/main" val="4150479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40080"/>
            <a:ext cx="10820095" cy="914400"/>
          </a:xfrm>
          <a:prstGeom prst="rect">
            <a:avLst/>
          </a:prstGeom>
          <a:noFill/>
        </p:spPr>
        <p:txBody>
          <a:bodyPr wrap="square" lIns="0" tIns="0" rIns="0" bIns="0">
            <a:spAutoFit/>
          </a:bodyPr>
          <a:lstStyle/>
          <a:p>
            <a:pPr>
              <a:defRPr sz="2400" b="1">
                <a:solidFill>
                  <a:srgbClr val="2C2C2C"/>
                </a:solidFill>
                <a:latin typeface="Arial"/>
              </a:defRPr>
            </a:pPr>
            <a:r>
              <a:rPr dirty="0" err="1"/>
              <a:t>Evoluzione</a:t>
            </a:r>
            <a:r>
              <a:rPr dirty="0"/>
              <a:t> </a:t>
            </a:r>
            <a:r>
              <a:rPr dirty="0" err="1"/>
              <a:t>Didattica</a:t>
            </a:r>
            <a:r>
              <a:rPr dirty="0"/>
              <a:t> </a:t>
            </a:r>
            <a:r>
              <a:rPr dirty="0" err="1"/>
              <a:t>tra</a:t>
            </a:r>
            <a:r>
              <a:rPr dirty="0"/>
              <a:t> le </a:t>
            </a:r>
            <a:r>
              <a:rPr dirty="0" err="1"/>
              <a:t>Edizioni</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323165"/>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rPr dirty="0"/>
              <a:t>La prima </a:t>
            </a:r>
            <a:r>
              <a:rPr dirty="0" err="1"/>
              <a:t>edizione</a:t>
            </a:r>
            <a:r>
              <a:rPr dirty="0"/>
              <a:t> ha </a:t>
            </a:r>
            <a:r>
              <a:rPr lang="it-IT" dirty="0"/>
              <a:t>suggerito</a:t>
            </a:r>
            <a:r>
              <a:rPr dirty="0"/>
              <a:t> </a:t>
            </a:r>
            <a:r>
              <a:rPr dirty="0" err="1"/>
              <a:t>modifiche</a:t>
            </a:r>
            <a:r>
              <a:rPr dirty="0"/>
              <a:t> per </a:t>
            </a:r>
            <a:r>
              <a:rPr dirty="0" err="1"/>
              <a:t>ottimizzare</a:t>
            </a:r>
            <a:r>
              <a:rPr dirty="0"/>
              <a:t> la </a:t>
            </a:r>
            <a:r>
              <a:rPr dirty="0" err="1"/>
              <a:t>flessibilità</a:t>
            </a:r>
            <a:r>
              <a:rPr dirty="0"/>
              <a:t> e </a:t>
            </a:r>
            <a:r>
              <a:rPr dirty="0" err="1"/>
              <a:t>ridurre</a:t>
            </a:r>
            <a:r>
              <a:rPr dirty="0"/>
              <a:t> il </a:t>
            </a:r>
            <a:r>
              <a:rPr dirty="0" err="1"/>
              <a:t>carico</a:t>
            </a:r>
            <a:r>
              <a:rPr dirty="0"/>
              <a:t> di </a:t>
            </a:r>
            <a:r>
              <a:rPr dirty="0" err="1"/>
              <a:t>lavoro</a:t>
            </a:r>
            <a:r>
              <a:rPr dirty="0"/>
              <a:t>.</a:t>
            </a:r>
          </a:p>
        </p:txBody>
      </p:sp>
      <p:sp>
        <p:nvSpPr>
          <p:cNvPr id="6" name="Rounded Rectangle 5"/>
          <p:cNvSpPr/>
          <p:nvPr/>
        </p:nvSpPr>
        <p:spPr>
          <a:xfrm>
            <a:off x="685800" y="1920240"/>
            <a:ext cx="5120640" cy="429768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t"/>
          <a:lstStyle/>
          <a:p>
            <a:pPr algn="l">
              <a:spcBef>
                <a:spcPts val="0"/>
              </a:spcBef>
              <a:spcAft>
                <a:spcPts val="1200"/>
              </a:spcAft>
              <a:defRPr sz="1800" b="1">
                <a:solidFill>
                  <a:srgbClr val="2C2C2C"/>
                </a:solidFill>
                <a:latin typeface="Arial"/>
              </a:defRPr>
            </a:pPr>
            <a:r>
              <a:rPr lang="it-IT" sz="2000" dirty="0"/>
              <a:t>1ª Edizione: Approccio Sincrono</a:t>
            </a:r>
          </a:p>
          <a:p>
            <a:pPr>
              <a:spcAft>
                <a:spcPts val="800"/>
              </a:spcAft>
              <a:defRPr sz="1200" b="0">
                <a:solidFill>
                  <a:srgbClr val="2C2C2C"/>
                </a:solidFill>
                <a:latin typeface="Arial"/>
              </a:defRPr>
            </a:pPr>
            <a:r>
              <a:rPr lang="it-IT" sz="2000" b="1" dirty="0">
                <a:solidFill>
                  <a:srgbClr val="00B050"/>
                </a:solidFill>
                <a:sym typeface="Wingdings" panose="05000000000000000000" pitchFamily="2" charset="2"/>
              </a:rPr>
              <a:t> </a:t>
            </a:r>
            <a:r>
              <a:rPr sz="2000" dirty="0"/>
              <a:t> </a:t>
            </a:r>
            <a:r>
              <a:rPr sz="2000" dirty="0" err="1"/>
              <a:t>lezioni</a:t>
            </a:r>
            <a:r>
              <a:rPr sz="2000" dirty="0"/>
              <a:t> </a:t>
            </a:r>
            <a:r>
              <a:rPr sz="2000" dirty="0" err="1"/>
              <a:t>sincrone</a:t>
            </a:r>
            <a:r>
              <a:rPr sz="2000" dirty="0"/>
              <a:t> online,  </a:t>
            </a:r>
            <a:r>
              <a:rPr sz="2000" dirty="0" err="1"/>
              <a:t>sessioni</a:t>
            </a:r>
            <a:r>
              <a:rPr sz="2000" dirty="0"/>
              <a:t> di </a:t>
            </a:r>
            <a:r>
              <a:rPr sz="2000" dirty="0" err="1"/>
              <a:t>laboratorio</a:t>
            </a:r>
            <a:r>
              <a:rPr sz="2000" dirty="0"/>
              <a:t> </a:t>
            </a:r>
            <a:r>
              <a:rPr sz="2000" dirty="0" err="1"/>
              <a:t>assistito</a:t>
            </a:r>
            <a:r>
              <a:rPr sz="2000" dirty="0"/>
              <a:t> </a:t>
            </a:r>
            <a:r>
              <a:rPr sz="2000" dirty="0" err="1"/>
              <a:t>su</a:t>
            </a:r>
            <a:r>
              <a:rPr sz="2000" dirty="0"/>
              <a:t> </a:t>
            </a:r>
            <a:r>
              <a:rPr sz="2000" dirty="0" err="1"/>
              <a:t>MarioNUM</a:t>
            </a:r>
            <a:r>
              <a:rPr sz="2000" dirty="0"/>
              <a:t> (</a:t>
            </a:r>
            <a:r>
              <a:rPr lang="it-IT" sz="2000" dirty="0"/>
              <a:t>fornito da</a:t>
            </a:r>
            <a:r>
              <a:rPr sz="2000" dirty="0"/>
              <a:t> USPN).</a:t>
            </a:r>
            <a:r>
              <a:rPr lang="it-IT" sz="2000" dirty="0"/>
              <a:t> </a:t>
            </a:r>
            <a:r>
              <a:rPr lang="it-IT" sz="2000" dirty="0">
                <a:sym typeface="Wingdings" panose="05000000000000000000" pitchFamily="2" charset="2"/>
              </a:rPr>
              <a:t> frequente contatto con studenti</a:t>
            </a:r>
            <a:endParaRPr sz="2000" dirty="0"/>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a:t>
            </a:r>
            <a:r>
              <a:rPr sz="2000" dirty="0"/>
              <a:t> Alta </a:t>
            </a:r>
            <a:r>
              <a:rPr sz="2000" dirty="0" err="1"/>
              <a:t>percentuale</a:t>
            </a:r>
            <a:r>
              <a:rPr sz="2000" dirty="0"/>
              <a:t> di </a:t>
            </a:r>
            <a:r>
              <a:rPr sz="2000" dirty="0" err="1"/>
              <a:t>assenze</a:t>
            </a:r>
            <a:r>
              <a:rPr sz="2000" dirty="0"/>
              <a:t> </a:t>
            </a:r>
            <a:r>
              <a:rPr sz="2000" dirty="0" err="1"/>
              <a:t>rilevata</a:t>
            </a:r>
            <a:r>
              <a:rPr sz="2000" dirty="0"/>
              <a:t> (</a:t>
            </a:r>
            <a:r>
              <a:rPr sz="2000" dirty="0" err="1"/>
              <a:t>frequenza</a:t>
            </a:r>
            <a:r>
              <a:rPr sz="2000" dirty="0"/>
              <a:t> non </a:t>
            </a:r>
            <a:r>
              <a:rPr sz="2000" dirty="0" err="1"/>
              <a:t>obbligatoria</a:t>
            </a:r>
            <a:r>
              <a:rPr sz="2000" dirty="0"/>
              <a:t> e </a:t>
            </a:r>
            <a:r>
              <a:rPr sz="2000" dirty="0" err="1"/>
              <a:t>lezioni</a:t>
            </a:r>
            <a:r>
              <a:rPr sz="2000" dirty="0"/>
              <a:t> </a:t>
            </a:r>
            <a:r>
              <a:rPr sz="2000" dirty="0" err="1"/>
              <a:t>registrate</a:t>
            </a:r>
            <a:r>
              <a:rPr sz="2000" dirty="0"/>
              <a:t>).</a:t>
            </a:r>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a:t>
            </a:r>
            <a:r>
              <a:rPr sz="2000" dirty="0"/>
              <a:t> </a:t>
            </a:r>
            <a:r>
              <a:rPr sz="2000" dirty="0" err="1"/>
              <a:t>Introduzione</a:t>
            </a:r>
            <a:r>
              <a:rPr sz="2000" dirty="0"/>
              <a:t> di due </a:t>
            </a:r>
            <a:r>
              <a:rPr sz="2000" dirty="0" err="1"/>
              <a:t>strumenti</a:t>
            </a:r>
            <a:r>
              <a:rPr sz="2000" dirty="0"/>
              <a:t> di </a:t>
            </a:r>
            <a:r>
              <a:rPr sz="2000" dirty="0" err="1"/>
              <a:t>simulazione</a:t>
            </a:r>
            <a:r>
              <a:rPr sz="2000" dirty="0"/>
              <a:t> software (</a:t>
            </a:r>
            <a:r>
              <a:rPr sz="2000" dirty="0" err="1"/>
              <a:t>JaamSim</a:t>
            </a:r>
            <a:r>
              <a:rPr sz="2000" dirty="0"/>
              <a:t> e </a:t>
            </a:r>
            <a:r>
              <a:rPr sz="2000" dirty="0" err="1"/>
              <a:t>OMNeT</a:t>
            </a:r>
            <a:r>
              <a:rPr sz="2000" dirty="0"/>
              <a:t>++)</a:t>
            </a:r>
            <a:r>
              <a:rPr lang="it-IT" sz="2000" dirty="0"/>
              <a:t> </a:t>
            </a:r>
            <a:r>
              <a:rPr lang="it-IT" sz="2000" dirty="0">
                <a:sym typeface="Wingdings" panose="05000000000000000000" pitchFamily="2" charset="2"/>
              </a:rPr>
              <a:t></a:t>
            </a:r>
            <a:r>
              <a:rPr sz="2000" dirty="0"/>
              <a:t> </a:t>
            </a:r>
            <a:r>
              <a:rPr sz="2000" dirty="0" err="1"/>
              <a:t>sovraccar</a:t>
            </a:r>
            <a:r>
              <a:rPr lang="it-IT" sz="2000" dirty="0" err="1"/>
              <a:t>ico</a:t>
            </a:r>
            <a:endParaRPr sz="2000" dirty="0"/>
          </a:p>
        </p:txBody>
      </p:sp>
      <p:sp>
        <p:nvSpPr>
          <p:cNvPr id="7" name="Rounded Rectangle 6"/>
          <p:cNvSpPr/>
          <p:nvPr/>
        </p:nvSpPr>
        <p:spPr>
          <a:xfrm>
            <a:off x="6382511" y="1920240"/>
            <a:ext cx="5123383" cy="4297680"/>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t"/>
          <a:lstStyle/>
          <a:p>
            <a:pPr algn="l">
              <a:spcBef>
                <a:spcPts val="0"/>
              </a:spcBef>
              <a:spcAft>
                <a:spcPts val="1200"/>
              </a:spcAft>
              <a:defRPr sz="1800" b="1">
                <a:solidFill>
                  <a:srgbClr val="2C2C2C"/>
                </a:solidFill>
                <a:latin typeface="Arial"/>
              </a:defRPr>
            </a:pPr>
            <a:r>
              <a:rPr sz="2000" dirty="0"/>
              <a:t>2ª </a:t>
            </a:r>
            <a:r>
              <a:rPr sz="2000" dirty="0" err="1"/>
              <a:t>Edizione</a:t>
            </a:r>
            <a:r>
              <a:rPr sz="2000" dirty="0"/>
              <a:t>: </a:t>
            </a:r>
            <a:r>
              <a:rPr sz="2000" dirty="0" err="1"/>
              <a:t>Approccio</a:t>
            </a:r>
            <a:r>
              <a:rPr sz="2000" dirty="0"/>
              <a:t> </a:t>
            </a:r>
            <a:r>
              <a:rPr sz="2000" dirty="0" err="1"/>
              <a:t>Asincrono</a:t>
            </a:r>
            <a:endParaRPr sz="2000" dirty="0"/>
          </a:p>
          <a:p>
            <a:pPr>
              <a:spcAft>
                <a:spcPts val="800"/>
              </a:spcAft>
              <a:defRPr sz="1200" b="0">
                <a:solidFill>
                  <a:srgbClr val="2C2C2C"/>
                </a:solidFill>
                <a:latin typeface="Arial"/>
              </a:defRPr>
            </a:pPr>
            <a:r>
              <a:rPr lang="it-IT" sz="2000" b="1" dirty="0">
                <a:solidFill>
                  <a:srgbClr val="00B050"/>
                </a:solidFill>
                <a:sym typeface="Wingdings" panose="05000000000000000000" pitchFamily="2" charset="2"/>
              </a:rPr>
              <a:t> </a:t>
            </a:r>
            <a:r>
              <a:rPr sz="2000" dirty="0"/>
              <a:t>2 </a:t>
            </a:r>
            <a:r>
              <a:rPr sz="2000" dirty="0" err="1"/>
              <a:t>incontri</a:t>
            </a:r>
            <a:r>
              <a:rPr sz="2000" dirty="0"/>
              <a:t> </a:t>
            </a:r>
            <a:r>
              <a:rPr sz="2000" dirty="0" err="1"/>
              <a:t>sincroni</a:t>
            </a:r>
            <a:r>
              <a:rPr sz="2000" dirty="0"/>
              <a:t> online. </a:t>
            </a:r>
            <a:r>
              <a:rPr sz="2000" dirty="0" err="1"/>
              <a:t>Lezioni</a:t>
            </a:r>
            <a:r>
              <a:rPr sz="2000" dirty="0"/>
              <a:t> video-</a:t>
            </a:r>
            <a:r>
              <a:rPr sz="2000" dirty="0" err="1"/>
              <a:t>registrate</a:t>
            </a:r>
            <a:r>
              <a:rPr sz="2000" dirty="0"/>
              <a:t> in studio e </a:t>
            </a:r>
            <a:r>
              <a:rPr sz="2000" dirty="0" err="1"/>
              <a:t>fruibili</a:t>
            </a:r>
            <a:r>
              <a:rPr sz="2000" dirty="0"/>
              <a:t> in modo </a:t>
            </a:r>
            <a:r>
              <a:rPr sz="2000" dirty="0" err="1"/>
              <a:t>asincrono</a:t>
            </a:r>
            <a:r>
              <a:rPr lang="it-IT" sz="2000" dirty="0"/>
              <a:t> + quiz</a:t>
            </a:r>
            <a:r>
              <a:rPr sz="2000" dirty="0"/>
              <a:t> per dare </a:t>
            </a:r>
            <a:r>
              <a:rPr sz="2000" dirty="0" err="1"/>
              <a:t>massima</a:t>
            </a:r>
            <a:r>
              <a:rPr sz="2000" dirty="0"/>
              <a:t> </a:t>
            </a:r>
            <a:r>
              <a:rPr sz="2000" dirty="0" err="1"/>
              <a:t>flessibilità</a:t>
            </a:r>
            <a:endParaRPr lang="it-IT" sz="2000" dirty="0"/>
          </a:p>
          <a:p>
            <a:pPr>
              <a:spcAft>
                <a:spcPts val="800"/>
              </a:spcAft>
              <a:defRPr sz="1200" b="0">
                <a:solidFill>
                  <a:srgbClr val="2C2C2C"/>
                </a:solidFill>
                <a:latin typeface="Arial"/>
              </a:defRPr>
            </a:pPr>
            <a:r>
              <a:rPr lang="it-IT" sz="2000" b="1" dirty="0">
                <a:solidFill>
                  <a:srgbClr val="00B050"/>
                </a:solidFill>
                <a:sym typeface="Wingdings" panose="05000000000000000000" pitchFamily="2" charset="2"/>
              </a:rPr>
              <a:t> </a:t>
            </a:r>
            <a:r>
              <a:rPr lang="it-IT" sz="2000" dirty="0">
                <a:solidFill>
                  <a:schemeClr val="tx1"/>
                </a:solidFill>
                <a:sym typeface="Wingdings" panose="05000000000000000000" pitchFamily="2" charset="2"/>
              </a:rPr>
              <a:t>Peer Review sul primo </a:t>
            </a:r>
            <a:r>
              <a:rPr lang="it-IT" sz="2000" dirty="0" err="1">
                <a:solidFill>
                  <a:schemeClr val="tx1"/>
                </a:solidFill>
                <a:sym typeface="Wingdings" panose="05000000000000000000" pitchFamily="2" charset="2"/>
              </a:rPr>
              <a:t>assignment</a:t>
            </a:r>
            <a:endParaRPr lang="it-IT" sz="2000" dirty="0">
              <a:solidFill>
                <a:schemeClr val="tx1"/>
              </a:solidFill>
              <a:sym typeface="Wingdings" panose="05000000000000000000" pitchFamily="2" charset="2"/>
            </a:endParaRPr>
          </a:p>
          <a:p>
            <a:pPr>
              <a:spcAft>
                <a:spcPts val="800"/>
              </a:spcAft>
              <a:defRPr sz="1200" b="0">
                <a:solidFill>
                  <a:srgbClr val="2C2C2C"/>
                </a:solidFill>
                <a:latin typeface="Arial"/>
              </a:defRPr>
            </a:pPr>
            <a:r>
              <a:rPr lang="it-IT" sz="2000" b="1" dirty="0">
                <a:solidFill>
                  <a:srgbClr val="00B050"/>
                </a:solidFill>
                <a:sym typeface="Wingdings" panose="05000000000000000000" pitchFamily="2" charset="2"/>
              </a:rPr>
              <a:t> </a:t>
            </a:r>
            <a:r>
              <a:rPr lang="it-IT" sz="2000" dirty="0">
                <a:solidFill>
                  <a:schemeClr val="tx1"/>
                </a:solidFill>
                <a:sym typeface="Wingdings" panose="05000000000000000000" pitchFamily="2" charset="2"/>
              </a:rPr>
              <a:t>Un solo strumento di simulazione</a:t>
            </a:r>
            <a:endParaRPr lang="it-IT" sz="2000" dirty="0">
              <a:solidFill>
                <a:schemeClr val="tx1"/>
              </a:solidFill>
            </a:endParaRPr>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 </a:t>
            </a:r>
            <a:r>
              <a:rPr lang="it-IT" sz="2000" dirty="0"/>
              <a:t>Consultazioni facoltative… quasi tutte deserte</a:t>
            </a:r>
            <a:endParaRPr sz="2000" dirty="0"/>
          </a:p>
          <a:p>
            <a:pPr algn="l">
              <a:spcBef>
                <a:spcPts val="0"/>
              </a:spcBef>
              <a:spcAft>
                <a:spcPts val="800"/>
              </a:spcAft>
              <a:defRPr sz="1200" b="0">
                <a:solidFill>
                  <a:srgbClr val="2C2C2C"/>
                </a:solidFill>
                <a:latin typeface="Arial"/>
              </a:defRPr>
            </a:pPr>
            <a:r>
              <a:rPr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95A1A-255F-9F1C-72DC-D01B986D3D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8F1E14E-5D92-69AD-DC68-81701D46CCCF}"/>
              </a:ext>
            </a:extLst>
          </p:cNvPr>
          <p:cNvSpPr txBox="1"/>
          <p:nvPr/>
        </p:nvSpPr>
        <p:spPr>
          <a:xfrm>
            <a:off x="685800" y="640080"/>
            <a:ext cx="10820095" cy="914400"/>
          </a:xfrm>
          <a:prstGeom prst="rect">
            <a:avLst/>
          </a:prstGeom>
          <a:noFill/>
        </p:spPr>
        <p:txBody>
          <a:bodyPr wrap="square" lIns="0" tIns="0" rIns="0" bIns="0">
            <a:spAutoFit/>
          </a:bodyPr>
          <a:lstStyle/>
          <a:p>
            <a:pPr>
              <a:defRPr sz="2400" b="1">
                <a:solidFill>
                  <a:srgbClr val="2C2C2C"/>
                </a:solidFill>
                <a:latin typeface="Arial"/>
              </a:defRPr>
            </a:pPr>
            <a:r>
              <a:rPr dirty="0"/>
              <a:t>La Settimana </a:t>
            </a:r>
            <a:r>
              <a:rPr dirty="0" err="1"/>
              <a:t>Residenziale</a:t>
            </a:r>
            <a:r>
              <a:rPr dirty="0"/>
              <a:t> in </a:t>
            </a:r>
            <a:r>
              <a:rPr dirty="0" err="1"/>
              <a:t>Presenza</a:t>
            </a:r>
            <a:endParaRPr dirty="0"/>
          </a:p>
        </p:txBody>
      </p:sp>
      <p:sp>
        <p:nvSpPr>
          <p:cNvPr id="3" name="Rectangle 2">
            <a:extLst>
              <a:ext uri="{FF2B5EF4-FFF2-40B4-BE49-F238E27FC236}">
                <a16:creationId xmlns:a16="http://schemas.microsoft.com/office/drawing/2014/main" id="{B88BC06C-0705-75CA-AD35-678754430B67}"/>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B1CB0AE-92B0-0BD8-AA38-196788F02B51}"/>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a:extLst>
              <a:ext uri="{FF2B5EF4-FFF2-40B4-BE49-F238E27FC236}">
                <a16:creationId xmlns:a16="http://schemas.microsoft.com/office/drawing/2014/main" id="{61537941-58E3-812F-448B-5D1D27E4866F}"/>
              </a:ext>
            </a:extLst>
          </p:cNvPr>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Fase finale intensiva focalizzata sulla cooperazione in presenza, relazioni interpersonali e team-building.</a:t>
            </a:r>
          </a:p>
        </p:txBody>
      </p:sp>
      <p:sp>
        <p:nvSpPr>
          <p:cNvPr id="6" name="TextBox 5">
            <a:extLst>
              <a:ext uri="{FF2B5EF4-FFF2-40B4-BE49-F238E27FC236}">
                <a16:creationId xmlns:a16="http://schemas.microsoft.com/office/drawing/2014/main" id="{60AD7144-E722-ACB9-14A3-5FB86B6FDF3C}"/>
              </a:ext>
            </a:extLst>
          </p:cNvPr>
          <p:cNvSpPr txBox="1"/>
          <p:nvPr/>
        </p:nvSpPr>
        <p:spPr>
          <a:xfrm>
            <a:off x="685800" y="1828800"/>
            <a:ext cx="4776216" cy="2811026"/>
          </a:xfrm>
          <a:prstGeom prst="rect">
            <a:avLst/>
          </a:prstGeom>
          <a:noFill/>
        </p:spPr>
        <p:txBody>
          <a:bodyPr wrap="square">
            <a:spAutoFit/>
          </a:bodyPr>
          <a:lstStyle/>
          <a:p>
            <a:pPr algn="l">
              <a:spcBef>
                <a:spcPts val="0"/>
              </a:spcBef>
              <a:spcAft>
                <a:spcPts val="1200"/>
              </a:spcAft>
              <a:defRPr sz="1800" b="1">
                <a:solidFill>
                  <a:srgbClr val="2C2C2C"/>
                </a:solidFill>
                <a:latin typeface="Arial"/>
              </a:defRPr>
            </a:pPr>
            <a:r>
              <a:rPr sz="2000" dirty="0" err="1"/>
              <a:t>Attività</a:t>
            </a:r>
            <a:r>
              <a:rPr sz="2000" dirty="0"/>
              <a:t> in </a:t>
            </a:r>
            <a:r>
              <a:rPr sz="2000" dirty="0" err="1"/>
              <a:t>Presenza</a:t>
            </a:r>
            <a:r>
              <a:rPr sz="2000" dirty="0"/>
              <a:t> e </a:t>
            </a:r>
            <a:r>
              <a:rPr sz="2000" dirty="0" err="1"/>
              <a:t>Sviluppo</a:t>
            </a:r>
            <a:r>
              <a:rPr sz="2000" dirty="0"/>
              <a:t> Progetto</a:t>
            </a:r>
          </a:p>
          <a:p>
            <a:pPr algn="l">
              <a:spcBef>
                <a:spcPts val="0"/>
              </a:spcBef>
              <a:spcAft>
                <a:spcPts val="800"/>
              </a:spcAft>
              <a:defRPr sz="1200" b="0">
                <a:solidFill>
                  <a:srgbClr val="2C2C2C"/>
                </a:solidFill>
                <a:latin typeface="Arial"/>
              </a:defRPr>
            </a:pPr>
            <a:r>
              <a:rPr sz="2000" dirty="0"/>
              <a:t>• </a:t>
            </a:r>
            <a:r>
              <a:rPr sz="2000" dirty="0" err="1"/>
              <a:t>Sviluppo</a:t>
            </a:r>
            <a:r>
              <a:rPr sz="2000" dirty="0"/>
              <a:t> </a:t>
            </a:r>
            <a:r>
              <a:rPr sz="2000" dirty="0" err="1"/>
              <a:t>intensivo</a:t>
            </a:r>
            <a:r>
              <a:rPr sz="2000" dirty="0"/>
              <a:t> del </a:t>
            </a:r>
            <a:r>
              <a:rPr sz="2000" dirty="0" err="1"/>
              <a:t>progetto</a:t>
            </a:r>
            <a:r>
              <a:rPr sz="2000" dirty="0"/>
              <a:t> di </a:t>
            </a:r>
            <a:r>
              <a:rPr sz="2000" dirty="0" err="1"/>
              <a:t>gruppo</a:t>
            </a:r>
            <a:r>
              <a:rPr sz="2000" dirty="0"/>
              <a:t> in </a:t>
            </a:r>
            <a:r>
              <a:rPr sz="2000" dirty="0" err="1"/>
              <a:t>presenza</a:t>
            </a:r>
            <a:endParaRPr sz="2000" dirty="0"/>
          </a:p>
          <a:p>
            <a:pPr algn="l">
              <a:spcBef>
                <a:spcPts val="0"/>
              </a:spcBef>
              <a:spcAft>
                <a:spcPts val="800"/>
              </a:spcAft>
              <a:defRPr sz="1200" b="0">
                <a:solidFill>
                  <a:srgbClr val="2C2C2C"/>
                </a:solidFill>
                <a:latin typeface="Arial"/>
              </a:defRPr>
            </a:pPr>
            <a:r>
              <a:rPr sz="2000" dirty="0"/>
              <a:t>• </a:t>
            </a:r>
            <a:r>
              <a:rPr sz="2000" dirty="0" err="1"/>
              <a:t>Rilascio</a:t>
            </a:r>
            <a:r>
              <a:rPr sz="2000" dirty="0"/>
              <a:t> di due Open Badge</a:t>
            </a:r>
            <a:r>
              <a:rPr lang="it-IT" sz="2000" dirty="0"/>
              <a:t> su</a:t>
            </a:r>
            <a:r>
              <a:rPr sz="2000" dirty="0"/>
              <a:t> Moodle: uno per </a:t>
            </a:r>
            <a:r>
              <a:rPr sz="2000" dirty="0" err="1"/>
              <a:t>certificare</a:t>
            </a:r>
            <a:r>
              <a:rPr sz="2000" dirty="0"/>
              <a:t> le </a:t>
            </a:r>
            <a:r>
              <a:rPr sz="2000" dirty="0" err="1"/>
              <a:t>competenze</a:t>
            </a:r>
            <a:r>
              <a:rPr sz="2000" dirty="0"/>
              <a:t> </a:t>
            </a:r>
            <a:r>
              <a:rPr sz="2000" dirty="0" err="1"/>
              <a:t>trasversali</a:t>
            </a:r>
            <a:r>
              <a:rPr sz="2000" dirty="0"/>
              <a:t> e uno per le </a:t>
            </a:r>
            <a:r>
              <a:rPr sz="2000" dirty="0" err="1"/>
              <a:t>conoscenze</a:t>
            </a:r>
            <a:r>
              <a:rPr sz="2000" dirty="0"/>
              <a:t> </a:t>
            </a:r>
            <a:r>
              <a:rPr sz="2000" dirty="0" err="1"/>
              <a:t>tecnico-scientifiche</a:t>
            </a:r>
            <a:r>
              <a:rPr sz="2000" dirty="0"/>
              <a:t>.</a:t>
            </a:r>
          </a:p>
        </p:txBody>
      </p:sp>
      <p:sp>
        <p:nvSpPr>
          <p:cNvPr id="7" name="TextBox 6">
            <a:extLst>
              <a:ext uri="{FF2B5EF4-FFF2-40B4-BE49-F238E27FC236}">
                <a16:creationId xmlns:a16="http://schemas.microsoft.com/office/drawing/2014/main" id="{7DC143B9-C627-2AA4-06F1-2534DF0EB721}"/>
              </a:ext>
            </a:extLst>
          </p:cNvPr>
          <p:cNvSpPr txBox="1"/>
          <p:nvPr/>
        </p:nvSpPr>
        <p:spPr>
          <a:xfrm>
            <a:off x="7491984" y="1603248"/>
            <a:ext cx="2521844" cy="276999"/>
          </a:xfrm>
          <a:prstGeom prst="rect">
            <a:avLst/>
          </a:prstGeom>
          <a:noFill/>
        </p:spPr>
        <p:txBody>
          <a:bodyPr wrap="none">
            <a:spAutoFit/>
          </a:bodyPr>
          <a:lstStyle/>
          <a:p>
            <a:pPr algn="l">
              <a:spcBef>
                <a:spcPts val="0"/>
              </a:spcBef>
              <a:spcAft>
                <a:spcPts val="0"/>
              </a:spcAft>
              <a:defRPr sz="1000" b="1">
                <a:solidFill>
                  <a:srgbClr val="666666"/>
                </a:solidFill>
                <a:latin typeface="Arial"/>
              </a:defRPr>
            </a:pPr>
            <a:r>
              <a:rPr sz="1200" dirty="0"/>
              <a:t>Lavoro di </a:t>
            </a:r>
            <a:r>
              <a:rPr sz="1200" dirty="0" err="1"/>
              <a:t>squadra</a:t>
            </a:r>
            <a:r>
              <a:rPr sz="1200" dirty="0"/>
              <a:t> </a:t>
            </a:r>
            <a:r>
              <a:rPr sz="1200" dirty="0" err="1"/>
              <a:t>collaborativo</a:t>
            </a:r>
            <a:endParaRPr sz="1200" dirty="0"/>
          </a:p>
        </p:txBody>
      </p:sp>
      <p:sp>
        <p:nvSpPr>
          <p:cNvPr id="9" name="TextBox 8">
            <a:extLst>
              <a:ext uri="{FF2B5EF4-FFF2-40B4-BE49-F238E27FC236}">
                <a16:creationId xmlns:a16="http://schemas.microsoft.com/office/drawing/2014/main" id="{8892F1B3-5BF4-F132-828C-4FBC67217378}"/>
              </a:ext>
            </a:extLst>
          </p:cNvPr>
          <p:cNvSpPr txBox="1"/>
          <p:nvPr/>
        </p:nvSpPr>
        <p:spPr>
          <a:xfrm>
            <a:off x="6272784" y="4114800"/>
            <a:ext cx="4979248" cy="276999"/>
          </a:xfrm>
          <a:prstGeom prst="rect">
            <a:avLst/>
          </a:prstGeom>
          <a:noFill/>
        </p:spPr>
        <p:txBody>
          <a:bodyPr wrap="none">
            <a:spAutoFit/>
          </a:bodyPr>
          <a:lstStyle/>
          <a:p>
            <a:pPr algn="l">
              <a:spcBef>
                <a:spcPts val="0"/>
              </a:spcBef>
              <a:spcAft>
                <a:spcPts val="0"/>
              </a:spcAft>
              <a:defRPr sz="1000" b="1">
                <a:solidFill>
                  <a:srgbClr val="666666"/>
                </a:solidFill>
                <a:latin typeface="Arial"/>
              </a:defRPr>
            </a:pPr>
            <a:r>
              <a:rPr sz="1200" dirty="0" err="1"/>
              <a:t>Presentazione</a:t>
            </a:r>
            <a:r>
              <a:rPr sz="1200" dirty="0"/>
              <a:t> finale del </a:t>
            </a:r>
            <a:r>
              <a:rPr sz="1200" dirty="0" err="1"/>
              <a:t>modello</a:t>
            </a:r>
            <a:r>
              <a:rPr sz="1200" dirty="0"/>
              <a:t> di </a:t>
            </a:r>
            <a:r>
              <a:rPr sz="1200" dirty="0" err="1"/>
              <a:t>simulazione</a:t>
            </a:r>
            <a:r>
              <a:rPr sz="1200" dirty="0"/>
              <a:t> ad </a:t>
            </a:r>
            <a:r>
              <a:rPr sz="1200" dirty="0" err="1"/>
              <a:t>eventi</a:t>
            </a:r>
            <a:r>
              <a:rPr sz="1200" dirty="0"/>
              <a:t> </a:t>
            </a:r>
            <a:r>
              <a:rPr sz="1200" dirty="0" err="1"/>
              <a:t>discreti</a:t>
            </a:r>
            <a:endParaRPr sz="1200" dirty="0"/>
          </a:p>
        </p:txBody>
      </p:sp>
      <p:pic>
        <p:nvPicPr>
          <p:cNvPr id="12" name="Immagine 11">
            <a:extLst>
              <a:ext uri="{FF2B5EF4-FFF2-40B4-BE49-F238E27FC236}">
                <a16:creationId xmlns:a16="http://schemas.microsoft.com/office/drawing/2014/main" id="{E6445D44-07AE-AE49-83BC-AE0680E1D9B1}"/>
              </a:ext>
            </a:extLst>
          </p:cNvPr>
          <p:cNvPicPr>
            <a:picLocks noChangeAspect="1"/>
          </p:cNvPicPr>
          <p:nvPr/>
        </p:nvPicPr>
        <p:blipFill>
          <a:blip r:embed="rId3"/>
          <a:stretch>
            <a:fillRect/>
          </a:stretch>
        </p:blipFill>
        <p:spPr>
          <a:xfrm>
            <a:off x="5558821" y="4474921"/>
            <a:ext cx="3760064" cy="2111903"/>
          </a:xfrm>
          <a:prstGeom prst="rect">
            <a:avLst/>
          </a:prstGeom>
        </p:spPr>
      </p:pic>
      <p:pic>
        <p:nvPicPr>
          <p:cNvPr id="14" name="Immagine 13">
            <a:extLst>
              <a:ext uri="{FF2B5EF4-FFF2-40B4-BE49-F238E27FC236}">
                <a16:creationId xmlns:a16="http://schemas.microsoft.com/office/drawing/2014/main" id="{0E769ED4-9BCF-C9D3-53A7-3C410071DC13}"/>
              </a:ext>
            </a:extLst>
          </p:cNvPr>
          <p:cNvPicPr>
            <a:picLocks noChangeAspect="1"/>
          </p:cNvPicPr>
          <p:nvPr/>
        </p:nvPicPr>
        <p:blipFill>
          <a:blip r:embed="rId4"/>
          <a:stretch>
            <a:fillRect/>
          </a:stretch>
        </p:blipFill>
        <p:spPr>
          <a:xfrm>
            <a:off x="5558820" y="1942786"/>
            <a:ext cx="3006560" cy="2004373"/>
          </a:xfrm>
          <a:prstGeom prst="rect">
            <a:avLst/>
          </a:prstGeom>
        </p:spPr>
      </p:pic>
      <p:pic>
        <p:nvPicPr>
          <p:cNvPr id="16" name="Immagine 15">
            <a:extLst>
              <a:ext uri="{FF2B5EF4-FFF2-40B4-BE49-F238E27FC236}">
                <a16:creationId xmlns:a16="http://schemas.microsoft.com/office/drawing/2014/main" id="{7576E67A-45BB-C9C0-D856-B5ABD160809F}"/>
              </a:ext>
            </a:extLst>
          </p:cNvPr>
          <p:cNvPicPr>
            <a:picLocks noChangeAspect="1"/>
          </p:cNvPicPr>
          <p:nvPr/>
        </p:nvPicPr>
        <p:blipFill>
          <a:blip r:embed="rId5"/>
          <a:stretch>
            <a:fillRect/>
          </a:stretch>
        </p:blipFill>
        <p:spPr>
          <a:xfrm>
            <a:off x="8784105" y="2001394"/>
            <a:ext cx="3232574" cy="1887156"/>
          </a:xfrm>
          <a:prstGeom prst="rect">
            <a:avLst/>
          </a:prstGeom>
        </p:spPr>
      </p:pic>
      <p:pic>
        <p:nvPicPr>
          <p:cNvPr id="18" name="Immagine 17">
            <a:extLst>
              <a:ext uri="{FF2B5EF4-FFF2-40B4-BE49-F238E27FC236}">
                <a16:creationId xmlns:a16="http://schemas.microsoft.com/office/drawing/2014/main" id="{5ABB0C68-4C9E-D3C6-CB9C-B8847815F25E}"/>
              </a:ext>
            </a:extLst>
          </p:cNvPr>
          <p:cNvPicPr>
            <a:picLocks noChangeAspect="1"/>
          </p:cNvPicPr>
          <p:nvPr/>
        </p:nvPicPr>
        <p:blipFill>
          <a:blip r:embed="rId6"/>
          <a:stretch>
            <a:fillRect/>
          </a:stretch>
        </p:blipFill>
        <p:spPr>
          <a:xfrm>
            <a:off x="9379844" y="4391799"/>
            <a:ext cx="2639539" cy="2278147"/>
          </a:xfrm>
          <a:prstGeom prst="rect">
            <a:avLst/>
          </a:prstGeom>
        </p:spPr>
      </p:pic>
      <p:pic>
        <p:nvPicPr>
          <p:cNvPr id="10" name="Immagine 9">
            <a:extLst>
              <a:ext uri="{FF2B5EF4-FFF2-40B4-BE49-F238E27FC236}">
                <a16:creationId xmlns:a16="http://schemas.microsoft.com/office/drawing/2014/main" id="{CD08CC9C-A0CD-F892-1B4F-31A8E515C41E}"/>
              </a:ext>
            </a:extLst>
          </p:cNvPr>
          <p:cNvPicPr>
            <a:picLocks noChangeAspect="1"/>
          </p:cNvPicPr>
          <p:nvPr/>
        </p:nvPicPr>
        <p:blipFill>
          <a:blip r:embed="rId7"/>
          <a:stretch>
            <a:fillRect/>
          </a:stretch>
        </p:blipFill>
        <p:spPr>
          <a:xfrm>
            <a:off x="1298641" y="5029676"/>
            <a:ext cx="3148947" cy="1337652"/>
          </a:xfrm>
          <a:prstGeom prst="rect">
            <a:avLst/>
          </a:prstGeom>
        </p:spPr>
      </p:pic>
    </p:spTree>
    <p:extLst>
      <p:ext uri="{BB962C8B-B14F-4D97-AF65-F5344CB8AC3E}">
        <p14:creationId xmlns:p14="http://schemas.microsoft.com/office/powerpoint/2010/main" val="1956607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lang="it-IT" dirty="0"/>
              <a:t>Risultati di apprendimento</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6" name="Rounded Rectangle 5"/>
          <p:cNvSpPr/>
          <p:nvPr/>
        </p:nvSpPr>
        <p:spPr>
          <a:xfrm>
            <a:off x="1824075" y="2934954"/>
            <a:ext cx="8543544" cy="1496506"/>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Bef>
                <a:spcPts val="0"/>
              </a:spcBef>
              <a:spcAft>
                <a:spcPts val="0"/>
              </a:spcAft>
              <a:defRPr sz="1800" b="1" i="1">
                <a:solidFill>
                  <a:srgbClr val="2C2C2C"/>
                </a:solidFill>
                <a:latin typeface="Arial"/>
              </a:defRPr>
            </a:pPr>
            <a:r>
              <a:rPr sz="3200" dirty="0"/>
              <a:t>"Sometimes you succeed,</a:t>
            </a:r>
            <a:br>
              <a:rPr sz="3200" dirty="0"/>
            </a:br>
            <a:r>
              <a:rPr sz="3200" dirty="0"/>
              <a:t>sometimes you learn"</a:t>
            </a:r>
          </a:p>
        </p:txBody>
      </p:sp>
      <p:sp>
        <p:nvSpPr>
          <p:cNvPr id="7" name="CasellaDiTesto 6">
            <a:extLst>
              <a:ext uri="{FF2B5EF4-FFF2-40B4-BE49-F238E27FC236}">
                <a16:creationId xmlns:a16="http://schemas.microsoft.com/office/drawing/2014/main" id="{792B1A53-BCA7-37F0-2CA3-C41A724EE8D9}"/>
              </a:ext>
            </a:extLst>
          </p:cNvPr>
          <p:cNvSpPr txBox="1"/>
          <p:nvPr/>
        </p:nvSpPr>
        <p:spPr>
          <a:xfrm>
            <a:off x="1194816" y="1420757"/>
            <a:ext cx="9802368" cy="830997"/>
          </a:xfrm>
          <a:prstGeom prst="rect">
            <a:avLst/>
          </a:prstGeom>
          <a:noFill/>
        </p:spPr>
        <p:txBody>
          <a:bodyPr wrap="square">
            <a:spAutoFit/>
          </a:bodyPr>
          <a:lstStyle/>
          <a:p>
            <a:r>
              <a:rPr lang="it-IT" sz="2400" dirty="0"/>
              <a:t>Grandi progressi sotto l'aspetto tecnico, relazionale e delle competenze trasversali per tutti i gruppi partecipanti … con diversi gradi di successo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0DB5F7D-9A35-CBA0-9414-4FBD51043C22}"/>
              </a:ext>
            </a:extLst>
          </p:cNvPr>
          <p:cNvPicPr>
            <a:picLocks noChangeAspect="1"/>
          </p:cNvPicPr>
          <p:nvPr/>
        </p:nvPicPr>
        <p:blipFill>
          <a:blip r:embed="rId2"/>
          <a:srcRect r="4119"/>
          <a:stretch>
            <a:fillRect/>
          </a:stretch>
        </p:blipFill>
        <p:spPr>
          <a:xfrm>
            <a:off x="1347077" y="163961"/>
            <a:ext cx="8602140" cy="6529191"/>
          </a:xfrm>
          <a:prstGeom prst="rect">
            <a:avLst/>
          </a:prstGeom>
        </p:spPr>
      </p:pic>
    </p:spTree>
    <p:extLst>
      <p:ext uri="{BB962C8B-B14F-4D97-AF65-F5344CB8AC3E}">
        <p14:creationId xmlns:p14="http://schemas.microsoft.com/office/powerpoint/2010/main" val="667772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8EC8D23-52DB-13E6-309E-7578612ECF69}"/>
              </a:ext>
            </a:extLst>
          </p:cNvPr>
          <p:cNvPicPr>
            <a:picLocks noChangeAspect="1"/>
          </p:cNvPicPr>
          <p:nvPr/>
        </p:nvPicPr>
        <p:blipFill>
          <a:blip r:embed="rId2"/>
          <a:stretch>
            <a:fillRect/>
          </a:stretch>
        </p:blipFill>
        <p:spPr>
          <a:xfrm>
            <a:off x="1498601" y="200910"/>
            <a:ext cx="8784244" cy="6456179"/>
          </a:xfrm>
          <a:prstGeom prst="rect">
            <a:avLst/>
          </a:prstGeom>
        </p:spPr>
      </p:pic>
    </p:spTree>
    <p:extLst>
      <p:ext uri="{BB962C8B-B14F-4D97-AF65-F5344CB8AC3E}">
        <p14:creationId xmlns:p14="http://schemas.microsoft.com/office/powerpoint/2010/main" val="2399204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1"/>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dirty="0"/>
              <a:t>La Settimana </a:t>
            </a:r>
            <a:r>
              <a:rPr dirty="0" err="1"/>
              <a:t>Residenziale</a:t>
            </a:r>
            <a:r>
              <a:rPr dirty="0"/>
              <a:t> in </a:t>
            </a:r>
            <a:r>
              <a:rPr dirty="0" err="1"/>
              <a:t>Presenza</a:t>
            </a:r>
            <a:r>
              <a:rPr lang="it-IT" dirty="0"/>
              <a:t>: non solo studio</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323165"/>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rPr dirty="0"/>
              <a:t>Fase finale </a:t>
            </a:r>
            <a:r>
              <a:rPr dirty="0" err="1"/>
              <a:t>intensiva</a:t>
            </a:r>
            <a:r>
              <a:rPr lang="it-IT" dirty="0"/>
              <a:t>: </a:t>
            </a:r>
            <a:r>
              <a:rPr dirty="0" err="1"/>
              <a:t>relazioni</a:t>
            </a:r>
            <a:r>
              <a:rPr dirty="0"/>
              <a:t> </a:t>
            </a:r>
            <a:r>
              <a:rPr dirty="0" err="1"/>
              <a:t>interpersonali</a:t>
            </a:r>
            <a:r>
              <a:rPr dirty="0"/>
              <a:t> e team-building.</a:t>
            </a:r>
          </a:p>
        </p:txBody>
      </p:sp>
      <p:sp>
        <p:nvSpPr>
          <p:cNvPr id="6" name="TextBox 5"/>
          <p:cNvSpPr txBox="1"/>
          <p:nvPr/>
        </p:nvSpPr>
        <p:spPr>
          <a:xfrm>
            <a:off x="685799" y="1828800"/>
            <a:ext cx="5406771" cy="1446550"/>
          </a:xfrm>
          <a:prstGeom prst="rect">
            <a:avLst/>
          </a:prstGeom>
          <a:noFill/>
        </p:spPr>
        <p:txBody>
          <a:bodyPr wrap="square">
            <a:spAutoFit/>
          </a:bodyPr>
          <a:lstStyle/>
          <a:p>
            <a:pPr algn="l">
              <a:spcBef>
                <a:spcPts val="0"/>
              </a:spcBef>
              <a:spcAft>
                <a:spcPts val="1200"/>
              </a:spcAft>
              <a:defRPr sz="1800" b="1">
                <a:solidFill>
                  <a:srgbClr val="2C2C2C"/>
                </a:solidFill>
                <a:latin typeface="Arial"/>
              </a:defRPr>
            </a:pPr>
            <a:r>
              <a:rPr dirty="0" err="1"/>
              <a:t>Attività</a:t>
            </a:r>
            <a:r>
              <a:rPr dirty="0"/>
              <a:t> </a:t>
            </a:r>
            <a:r>
              <a:rPr lang="it-IT" dirty="0"/>
              <a:t>di Team-Building</a:t>
            </a:r>
            <a:endParaRPr dirty="0"/>
          </a:p>
          <a:p>
            <a:pPr algn="l">
              <a:spcBef>
                <a:spcPts val="0"/>
              </a:spcBef>
              <a:spcAft>
                <a:spcPts val="800"/>
              </a:spcAft>
              <a:defRPr sz="1200" b="0">
                <a:solidFill>
                  <a:srgbClr val="2C2C2C"/>
                </a:solidFill>
                <a:latin typeface="Arial"/>
              </a:defRPr>
            </a:pPr>
            <a:r>
              <a:rPr sz="2000" dirty="0" err="1"/>
              <a:t>Attività</a:t>
            </a:r>
            <a:r>
              <a:rPr sz="2000" dirty="0"/>
              <a:t> </a:t>
            </a:r>
            <a:r>
              <a:rPr sz="2000" dirty="0" err="1"/>
              <a:t>culturali</a:t>
            </a:r>
            <a:r>
              <a:rPr sz="2000" dirty="0"/>
              <a:t> e </a:t>
            </a:r>
            <a:r>
              <a:rPr sz="2000" dirty="0" err="1"/>
              <a:t>sociali</a:t>
            </a:r>
            <a:r>
              <a:rPr sz="2000" dirty="0"/>
              <a:t> integrate per il team-building, volte a </a:t>
            </a:r>
            <a:r>
              <a:rPr sz="2000" dirty="0" err="1"/>
              <a:t>consolidare</a:t>
            </a:r>
            <a:r>
              <a:rPr sz="2000" dirty="0"/>
              <a:t> le </a:t>
            </a:r>
            <a:r>
              <a:rPr sz="2000" dirty="0" err="1"/>
              <a:t>relazioni</a:t>
            </a:r>
            <a:r>
              <a:rPr sz="2000" dirty="0"/>
              <a:t> e </a:t>
            </a:r>
            <a:r>
              <a:rPr sz="2000" dirty="0" err="1"/>
              <a:t>superare</a:t>
            </a:r>
            <a:r>
              <a:rPr sz="2000" dirty="0"/>
              <a:t> le </a:t>
            </a:r>
            <a:r>
              <a:rPr sz="2000" dirty="0" err="1"/>
              <a:t>barriere</a:t>
            </a:r>
            <a:r>
              <a:rPr sz="2000" dirty="0"/>
              <a:t> </a:t>
            </a:r>
            <a:r>
              <a:rPr sz="2000" dirty="0" err="1"/>
              <a:t>linguistiche</a:t>
            </a:r>
            <a:r>
              <a:rPr sz="2000" dirty="0"/>
              <a:t>.</a:t>
            </a:r>
          </a:p>
        </p:txBody>
      </p:sp>
      <p:pic>
        <p:nvPicPr>
          <p:cNvPr id="22" name="Immagine 21">
            <a:extLst>
              <a:ext uri="{FF2B5EF4-FFF2-40B4-BE49-F238E27FC236}">
                <a16:creationId xmlns:a16="http://schemas.microsoft.com/office/drawing/2014/main" id="{DA628CA9-DA6B-1EA3-36E0-61B35AF62008}"/>
              </a:ext>
            </a:extLst>
          </p:cNvPr>
          <p:cNvPicPr>
            <a:picLocks noChangeAspect="1"/>
          </p:cNvPicPr>
          <p:nvPr/>
        </p:nvPicPr>
        <p:blipFill>
          <a:blip r:embed="rId3"/>
          <a:stretch>
            <a:fillRect/>
          </a:stretch>
        </p:blipFill>
        <p:spPr>
          <a:xfrm>
            <a:off x="685800" y="3650546"/>
            <a:ext cx="5406771" cy="2354014"/>
          </a:xfrm>
          <a:prstGeom prst="rect">
            <a:avLst/>
          </a:prstGeom>
        </p:spPr>
      </p:pic>
      <p:pic>
        <p:nvPicPr>
          <p:cNvPr id="24" name="Immagine 23">
            <a:extLst>
              <a:ext uri="{FF2B5EF4-FFF2-40B4-BE49-F238E27FC236}">
                <a16:creationId xmlns:a16="http://schemas.microsoft.com/office/drawing/2014/main" id="{62E607C0-6435-2188-1772-91E9141E57D4}"/>
              </a:ext>
            </a:extLst>
          </p:cNvPr>
          <p:cNvPicPr>
            <a:picLocks noChangeAspect="1"/>
          </p:cNvPicPr>
          <p:nvPr/>
        </p:nvPicPr>
        <p:blipFill>
          <a:blip r:embed="rId4"/>
          <a:stretch>
            <a:fillRect/>
          </a:stretch>
        </p:blipFill>
        <p:spPr>
          <a:xfrm>
            <a:off x="6471225" y="1280160"/>
            <a:ext cx="5406770" cy="3604514"/>
          </a:xfrm>
          <a:prstGeom prst="rect">
            <a:avLst/>
          </a:prstGeom>
        </p:spPr>
      </p:pic>
      <p:pic>
        <p:nvPicPr>
          <p:cNvPr id="26" name="Immagine 25">
            <a:extLst>
              <a:ext uri="{FF2B5EF4-FFF2-40B4-BE49-F238E27FC236}">
                <a16:creationId xmlns:a16="http://schemas.microsoft.com/office/drawing/2014/main" id="{AD37D969-708D-9655-F5CE-BD677745C62D}"/>
              </a:ext>
            </a:extLst>
          </p:cNvPr>
          <p:cNvPicPr>
            <a:picLocks noChangeAspect="1"/>
          </p:cNvPicPr>
          <p:nvPr/>
        </p:nvPicPr>
        <p:blipFill>
          <a:blip r:embed="rId5"/>
          <a:stretch>
            <a:fillRect/>
          </a:stretch>
        </p:blipFill>
        <p:spPr>
          <a:xfrm>
            <a:off x="8741337" y="4962398"/>
            <a:ext cx="3136658" cy="1866311"/>
          </a:xfrm>
          <a:prstGeom prst="rect">
            <a:avLst/>
          </a:prstGeom>
        </p:spPr>
      </p:pic>
      <p:sp>
        <p:nvSpPr>
          <p:cNvPr id="28" name="TextBox 6">
            <a:extLst>
              <a:ext uri="{FF2B5EF4-FFF2-40B4-BE49-F238E27FC236}">
                <a16:creationId xmlns:a16="http://schemas.microsoft.com/office/drawing/2014/main" id="{919756FA-0AF3-34D6-A034-113B2BA46675}"/>
              </a:ext>
            </a:extLst>
          </p:cNvPr>
          <p:cNvSpPr txBox="1"/>
          <p:nvPr/>
        </p:nvSpPr>
        <p:spPr>
          <a:xfrm>
            <a:off x="799236" y="5976163"/>
            <a:ext cx="4921540" cy="338554"/>
          </a:xfrm>
          <a:prstGeom prst="rect">
            <a:avLst/>
          </a:prstGeom>
          <a:noFill/>
        </p:spPr>
        <p:txBody>
          <a:bodyPr wrap="none">
            <a:spAutoFit/>
          </a:bodyPr>
          <a:lstStyle/>
          <a:p>
            <a:pPr algn="l">
              <a:spcBef>
                <a:spcPts val="0"/>
              </a:spcBef>
              <a:spcAft>
                <a:spcPts val="0"/>
              </a:spcAft>
              <a:defRPr sz="1000" b="1">
                <a:solidFill>
                  <a:srgbClr val="666666"/>
                </a:solidFill>
                <a:latin typeface="Arial"/>
              </a:defRPr>
            </a:pPr>
            <a:r>
              <a:rPr lang="it-IT" sz="1600" dirty="0"/>
              <a:t>Mentre si svolge la coppa del mondo di calcio …</a:t>
            </a:r>
            <a:endParaRPr sz="1600" dirty="0"/>
          </a:p>
        </p:txBody>
      </p:sp>
      <p:sp>
        <p:nvSpPr>
          <p:cNvPr id="30" name="TextBox 6">
            <a:extLst>
              <a:ext uri="{FF2B5EF4-FFF2-40B4-BE49-F238E27FC236}">
                <a16:creationId xmlns:a16="http://schemas.microsoft.com/office/drawing/2014/main" id="{2DC638A1-6247-7E5B-0A66-9D5F03619196}"/>
              </a:ext>
            </a:extLst>
          </p:cNvPr>
          <p:cNvSpPr txBox="1"/>
          <p:nvPr/>
        </p:nvSpPr>
        <p:spPr>
          <a:xfrm>
            <a:off x="6206007" y="5204112"/>
            <a:ext cx="2641907" cy="1323439"/>
          </a:xfrm>
          <a:prstGeom prst="rect">
            <a:avLst/>
          </a:prstGeom>
          <a:noFill/>
        </p:spPr>
        <p:txBody>
          <a:bodyPr wrap="square">
            <a:spAutoFit/>
          </a:bodyPr>
          <a:lstStyle/>
          <a:p>
            <a:pPr algn="l">
              <a:spcBef>
                <a:spcPts val="0"/>
              </a:spcBef>
              <a:spcAft>
                <a:spcPts val="0"/>
              </a:spcAft>
              <a:defRPr sz="1000" b="1">
                <a:solidFill>
                  <a:srgbClr val="666666"/>
                </a:solidFill>
                <a:latin typeface="Arial"/>
              </a:defRPr>
            </a:pPr>
            <a:r>
              <a:rPr lang="it-IT" sz="2000" dirty="0"/>
              <a:t>Visita ai luoghi storici della città … e ai locali delle «tapas»</a:t>
            </a:r>
            <a:endParaRPr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545FF23-BEA6-6DC9-3B7D-E254B44806AF}"/>
              </a:ext>
            </a:extLst>
          </p:cNvPr>
          <p:cNvPicPr>
            <a:picLocks noChangeAspect="1"/>
          </p:cNvPicPr>
          <p:nvPr/>
        </p:nvPicPr>
        <p:blipFill>
          <a:blip r:embed="rId3"/>
          <a:srcRect b="11927"/>
          <a:stretch>
            <a:fillRect/>
          </a:stretch>
        </p:blipFill>
        <p:spPr>
          <a:xfrm>
            <a:off x="88491" y="85234"/>
            <a:ext cx="6636773" cy="3896831"/>
          </a:xfrm>
          <a:prstGeom prst="rect">
            <a:avLst/>
          </a:prstGeom>
        </p:spPr>
      </p:pic>
      <p:pic>
        <p:nvPicPr>
          <p:cNvPr id="15" name="Immagine 14">
            <a:extLst>
              <a:ext uri="{FF2B5EF4-FFF2-40B4-BE49-F238E27FC236}">
                <a16:creationId xmlns:a16="http://schemas.microsoft.com/office/drawing/2014/main" id="{6A1FE9D9-4170-08F7-A77A-172C4AFC9ADD}"/>
              </a:ext>
            </a:extLst>
          </p:cNvPr>
          <p:cNvPicPr>
            <a:picLocks noChangeAspect="1"/>
          </p:cNvPicPr>
          <p:nvPr/>
        </p:nvPicPr>
        <p:blipFill>
          <a:blip r:embed="rId4"/>
          <a:stretch>
            <a:fillRect/>
          </a:stretch>
        </p:blipFill>
        <p:spPr>
          <a:xfrm>
            <a:off x="1326638" y="4077959"/>
            <a:ext cx="4529493" cy="2544065"/>
          </a:xfrm>
          <a:prstGeom prst="rect">
            <a:avLst/>
          </a:prstGeom>
        </p:spPr>
      </p:pic>
      <p:pic>
        <p:nvPicPr>
          <p:cNvPr id="19" name="Immagine 18">
            <a:extLst>
              <a:ext uri="{FF2B5EF4-FFF2-40B4-BE49-F238E27FC236}">
                <a16:creationId xmlns:a16="http://schemas.microsoft.com/office/drawing/2014/main" id="{9DD07BB6-2196-C6DA-6332-00CB2F1EAE62}"/>
              </a:ext>
            </a:extLst>
          </p:cNvPr>
          <p:cNvPicPr>
            <a:picLocks noChangeAspect="1"/>
          </p:cNvPicPr>
          <p:nvPr/>
        </p:nvPicPr>
        <p:blipFill>
          <a:blip r:embed="rId5"/>
          <a:stretch>
            <a:fillRect/>
          </a:stretch>
        </p:blipFill>
        <p:spPr>
          <a:xfrm>
            <a:off x="6937743" y="3827207"/>
            <a:ext cx="4819975" cy="2711236"/>
          </a:xfrm>
          <a:prstGeom prst="rect">
            <a:avLst/>
          </a:prstGeom>
        </p:spPr>
      </p:pic>
      <p:pic>
        <p:nvPicPr>
          <p:cNvPr id="21" name="Immagine 20">
            <a:extLst>
              <a:ext uri="{FF2B5EF4-FFF2-40B4-BE49-F238E27FC236}">
                <a16:creationId xmlns:a16="http://schemas.microsoft.com/office/drawing/2014/main" id="{4CC135F6-F2CA-AF27-3387-539AEF1FF7F0}"/>
              </a:ext>
            </a:extLst>
          </p:cNvPr>
          <p:cNvPicPr>
            <a:picLocks noChangeAspect="1"/>
          </p:cNvPicPr>
          <p:nvPr/>
        </p:nvPicPr>
        <p:blipFill>
          <a:blip r:embed="rId6"/>
          <a:stretch>
            <a:fillRect/>
          </a:stretch>
        </p:blipFill>
        <p:spPr>
          <a:xfrm>
            <a:off x="6937743" y="768791"/>
            <a:ext cx="4819975" cy="2707219"/>
          </a:xfrm>
          <a:prstGeom prst="rect">
            <a:avLst/>
          </a:prstGeom>
        </p:spPr>
      </p:pic>
    </p:spTree>
    <p:extLst>
      <p:ext uri="{BB962C8B-B14F-4D97-AF65-F5344CB8AC3E}">
        <p14:creationId xmlns:p14="http://schemas.microsoft.com/office/powerpoint/2010/main" val="1458646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5D6EC058-D6EC-6149-A7B0-8980BED193E1}"/>
              </a:ext>
            </a:extLst>
          </p:cNvPr>
          <p:cNvPicPr>
            <a:picLocks noChangeAspect="1"/>
          </p:cNvPicPr>
          <p:nvPr/>
        </p:nvPicPr>
        <p:blipFill>
          <a:blip r:embed="rId3"/>
          <a:stretch>
            <a:fillRect/>
          </a:stretch>
        </p:blipFill>
        <p:spPr>
          <a:xfrm>
            <a:off x="6602967" y="642903"/>
            <a:ext cx="4862497" cy="3241666"/>
          </a:xfrm>
          <a:prstGeom prst="rect">
            <a:avLst/>
          </a:prstGeom>
        </p:spPr>
      </p:pic>
      <p:pic>
        <p:nvPicPr>
          <p:cNvPr id="5" name="Immagine 4">
            <a:extLst>
              <a:ext uri="{FF2B5EF4-FFF2-40B4-BE49-F238E27FC236}">
                <a16:creationId xmlns:a16="http://schemas.microsoft.com/office/drawing/2014/main" id="{FAFD4A0A-D506-1093-E963-AA62CA6557C2}"/>
              </a:ext>
            </a:extLst>
          </p:cNvPr>
          <p:cNvPicPr>
            <a:picLocks noChangeAspect="1"/>
          </p:cNvPicPr>
          <p:nvPr/>
        </p:nvPicPr>
        <p:blipFill>
          <a:blip r:embed="rId4"/>
          <a:stretch>
            <a:fillRect/>
          </a:stretch>
        </p:blipFill>
        <p:spPr>
          <a:xfrm>
            <a:off x="800948" y="3664974"/>
            <a:ext cx="4529493" cy="2544065"/>
          </a:xfrm>
          <a:prstGeom prst="rect">
            <a:avLst/>
          </a:prstGeom>
        </p:spPr>
      </p:pic>
      <p:pic>
        <p:nvPicPr>
          <p:cNvPr id="7" name="Immagine 6">
            <a:extLst>
              <a:ext uri="{FF2B5EF4-FFF2-40B4-BE49-F238E27FC236}">
                <a16:creationId xmlns:a16="http://schemas.microsoft.com/office/drawing/2014/main" id="{BB65DDA9-BE9A-ABFD-7B64-FE0736C59693}"/>
              </a:ext>
            </a:extLst>
          </p:cNvPr>
          <p:cNvPicPr>
            <a:picLocks noChangeAspect="1"/>
          </p:cNvPicPr>
          <p:nvPr/>
        </p:nvPicPr>
        <p:blipFill>
          <a:blip r:embed="rId5"/>
          <a:stretch>
            <a:fillRect/>
          </a:stretch>
        </p:blipFill>
        <p:spPr>
          <a:xfrm>
            <a:off x="5535557" y="3664974"/>
            <a:ext cx="1908049" cy="2544065"/>
          </a:xfrm>
          <a:prstGeom prst="rect">
            <a:avLst/>
          </a:prstGeom>
        </p:spPr>
      </p:pic>
      <p:pic>
        <p:nvPicPr>
          <p:cNvPr id="9" name="Immagine 8">
            <a:extLst>
              <a:ext uri="{FF2B5EF4-FFF2-40B4-BE49-F238E27FC236}">
                <a16:creationId xmlns:a16="http://schemas.microsoft.com/office/drawing/2014/main" id="{428E2350-2B2C-B80D-B7AB-4265EE9F7509}"/>
              </a:ext>
            </a:extLst>
          </p:cNvPr>
          <p:cNvPicPr>
            <a:picLocks noChangeAspect="1"/>
          </p:cNvPicPr>
          <p:nvPr/>
        </p:nvPicPr>
        <p:blipFill>
          <a:blip r:embed="rId6"/>
          <a:stretch>
            <a:fillRect/>
          </a:stretch>
        </p:blipFill>
        <p:spPr>
          <a:xfrm>
            <a:off x="1668059" y="644080"/>
            <a:ext cx="3641362" cy="2835392"/>
          </a:xfrm>
          <a:prstGeom prst="rect">
            <a:avLst/>
          </a:prstGeom>
        </p:spPr>
      </p:pic>
      <p:pic>
        <p:nvPicPr>
          <p:cNvPr id="11" name="Immagine 10">
            <a:extLst>
              <a:ext uri="{FF2B5EF4-FFF2-40B4-BE49-F238E27FC236}">
                <a16:creationId xmlns:a16="http://schemas.microsoft.com/office/drawing/2014/main" id="{24485E03-66DF-86A4-F5E9-B2DA6EE612B4}"/>
              </a:ext>
            </a:extLst>
          </p:cNvPr>
          <p:cNvPicPr>
            <a:picLocks noChangeAspect="1"/>
          </p:cNvPicPr>
          <p:nvPr/>
        </p:nvPicPr>
        <p:blipFill>
          <a:blip r:embed="rId7"/>
          <a:stretch>
            <a:fillRect/>
          </a:stretch>
        </p:blipFill>
        <p:spPr>
          <a:xfrm>
            <a:off x="7620588" y="4022573"/>
            <a:ext cx="3890509" cy="2186466"/>
          </a:xfrm>
          <a:prstGeom prst="rect">
            <a:avLst/>
          </a:prstGeom>
        </p:spPr>
      </p:pic>
    </p:spTree>
    <p:extLst>
      <p:ext uri="{BB962C8B-B14F-4D97-AF65-F5344CB8AC3E}">
        <p14:creationId xmlns:p14="http://schemas.microsoft.com/office/powerpoint/2010/main" val="2709361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94A48-5FFD-C861-0F35-257CB26327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0DEE81-39C3-B4DB-400F-38E1457B517E}"/>
              </a:ext>
            </a:extLst>
          </p:cNvPr>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dirty="0" err="1"/>
              <a:t>Opinione</a:t>
            </a:r>
            <a:r>
              <a:rPr dirty="0"/>
              <a:t> degli </a:t>
            </a:r>
            <a:r>
              <a:rPr dirty="0" err="1"/>
              <a:t>Studenti</a:t>
            </a:r>
            <a:r>
              <a:rPr lang="it-IT" dirty="0"/>
              <a:t>: Riscontri e Criticità</a:t>
            </a:r>
            <a:endParaRPr dirty="0"/>
          </a:p>
        </p:txBody>
      </p:sp>
      <p:sp>
        <p:nvSpPr>
          <p:cNvPr id="3" name="Rectangle 2">
            <a:extLst>
              <a:ext uri="{FF2B5EF4-FFF2-40B4-BE49-F238E27FC236}">
                <a16:creationId xmlns:a16="http://schemas.microsoft.com/office/drawing/2014/main" id="{AA0ABB43-FAA4-8ACD-00C0-97B21CD8C380}"/>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6E3D02BB-159D-D9E8-F5AA-5068660E7A23}"/>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7" name="TextBox 6">
            <a:extLst>
              <a:ext uri="{FF2B5EF4-FFF2-40B4-BE49-F238E27FC236}">
                <a16:creationId xmlns:a16="http://schemas.microsoft.com/office/drawing/2014/main" id="{136CDD3F-F0B3-7B86-81CE-A92BCD4DC629}"/>
              </a:ext>
            </a:extLst>
          </p:cNvPr>
          <p:cNvSpPr txBox="1"/>
          <p:nvPr/>
        </p:nvSpPr>
        <p:spPr>
          <a:xfrm>
            <a:off x="4983174" y="1255713"/>
            <a:ext cx="7208825" cy="5119350"/>
          </a:xfrm>
          <a:prstGeom prst="rect">
            <a:avLst/>
          </a:prstGeom>
          <a:noFill/>
        </p:spPr>
        <p:txBody>
          <a:bodyPr wrap="square">
            <a:spAutoFit/>
          </a:bodyPr>
          <a:lstStyle/>
          <a:p>
            <a:pPr algn="l">
              <a:spcBef>
                <a:spcPts val="0"/>
              </a:spcBef>
              <a:spcAft>
                <a:spcPts val="800"/>
              </a:spcAft>
              <a:defRPr sz="1200" b="0">
                <a:solidFill>
                  <a:srgbClr val="2C2C2C"/>
                </a:solidFill>
                <a:latin typeface="Arial"/>
              </a:defRPr>
            </a:pPr>
            <a:r>
              <a:rPr lang="it-IT" sz="2000" b="1" dirty="0">
                <a:solidFill>
                  <a:srgbClr val="00B050"/>
                </a:solidFill>
                <a:sym typeface="Wingdings" panose="05000000000000000000" pitchFamily="2" charset="2"/>
              </a:rPr>
              <a:t></a:t>
            </a:r>
            <a:r>
              <a:rPr lang="it-IT" sz="2000" dirty="0">
                <a:sym typeface="Wingdings" panose="05000000000000000000" pitchFamily="2" charset="2"/>
              </a:rPr>
              <a:t> </a:t>
            </a:r>
            <a:r>
              <a:rPr sz="2000" dirty="0" err="1"/>
              <a:t>Flessibilità</a:t>
            </a:r>
            <a:r>
              <a:rPr sz="2000" dirty="0"/>
              <a:t>: le video-</a:t>
            </a:r>
            <a:r>
              <a:rPr sz="2000" dirty="0" err="1"/>
              <a:t>lezioni</a:t>
            </a:r>
            <a:r>
              <a:rPr sz="2000" dirty="0"/>
              <a:t> </a:t>
            </a:r>
            <a:r>
              <a:rPr sz="2000" dirty="0" err="1"/>
              <a:t>asincrone</a:t>
            </a:r>
            <a:r>
              <a:rPr sz="2000" dirty="0"/>
              <a:t> e </a:t>
            </a:r>
            <a:r>
              <a:rPr sz="2000" dirty="0" err="1"/>
              <a:t>i</a:t>
            </a:r>
            <a:r>
              <a:rPr sz="2000" dirty="0"/>
              <a:t> quiz di </a:t>
            </a:r>
            <a:r>
              <a:rPr sz="2000" dirty="0" err="1"/>
              <a:t>autovalutazione</a:t>
            </a:r>
            <a:r>
              <a:rPr sz="2000" dirty="0"/>
              <a:t> </a:t>
            </a:r>
            <a:r>
              <a:rPr sz="2000" dirty="0" err="1"/>
              <a:t>hanno</a:t>
            </a:r>
            <a:r>
              <a:rPr sz="2000" dirty="0"/>
              <a:t> </a:t>
            </a:r>
            <a:r>
              <a:rPr sz="2000" dirty="0" err="1"/>
              <a:t>permesso</a:t>
            </a:r>
            <a:r>
              <a:rPr sz="2000" dirty="0"/>
              <a:t> </a:t>
            </a:r>
            <a:r>
              <a:rPr sz="2000" dirty="0" err="1"/>
              <a:t>una</a:t>
            </a:r>
            <a:r>
              <a:rPr sz="2000" dirty="0"/>
              <a:t> </a:t>
            </a:r>
            <a:r>
              <a:rPr sz="2000" dirty="0" err="1"/>
              <a:t>fruizione</a:t>
            </a:r>
            <a:r>
              <a:rPr sz="2000" dirty="0"/>
              <a:t> </a:t>
            </a:r>
            <a:r>
              <a:rPr sz="2000" dirty="0" err="1"/>
              <a:t>autonoma</a:t>
            </a:r>
            <a:r>
              <a:rPr sz="2000" dirty="0"/>
              <a:t> ed </a:t>
            </a:r>
            <a:r>
              <a:rPr sz="2000" dirty="0" err="1"/>
              <a:t>efficace</a:t>
            </a:r>
            <a:r>
              <a:rPr sz="2000" dirty="0"/>
              <a:t>.</a:t>
            </a:r>
          </a:p>
          <a:p>
            <a:pPr>
              <a:spcAft>
                <a:spcPts val="800"/>
              </a:spcAft>
              <a:defRPr sz="1200" b="0">
                <a:solidFill>
                  <a:srgbClr val="2C2C2C"/>
                </a:solidFill>
                <a:latin typeface="Arial"/>
              </a:defRPr>
            </a:pPr>
            <a:r>
              <a:rPr lang="it-IT" sz="2000" b="1" dirty="0">
                <a:solidFill>
                  <a:srgbClr val="00B050"/>
                </a:solidFill>
                <a:sym typeface="Wingdings" panose="05000000000000000000" pitchFamily="2" charset="2"/>
              </a:rPr>
              <a:t></a:t>
            </a:r>
            <a:r>
              <a:rPr sz="2000" dirty="0"/>
              <a:t> Valore </a:t>
            </a:r>
            <a:r>
              <a:rPr sz="2000" dirty="0" err="1"/>
              <a:t>dell'esperienza</a:t>
            </a:r>
            <a:r>
              <a:rPr sz="2000" dirty="0"/>
              <a:t> </a:t>
            </a:r>
            <a:r>
              <a:rPr sz="2000" dirty="0" err="1"/>
              <a:t>internazionale</a:t>
            </a:r>
            <a:r>
              <a:rPr sz="2000" dirty="0"/>
              <a:t> ed </a:t>
            </a:r>
            <a:r>
              <a:rPr sz="2000" dirty="0" err="1"/>
              <a:t>interdisciplinare</a:t>
            </a:r>
            <a:r>
              <a:rPr sz="2000" dirty="0"/>
              <a:t> </a:t>
            </a:r>
            <a:r>
              <a:rPr sz="2000" dirty="0" err="1"/>
              <a:t>giudicato</a:t>
            </a:r>
            <a:r>
              <a:rPr sz="2000" dirty="0"/>
              <a:t> altissimo per la propria </a:t>
            </a:r>
            <a:r>
              <a:rPr sz="2000" dirty="0" err="1"/>
              <a:t>crescita</a:t>
            </a:r>
            <a:r>
              <a:rPr sz="2000" dirty="0"/>
              <a:t> </a:t>
            </a:r>
            <a:r>
              <a:rPr sz="2000" dirty="0" err="1"/>
              <a:t>accademica</a:t>
            </a:r>
            <a:r>
              <a:rPr sz="2000" dirty="0"/>
              <a:t> e </a:t>
            </a:r>
            <a:r>
              <a:rPr sz="2000" dirty="0" err="1"/>
              <a:t>lavorativa</a:t>
            </a:r>
            <a:r>
              <a:rPr sz="2000" dirty="0"/>
              <a:t>.</a:t>
            </a:r>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a:t>
            </a:r>
            <a:r>
              <a:rPr lang="it-IT" sz="2000" dirty="0"/>
              <a:t> </a:t>
            </a:r>
            <a:r>
              <a:rPr sz="2000" dirty="0" err="1"/>
              <a:t>Sovrapposizione</a:t>
            </a:r>
            <a:r>
              <a:rPr sz="2000" dirty="0"/>
              <a:t> </a:t>
            </a:r>
            <a:r>
              <a:rPr sz="2000" dirty="0" err="1"/>
              <a:t>temporale</a:t>
            </a:r>
            <a:r>
              <a:rPr sz="2000" dirty="0"/>
              <a:t>: </a:t>
            </a:r>
            <a:r>
              <a:rPr sz="2000" dirty="0" err="1"/>
              <a:t>difficoltà</a:t>
            </a:r>
            <a:r>
              <a:rPr sz="2000" dirty="0"/>
              <a:t> a </a:t>
            </a:r>
            <a:r>
              <a:rPr sz="2000" dirty="0" err="1"/>
              <a:t>conciliare</a:t>
            </a:r>
            <a:r>
              <a:rPr sz="2000" dirty="0"/>
              <a:t> </a:t>
            </a:r>
            <a:r>
              <a:rPr sz="2000" dirty="0" err="1"/>
              <a:t>l'impegno</a:t>
            </a:r>
            <a:r>
              <a:rPr sz="2000" dirty="0"/>
              <a:t> </a:t>
            </a:r>
            <a:r>
              <a:rPr sz="2000" dirty="0" err="1"/>
              <a:t>richiesto</a:t>
            </a:r>
            <a:r>
              <a:rPr sz="2000" dirty="0"/>
              <a:t> dal BIP con il </a:t>
            </a:r>
            <a:r>
              <a:rPr sz="2000" dirty="0" err="1"/>
              <a:t>carico</a:t>
            </a:r>
            <a:r>
              <a:rPr sz="2000" dirty="0"/>
              <a:t> di studio </a:t>
            </a:r>
            <a:r>
              <a:rPr sz="2000" dirty="0" err="1"/>
              <a:t>ordinario</a:t>
            </a:r>
            <a:r>
              <a:rPr sz="2000" dirty="0"/>
              <a:t> e </a:t>
            </a:r>
            <a:r>
              <a:rPr sz="2000" dirty="0" err="1"/>
              <a:t>gli</a:t>
            </a:r>
            <a:r>
              <a:rPr sz="2000" dirty="0"/>
              <a:t> </a:t>
            </a:r>
            <a:r>
              <a:rPr sz="2000" dirty="0" err="1"/>
              <a:t>esami</a:t>
            </a:r>
            <a:r>
              <a:rPr sz="2000" dirty="0"/>
              <a:t>.</a:t>
            </a:r>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a:t>
            </a:r>
            <a:r>
              <a:rPr lang="it-IT" sz="2000" dirty="0"/>
              <a:t> </a:t>
            </a:r>
            <a:r>
              <a:rPr sz="2000" dirty="0" err="1"/>
              <a:t>Avvio</a:t>
            </a:r>
            <a:r>
              <a:rPr sz="2000" dirty="0"/>
              <a:t> </a:t>
            </a:r>
            <a:r>
              <a:rPr sz="2000" dirty="0" err="1"/>
              <a:t>lavori</a:t>
            </a:r>
            <a:r>
              <a:rPr sz="2000" dirty="0"/>
              <a:t> di </a:t>
            </a:r>
            <a:r>
              <a:rPr sz="2000" dirty="0" err="1"/>
              <a:t>gruppo</a:t>
            </a:r>
            <a:r>
              <a:rPr sz="2000" dirty="0"/>
              <a:t>: </a:t>
            </a:r>
            <a:r>
              <a:rPr sz="2000" dirty="0" err="1"/>
              <a:t>ostacolo</a:t>
            </a:r>
            <a:r>
              <a:rPr sz="2000" dirty="0"/>
              <a:t> </a:t>
            </a:r>
            <a:r>
              <a:rPr sz="2000" dirty="0" err="1"/>
              <a:t>nell'iniziare</a:t>
            </a:r>
            <a:r>
              <a:rPr sz="2000" dirty="0"/>
              <a:t> la </a:t>
            </a:r>
            <a:r>
              <a:rPr sz="2000" dirty="0" err="1"/>
              <a:t>collaborazione</a:t>
            </a:r>
            <a:r>
              <a:rPr sz="2000" dirty="0"/>
              <a:t> online prima di </a:t>
            </a:r>
            <a:r>
              <a:rPr sz="2000" dirty="0" err="1"/>
              <a:t>essersi</a:t>
            </a:r>
            <a:r>
              <a:rPr sz="2000" dirty="0"/>
              <a:t> </a:t>
            </a:r>
            <a:r>
              <a:rPr sz="2000" dirty="0" err="1"/>
              <a:t>incontrati</a:t>
            </a:r>
            <a:r>
              <a:rPr sz="2000" dirty="0"/>
              <a:t> </a:t>
            </a:r>
            <a:r>
              <a:rPr sz="2000" dirty="0" err="1"/>
              <a:t>fisicamente</a:t>
            </a:r>
            <a:r>
              <a:rPr sz="2000" dirty="0"/>
              <a:t> in </a:t>
            </a:r>
            <a:r>
              <a:rPr sz="2000" dirty="0" err="1"/>
              <a:t>presenza</a:t>
            </a:r>
            <a:r>
              <a:rPr sz="2000" dirty="0"/>
              <a:t>.</a:t>
            </a:r>
          </a:p>
          <a:p>
            <a:pPr>
              <a:spcAft>
                <a:spcPts val="800"/>
              </a:spcAft>
              <a:defRPr sz="1200" b="0">
                <a:solidFill>
                  <a:srgbClr val="2C2C2C"/>
                </a:solidFill>
                <a:latin typeface="Arial"/>
              </a:defRPr>
            </a:pPr>
            <a:r>
              <a:rPr lang="it-IT" sz="2000" b="1" dirty="0">
                <a:solidFill>
                  <a:srgbClr val="FF0000"/>
                </a:solidFill>
                <a:sym typeface="Wingdings" panose="05000000000000000000" pitchFamily="2" charset="2"/>
              </a:rPr>
              <a:t></a:t>
            </a:r>
            <a:r>
              <a:rPr lang="it-IT" sz="2000" dirty="0"/>
              <a:t> </a:t>
            </a:r>
            <a:r>
              <a:rPr sz="2000" dirty="0" err="1"/>
              <a:t>Strumento</a:t>
            </a:r>
            <a:r>
              <a:rPr sz="2000" dirty="0"/>
              <a:t> di </a:t>
            </a:r>
            <a:r>
              <a:rPr sz="2000" dirty="0" err="1"/>
              <a:t>interazione</a:t>
            </a:r>
            <a:r>
              <a:rPr sz="2000" dirty="0"/>
              <a:t>: il forum di Moodle è </a:t>
            </a:r>
            <a:r>
              <a:rPr sz="2000" dirty="0" err="1"/>
              <a:t>stato</a:t>
            </a:r>
            <a:r>
              <a:rPr sz="2000" dirty="0"/>
              <a:t> </a:t>
            </a:r>
            <a:r>
              <a:rPr sz="2000" dirty="0" err="1"/>
              <a:t>percepito</a:t>
            </a:r>
            <a:r>
              <a:rPr sz="2000" dirty="0"/>
              <a:t> come '</a:t>
            </a:r>
            <a:r>
              <a:rPr sz="2000" dirty="0" err="1"/>
              <a:t>rigido</a:t>
            </a:r>
            <a:r>
              <a:rPr sz="2000" dirty="0"/>
              <a:t>' e '</a:t>
            </a:r>
            <a:r>
              <a:rPr sz="2000" dirty="0" err="1"/>
              <a:t>innaturale</a:t>
            </a:r>
            <a:r>
              <a:rPr sz="2000" dirty="0"/>
              <a:t>' per il </a:t>
            </a:r>
            <a:r>
              <a:rPr sz="2000" dirty="0" err="1"/>
              <a:t>lavoro</a:t>
            </a:r>
            <a:r>
              <a:rPr sz="2000" dirty="0"/>
              <a:t> di </a:t>
            </a:r>
            <a:r>
              <a:rPr sz="2000" dirty="0" err="1"/>
              <a:t>squadra</a:t>
            </a:r>
            <a:r>
              <a:rPr sz="2000" dirty="0"/>
              <a:t> (</a:t>
            </a:r>
            <a:r>
              <a:rPr sz="2000" dirty="0" err="1"/>
              <a:t>gli</a:t>
            </a:r>
            <a:r>
              <a:rPr sz="2000" dirty="0"/>
              <a:t> </a:t>
            </a:r>
            <a:r>
              <a:rPr sz="2000" dirty="0" err="1"/>
              <a:t>studenti</a:t>
            </a:r>
            <a:r>
              <a:rPr sz="2000" dirty="0"/>
              <a:t> </a:t>
            </a:r>
            <a:r>
              <a:rPr sz="2000" dirty="0" err="1"/>
              <a:t>hanno</a:t>
            </a:r>
            <a:r>
              <a:rPr sz="2000" dirty="0"/>
              <a:t> finito per </a:t>
            </a:r>
            <a:r>
              <a:rPr sz="2000" dirty="0" err="1"/>
              <a:t>utilizzare</a:t>
            </a:r>
            <a:r>
              <a:rPr sz="2000" dirty="0"/>
              <a:t> chat </a:t>
            </a:r>
            <a:r>
              <a:rPr sz="2000" dirty="0" err="1"/>
              <a:t>esterne</a:t>
            </a:r>
            <a:r>
              <a:rPr sz="2000" dirty="0"/>
              <a:t> </a:t>
            </a:r>
            <a:r>
              <a:rPr sz="2000" dirty="0" err="1"/>
              <a:t>più</a:t>
            </a:r>
            <a:r>
              <a:rPr sz="2000" dirty="0"/>
              <a:t> immediate).</a:t>
            </a:r>
          </a:p>
        </p:txBody>
      </p:sp>
      <p:pic>
        <p:nvPicPr>
          <p:cNvPr id="8" name="Immagine 7">
            <a:extLst>
              <a:ext uri="{FF2B5EF4-FFF2-40B4-BE49-F238E27FC236}">
                <a16:creationId xmlns:a16="http://schemas.microsoft.com/office/drawing/2014/main" id="{988F5DC1-1B6C-DFB9-C8E6-6CAA77E921BC}"/>
              </a:ext>
            </a:extLst>
          </p:cNvPr>
          <p:cNvPicPr>
            <a:picLocks noChangeAspect="1"/>
          </p:cNvPicPr>
          <p:nvPr/>
        </p:nvPicPr>
        <p:blipFill>
          <a:blip r:embed="rId3"/>
          <a:stretch>
            <a:fillRect/>
          </a:stretch>
        </p:blipFill>
        <p:spPr>
          <a:xfrm rot="16200000">
            <a:off x="-229034" y="2137924"/>
            <a:ext cx="5861607" cy="3842062"/>
          </a:xfrm>
          <a:prstGeom prst="rect">
            <a:avLst/>
          </a:prstGeom>
        </p:spPr>
      </p:pic>
      <p:sp>
        <p:nvSpPr>
          <p:cNvPr id="13" name="CasellaDiTesto 12">
            <a:extLst>
              <a:ext uri="{FF2B5EF4-FFF2-40B4-BE49-F238E27FC236}">
                <a16:creationId xmlns:a16="http://schemas.microsoft.com/office/drawing/2014/main" id="{E0BDB932-4533-0FD9-6409-A360FEF3F6B7}"/>
              </a:ext>
            </a:extLst>
          </p:cNvPr>
          <p:cNvSpPr txBox="1"/>
          <p:nvPr/>
        </p:nvSpPr>
        <p:spPr>
          <a:xfrm>
            <a:off x="2497918" y="1302513"/>
            <a:ext cx="1934382" cy="830997"/>
          </a:xfrm>
          <a:prstGeom prst="rect">
            <a:avLst/>
          </a:prstGeom>
          <a:noFill/>
        </p:spPr>
        <p:txBody>
          <a:bodyPr wrap="square" rtlCol="0">
            <a:spAutoFit/>
          </a:bodyPr>
          <a:lstStyle/>
          <a:p>
            <a:r>
              <a:rPr lang="it-IT" sz="2400" b="1" dirty="0"/>
              <a:t>Valutazione Complessiva</a:t>
            </a:r>
          </a:p>
        </p:txBody>
      </p:sp>
      <p:sp>
        <p:nvSpPr>
          <p:cNvPr id="14" name="CasellaDiTesto 13">
            <a:extLst>
              <a:ext uri="{FF2B5EF4-FFF2-40B4-BE49-F238E27FC236}">
                <a16:creationId xmlns:a16="http://schemas.microsoft.com/office/drawing/2014/main" id="{7DCA4058-F240-BC3D-DEEA-5426CAD1BFC5}"/>
              </a:ext>
            </a:extLst>
          </p:cNvPr>
          <p:cNvSpPr txBox="1"/>
          <p:nvPr/>
        </p:nvSpPr>
        <p:spPr>
          <a:xfrm>
            <a:off x="1372821" y="1579364"/>
            <a:ext cx="583814" cy="369332"/>
          </a:xfrm>
          <a:prstGeom prst="rect">
            <a:avLst/>
          </a:prstGeom>
          <a:noFill/>
        </p:spPr>
        <p:txBody>
          <a:bodyPr wrap="none" rtlCol="0">
            <a:spAutoFit/>
          </a:bodyPr>
          <a:lstStyle/>
          <a:p>
            <a:r>
              <a:rPr lang="it-IT" b="1" dirty="0">
                <a:solidFill>
                  <a:schemeClr val="bg1"/>
                </a:solidFill>
              </a:rPr>
              <a:t>67%</a:t>
            </a:r>
          </a:p>
        </p:txBody>
      </p:sp>
      <p:sp>
        <p:nvSpPr>
          <p:cNvPr id="16" name="CasellaDiTesto 15">
            <a:extLst>
              <a:ext uri="{FF2B5EF4-FFF2-40B4-BE49-F238E27FC236}">
                <a16:creationId xmlns:a16="http://schemas.microsoft.com/office/drawing/2014/main" id="{4B8FFED2-C39D-BBFE-46D4-5F5860D0CBC5}"/>
              </a:ext>
            </a:extLst>
          </p:cNvPr>
          <p:cNvSpPr txBox="1"/>
          <p:nvPr/>
        </p:nvSpPr>
        <p:spPr>
          <a:xfrm>
            <a:off x="2180611" y="4058955"/>
            <a:ext cx="587020" cy="369332"/>
          </a:xfrm>
          <a:prstGeom prst="rect">
            <a:avLst/>
          </a:prstGeom>
          <a:noFill/>
        </p:spPr>
        <p:txBody>
          <a:bodyPr wrap="none" rtlCol="0">
            <a:spAutoFit/>
          </a:bodyPr>
          <a:lstStyle/>
          <a:p>
            <a:r>
              <a:rPr lang="it-IT" b="1" dirty="0">
                <a:solidFill>
                  <a:schemeClr val="bg1"/>
                </a:solidFill>
              </a:rPr>
              <a:t>29%</a:t>
            </a:r>
          </a:p>
        </p:txBody>
      </p:sp>
      <p:sp>
        <p:nvSpPr>
          <p:cNvPr id="18" name="CasellaDiTesto 17">
            <a:extLst>
              <a:ext uri="{FF2B5EF4-FFF2-40B4-BE49-F238E27FC236}">
                <a16:creationId xmlns:a16="http://schemas.microsoft.com/office/drawing/2014/main" id="{F06F71B6-BF68-E9DA-6C2A-C6D547D78A5F}"/>
              </a:ext>
            </a:extLst>
          </p:cNvPr>
          <p:cNvSpPr txBox="1"/>
          <p:nvPr/>
        </p:nvSpPr>
        <p:spPr>
          <a:xfrm>
            <a:off x="2957162" y="5608355"/>
            <a:ext cx="470000" cy="369332"/>
          </a:xfrm>
          <a:prstGeom prst="rect">
            <a:avLst/>
          </a:prstGeom>
          <a:noFill/>
        </p:spPr>
        <p:txBody>
          <a:bodyPr wrap="none" rtlCol="0">
            <a:spAutoFit/>
          </a:bodyPr>
          <a:lstStyle/>
          <a:p>
            <a:r>
              <a:rPr lang="it-IT" b="1" dirty="0">
                <a:solidFill>
                  <a:schemeClr val="bg1"/>
                </a:solidFill>
              </a:rPr>
              <a:t>4%</a:t>
            </a:r>
          </a:p>
        </p:txBody>
      </p:sp>
      <p:sp>
        <p:nvSpPr>
          <p:cNvPr id="20" name="CasellaDiTesto 19">
            <a:extLst>
              <a:ext uri="{FF2B5EF4-FFF2-40B4-BE49-F238E27FC236}">
                <a16:creationId xmlns:a16="http://schemas.microsoft.com/office/drawing/2014/main" id="{B4C04A58-EE4A-19DD-4FAA-AD42BC71388A}"/>
              </a:ext>
            </a:extLst>
          </p:cNvPr>
          <p:cNvSpPr txBox="1"/>
          <p:nvPr/>
        </p:nvSpPr>
        <p:spPr>
          <a:xfrm>
            <a:off x="4332988" y="5545183"/>
            <a:ext cx="470000" cy="369332"/>
          </a:xfrm>
          <a:prstGeom prst="rect">
            <a:avLst/>
          </a:prstGeom>
          <a:noFill/>
        </p:spPr>
        <p:txBody>
          <a:bodyPr wrap="square" rtlCol="0">
            <a:spAutoFit/>
          </a:bodyPr>
          <a:lstStyle/>
          <a:p>
            <a:r>
              <a:rPr lang="it-IT" b="1" dirty="0"/>
              <a:t>1</a:t>
            </a:r>
          </a:p>
        </p:txBody>
      </p:sp>
      <p:sp>
        <p:nvSpPr>
          <p:cNvPr id="22" name="CasellaDiTesto 21">
            <a:extLst>
              <a:ext uri="{FF2B5EF4-FFF2-40B4-BE49-F238E27FC236}">
                <a16:creationId xmlns:a16="http://schemas.microsoft.com/office/drawing/2014/main" id="{74BF31E1-AA26-980C-119A-4F79297AD96E}"/>
              </a:ext>
            </a:extLst>
          </p:cNvPr>
          <p:cNvSpPr txBox="1"/>
          <p:nvPr/>
        </p:nvSpPr>
        <p:spPr>
          <a:xfrm>
            <a:off x="4332988" y="3805416"/>
            <a:ext cx="470000" cy="369332"/>
          </a:xfrm>
          <a:prstGeom prst="rect">
            <a:avLst/>
          </a:prstGeom>
          <a:noFill/>
        </p:spPr>
        <p:txBody>
          <a:bodyPr wrap="square" rtlCol="0">
            <a:spAutoFit/>
          </a:bodyPr>
          <a:lstStyle/>
          <a:p>
            <a:r>
              <a:rPr lang="it-IT" b="1" dirty="0"/>
              <a:t>7</a:t>
            </a:r>
          </a:p>
        </p:txBody>
      </p:sp>
      <p:sp>
        <p:nvSpPr>
          <p:cNvPr id="24" name="CasellaDiTesto 23">
            <a:extLst>
              <a:ext uri="{FF2B5EF4-FFF2-40B4-BE49-F238E27FC236}">
                <a16:creationId xmlns:a16="http://schemas.microsoft.com/office/drawing/2014/main" id="{D589FA88-FFBF-AF00-8D0E-EA5CB27D19B9}"/>
              </a:ext>
            </a:extLst>
          </p:cNvPr>
          <p:cNvSpPr txBox="1"/>
          <p:nvPr/>
        </p:nvSpPr>
        <p:spPr>
          <a:xfrm>
            <a:off x="4268776" y="1266599"/>
            <a:ext cx="470000" cy="369332"/>
          </a:xfrm>
          <a:prstGeom prst="rect">
            <a:avLst/>
          </a:prstGeom>
          <a:noFill/>
        </p:spPr>
        <p:txBody>
          <a:bodyPr wrap="square" rtlCol="0">
            <a:spAutoFit/>
          </a:bodyPr>
          <a:lstStyle/>
          <a:p>
            <a:r>
              <a:rPr lang="it-IT" b="1" dirty="0"/>
              <a:t>16</a:t>
            </a:r>
          </a:p>
        </p:txBody>
      </p:sp>
    </p:spTree>
    <p:extLst>
      <p:ext uri="{BB962C8B-B14F-4D97-AF65-F5344CB8AC3E}">
        <p14:creationId xmlns:p14="http://schemas.microsoft.com/office/powerpoint/2010/main" val="1460983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BB5CA178-A8D0-6ADA-6F48-1538FBE59CAC}"/>
              </a:ext>
            </a:extLst>
          </p:cNvPr>
          <p:cNvPicPr>
            <a:picLocks noChangeAspect="1"/>
          </p:cNvPicPr>
          <p:nvPr/>
        </p:nvPicPr>
        <p:blipFill>
          <a:blip r:embed="rId3"/>
          <a:stretch>
            <a:fillRect/>
          </a:stretch>
        </p:blipFill>
        <p:spPr>
          <a:xfrm>
            <a:off x="6360857" y="1630827"/>
            <a:ext cx="1095913" cy="1764847"/>
          </a:xfrm>
          <a:prstGeom prst="rect">
            <a:avLst/>
          </a:prstGeom>
        </p:spPr>
      </p:pic>
      <p:sp>
        <p:nvSpPr>
          <p:cNvPr id="2" name="TextBox 1"/>
          <p:cNvSpPr txBox="1"/>
          <p:nvPr/>
        </p:nvSpPr>
        <p:spPr>
          <a:xfrm>
            <a:off x="685800" y="652272"/>
            <a:ext cx="10820095" cy="914400"/>
          </a:xfrm>
          <a:prstGeom prst="rect">
            <a:avLst/>
          </a:prstGeom>
          <a:noFill/>
        </p:spPr>
        <p:txBody>
          <a:bodyPr wrap="square" lIns="0" tIns="0" rIns="0" bIns="0">
            <a:spAutoFit/>
          </a:bodyPr>
          <a:lstStyle/>
          <a:p>
            <a:pPr>
              <a:defRPr sz="2400" b="1">
                <a:solidFill>
                  <a:srgbClr val="2C2C2C"/>
                </a:solidFill>
                <a:latin typeface="Arial"/>
              </a:defRPr>
            </a:pPr>
            <a:r>
              <a:rPr dirty="0" err="1"/>
              <a:t>Conclusioni</a:t>
            </a:r>
            <a:r>
              <a:rPr dirty="0"/>
              <a:t> e </a:t>
            </a:r>
            <a:r>
              <a:rPr dirty="0" err="1"/>
              <a:t>Sviluppi</a:t>
            </a:r>
            <a:r>
              <a:rPr dirty="0"/>
              <a:t> per la Terza </a:t>
            </a:r>
            <a:r>
              <a:rPr dirty="0" err="1"/>
              <a:t>Edizione</a:t>
            </a:r>
            <a:endParaRPr dirty="0"/>
          </a:p>
        </p:txBody>
      </p:sp>
      <p:sp>
        <p:nvSpPr>
          <p:cNvPr id="3" name="Rectangle 2"/>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5" name="TextBox 4"/>
          <p:cNvSpPr txBox="1"/>
          <p:nvPr/>
        </p:nvSpPr>
        <p:spPr>
          <a:xfrm>
            <a:off x="685800" y="1280160"/>
            <a:ext cx="10820095" cy="457200"/>
          </a:xfrm>
          <a:prstGeom prst="rect">
            <a:avLst/>
          </a:prstGeom>
          <a:noFill/>
        </p:spPr>
        <p:txBody>
          <a:bodyPr wrap="square">
            <a:spAutoFit/>
          </a:bodyPr>
          <a:lstStyle/>
          <a:p>
            <a:pPr algn="l">
              <a:spcBef>
                <a:spcPts val="0"/>
              </a:spcBef>
              <a:spcAft>
                <a:spcPts val="0"/>
              </a:spcAft>
              <a:defRPr sz="1500" b="1">
                <a:solidFill>
                  <a:srgbClr val="F28224"/>
                </a:solidFill>
                <a:latin typeface="Arial"/>
              </a:defRPr>
            </a:pPr>
            <a:r>
              <a:t>Pianificazione in corso per l'edizione di Parigi con soluzioni mirate per la comunicazione e la collaborazione.</a:t>
            </a:r>
          </a:p>
        </p:txBody>
      </p:sp>
      <p:sp>
        <p:nvSpPr>
          <p:cNvPr id="7" name="TextBox 6"/>
          <p:cNvSpPr txBox="1"/>
          <p:nvPr/>
        </p:nvSpPr>
        <p:spPr>
          <a:xfrm>
            <a:off x="7560056" y="4480560"/>
            <a:ext cx="4572000" cy="274320"/>
          </a:xfrm>
          <a:prstGeom prst="rect">
            <a:avLst/>
          </a:prstGeom>
          <a:noFill/>
        </p:spPr>
        <p:txBody>
          <a:bodyPr wrap="none">
            <a:spAutoFit/>
          </a:bodyPr>
          <a:lstStyle/>
          <a:p>
            <a:pPr algn="l">
              <a:spcBef>
                <a:spcPts val="0"/>
              </a:spcBef>
              <a:spcAft>
                <a:spcPts val="0"/>
              </a:spcAft>
              <a:defRPr sz="1000" b="1">
                <a:solidFill>
                  <a:srgbClr val="666666"/>
                </a:solidFill>
                <a:latin typeface="Arial"/>
              </a:defRPr>
            </a:pPr>
            <a:r>
              <a:rPr dirty="0" err="1"/>
              <a:t>Saragozza</a:t>
            </a:r>
            <a:r>
              <a:rPr dirty="0"/>
              <a:t> - </a:t>
            </a:r>
            <a:r>
              <a:rPr dirty="0" err="1"/>
              <a:t>Sede</a:t>
            </a:r>
            <a:r>
              <a:rPr dirty="0"/>
              <a:t> </a:t>
            </a:r>
            <a:r>
              <a:rPr dirty="0" err="1"/>
              <a:t>residenziale</a:t>
            </a:r>
            <a:r>
              <a:rPr dirty="0"/>
              <a:t> della </a:t>
            </a:r>
            <a:r>
              <a:rPr dirty="0" err="1"/>
              <a:t>seconda</a:t>
            </a:r>
            <a:r>
              <a:rPr dirty="0"/>
              <a:t> </a:t>
            </a:r>
            <a:r>
              <a:rPr dirty="0" err="1"/>
              <a:t>edizione</a:t>
            </a:r>
            <a:endParaRPr dirty="0"/>
          </a:p>
        </p:txBody>
      </p:sp>
      <p:pic>
        <p:nvPicPr>
          <p:cNvPr id="8" name="Picture 7" descr="Visiting_Zaragoza.jpg"/>
          <p:cNvPicPr>
            <a:picLocks noChangeAspect="1"/>
          </p:cNvPicPr>
          <p:nvPr/>
        </p:nvPicPr>
        <p:blipFill>
          <a:blip r:embed="rId4"/>
          <a:stretch>
            <a:fillRect/>
          </a:stretch>
        </p:blipFill>
        <p:spPr>
          <a:xfrm>
            <a:off x="7578626" y="4754880"/>
            <a:ext cx="4070830" cy="1791165"/>
          </a:xfrm>
          <a:prstGeom prst="rect">
            <a:avLst/>
          </a:prstGeom>
        </p:spPr>
      </p:pic>
      <p:pic>
        <p:nvPicPr>
          <p:cNvPr id="14" name="Immagine 13">
            <a:extLst>
              <a:ext uri="{FF2B5EF4-FFF2-40B4-BE49-F238E27FC236}">
                <a16:creationId xmlns:a16="http://schemas.microsoft.com/office/drawing/2014/main" id="{C9584253-6587-9BAD-3D89-1A1B24DCC946}"/>
              </a:ext>
            </a:extLst>
          </p:cNvPr>
          <p:cNvPicPr>
            <a:picLocks noChangeAspect="1"/>
          </p:cNvPicPr>
          <p:nvPr/>
        </p:nvPicPr>
        <p:blipFill>
          <a:blip r:embed="rId5"/>
          <a:stretch>
            <a:fillRect/>
          </a:stretch>
        </p:blipFill>
        <p:spPr>
          <a:xfrm>
            <a:off x="7595498" y="2194968"/>
            <a:ext cx="4053958" cy="1945538"/>
          </a:xfrm>
          <a:prstGeom prst="rect">
            <a:avLst/>
          </a:prstGeom>
        </p:spPr>
      </p:pic>
      <p:sp>
        <p:nvSpPr>
          <p:cNvPr id="16" name="TextBox 6">
            <a:extLst>
              <a:ext uri="{FF2B5EF4-FFF2-40B4-BE49-F238E27FC236}">
                <a16:creationId xmlns:a16="http://schemas.microsoft.com/office/drawing/2014/main" id="{0392D259-3587-CF50-10EE-2A10748AADF5}"/>
              </a:ext>
            </a:extLst>
          </p:cNvPr>
          <p:cNvSpPr txBox="1"/>
          <p:nvPr/>
        </p:nvSpPr>
        <p:spPr>
          <a:xfrm>
            <a:off x="7407656" y="1828800"/>
            <a:ext cx="4373313" cy="246221"/>
          </a:xfrm>
          <a:prstGeom prst="rect">
            <a:avLst/>
          </a:prstGeom>
          <a:noFill/>
        </p:spPr>
        <p:txBody>
          <a:bodyPr wrap="none">
            <a:spAutoFit/>
          </a:bodyPr>
          <a:lstStyle/>
          <a:p>
            <a:pPr algn="l">
              <a:spcBef>
                <a:spcPts val="0"/>
              </a:spcBef>
              <a:spcAft>
                <a:spcPts val="0"/>
              </a:spcAft>
              <a:defRPr sz="1000" b="1">
                <a:solidFill>
                  <a:srgbClr val="666666"/>
                </a:solidFill>
                <a:latin typeface="Arial"/>
              </a:defRPr>
            </a:pPr>
            <a:r>
              <a:rPr lang="it-IT" dirty="0"/>
              <a:t>Verbania</a:t>
            </a:r>
            <a:r>
              <a:rPr dirty="0"/>
              <a:t> </a:t>
            </a:r>
            <a:r>
              <a:rPr lang="it-IT" dirty="0"/>
              <a:t>–</a:t>
            </a:r>
            <a:r>
              <a:rPr dirty="0"/>
              <a:t> </a:t>
            </a:r>
            <a:r>
              <a:rPr lang="it-IT" dirty="0"/>
              <a:t>Villa San Remigio - </a:t>
            </a:r>
            <a:r>
              <a:rPr dirty="0" err="1"/>
              <a:t>Sede</a:t>
            </a:r>
            <a:r>
              <a:rPr dirty="0"/>
              <a:t> </a:t>
            </a:r>
            <a:r>
              <a:rPr dirty="0" err="1"/>
              <a:t>residenziale</a:t>
            </a:r>
            <a:r>
              <a:rPr dirty="0"/>
              <a:t> della </a:t>
            </a:r>
            <a:r>
              <a:rPr lang="it-IT" dirty="0"/>
              <a:t>prima</a:t>
            </a:r>
            <a:r>
              <a:rPr dirty="0"/>
              <a:t> </a:t>
            </a:r>
            <a:r>
              <a:rPr dirty="0" err="1"/>
              <a:t>edizione</a:t>
            </a:r>
            <a:endParaRPr dirty="0"/>
          </a:p>
        </p:txBody>
      </p:sp>
      <p:sp>
        <p:nvSpPr>
          <p:cNvPr id="6" name="TextBox 5"/>
          <p:cNvSpPr txBox="1"/>
          <p:nvPr/>
        </p:nvSpPr>
        <p:spPr>
          <a:xfrm>
            <a:off x="685799" y="1701800"/>
            <a:ext cx="6248095" cy="4693593"/>
          </a:xfrm>
          <a:prstGeom prst="rect">
            <a:avLst/>
          </a:prstGeom>
          <a:noFill/>
        </p:spPr>
        <p:txBody>
          <a:bodyPr wrap="square">
            <a:spAutoFit/>
          </a:bodyPr>
          <a:lstStyle/>
          <a:p>
            <a:pPr>
              <a:spcBef>
                <a:spcPts val="0"/>
              </a:spcBef>
              <a:spcAft>
                <a:spcPts val="1200"/>
              </a:spcAft>
              <a:defRPr sz="1800" b="1">
                <a:solidFill>
                  <a:srgbClr val="2C2C2C"/>
                </a:solidFill>
                <a:latin typeface="Arial"/>
              </a:defRPr>
            </a:pPr>
            <a:r>
              <a:rPr lang="it-IT" sz="2400" dirty="0"/>
              <a:t>Idee di miglioramento</a:t>
            </a:r>
            <a:endParaRPr sz="2400" dirty="0"/>
          </a:p>
          <a:p>
            <a:pPr>
              <a:spcBef>
                <a:spcPts val="0"/>
              </a:spcBef>
              <a:spcAft>
                <a:spcPts val="1000"/>
              </a:spcAft>
              <a:defRPr sz="1200" b="0">
                <a:solidFill>
                  <a:srgbClr val="2C2C2C"/>
                </a:solidFill>
                <a:latin typeface="Arial"/>
              </a:defRPr>
            </a:pPr>
            <a:r>
              <a:rPr sz="2000" dirty="0"/>
              <a:t>• Terza </a:t>
            </a:r>
            <a:r>
              <a:rPr sz="2000" dirty="0" err="1"/>
              <a:t>Edizione</a:t>
            </a:r>
            <a:r>
              <a:rPr lang="it-IT" sz="2000" dirty="0"/>
              <a:t> </a:t>
            </a:r>
            <a:r>
              <a:rPr sz="2000" dirty="0" err="1"/>
              <a:t>Ospitata</a:t>
            </a:r>
            <a:r>
              <a:rPr sz="2000" dirty="0"/>
              <a:t> </a:t>
            </a:r>
            <a:r>
              <a:rPr sz="2000" dirty="0" err="1"/>
              <a:t>dalla</a:t>
            </a:r>
            <a:r>
              <a:rPr sz="2000" dirty="0"/>
              <a:t> Université Sorbonne Paris Nord (USPN) a Parigi, Francia.</a:t>
            </a:r>
          </a:p>
          <a:p>
            <a:pPr>
              <a:spcBef>
                <a:spcPts val="0"/>
              </a:spcBef>
              <a:spcAft>
                <a:spcPts val="1000"/>
              </a:spcAft>
              <a:defRPr sz="1200" b="0">
                <a:solidFill>
                  <a:srgbClr val="2C2C2C"/>
                </a:solidFill>
                <a:latin typeface="Arial"/>
              </a:defRPr>
            </a:pPr>
            <a:r>
              <a:rPr sz="2000" dirty="0"/>
              <a:t>• </a:t>
            </a:r>
            <a:r>
              <a:rPr sz="2000" dirty="0" err="1"/>
              <a:t>Attività</a:t>
            </a:r>
            <a:r>
              <a:rPr sz="2000" dirty="0"/>
              <a:t> di Ice-Breaking Online:</a:t>
            </a:r>
            <a:r>
              <a:rPr lang="it-IT" sz="2000" dirty="0"/>
              <a:t> </a:t>
            </a:r>
            <a:r>
              <a:rPr sz="2000" dirty="0" err="1"/>
              <a:t>piccoli</a:t>
            </a:r>
            <a:r>
              <a:rPr sz="2000" dirty="0"/>
              <a:t> </a:t>
            </a:r>
            <a:r>
              <a:rPr sz="2000" dirty="0" err="1"/>
              <a:t>compiti</a:t>
            </a:r>
            <a:r>
              <a:rPr sz="2000" dirty="0"/>
              <a:t> e </a:t>
            </a:r>
            <a:r>
              <a:rPr sz="2000" dirty="0" err="1"/>
              <a:t>attività</a:t>
            </a:r>
            <a:r>
              <a:rPr sz="2000" dirty="0"/>
              <a:t> </a:t>
            </a:r>
            <a:r>
              <a:rPr sz="2000" dirty="0" err="1"/>
              <a:t>informali</a:t>
            </a:r>
            <a:r>
              <a:rPr sz="2000" dirty="0"/>
              <a:t> </a:t>
            </a:r>
            <a:r>
              <a:rPr sz="2000" dirty="0" err="1"/>
              <a:t>all'inizio</a:t>
            </a:r>
            <a:r>
              <a:rPr sz="2000" dirty="0"/>
              <a:t> della </a:t>
            </a:r>
            <a:r>
              <a:rPr sz="2000" dirty="0" err="1"/>
              <a:t>fase</a:t>
            </a:r>
            <a:r>
              <a:rPr sz="2000" dirty="0"/>
              <a:t> </a:t>
            </a:r>
            <a:r>
              <a:rPr sz="2000" dirty="0" err="1"/>
              <a:t>virtuale</a:t>
            </a:r>
            <a:r>
              <a:rPr sz="2000" dirty="0"/>
              <a:t> per </a:t>
            </a:r>
            <a:r>
              <a:rPr sz="2000" dirty="0" err="1"/>
              <a:t>stimolare</a:t>
            </a:r>
            <a:r>
              <a:rPr sz="2000" dirty="0"/>
              <a:t> la </a:t>
            </a:r>
            <a:r>
              <a:rPr sz="2000" dirty="0" err="1"/>
              <a:t>coesione</a:t>
            </a:r>
            <a:r>
              <a:rPr sz="2000" dirty="0"/>
              <a:t> </a:t>
            </a:r>
            <a:r>
              <a:rPr sz="2000" dirty="0" err="1"/>
              <a:t>dei</a:t>
            </a:r>
            <a:r>
              <a:rPr sz="2000" dirty="0"/>
              <a:t> </a:t>
            </a:r>
            <a:r>
              <a:rPr sz="2000" dirty="0" err="1"/>
              <a:t>gruppi</a:t>
            </a:r>
            <a:r>
              <a:rPr sz="2000" dirty="0"/>
              <a:t> prima del </a:t>
            </a:r>
            <a:r>
              <a:rPr sz="2000" dirty="0" err="1"/>
              <a:t>viaggio</a:t>
            </a:r>
            <a:r>
              <a:rPr sz="2000" dirty="0"/>
              <a:t>.</a:t>
            </a:r>
          </a:p>
          <a:p>
            <a:pPr>
              <a:spcBef>
                <a:spcPts val="0"/>
              </a:spcBef>
              <a:spcAft>
                <a:spcPts val="1000"/>
              </a:spcAft>
              <a:defRPr sz="1200" b="0">
                <a:solidFill>
                  <a:srgbClr val="2C2C2C"/>
                </a:solidFill>
                <a:latin typeface="Arial"/>
              </a:defRPr>
            </a:pPr>
            <a:r>
              <a:rPr sz="2000" dirty="0"/>
              <a:t>• </a:t>
            </a:r>
            <a:r>
              <a:rPr sz="2000" dirty="0" err="1"/>
              <a:t>Integrazione</a:t>
            </a:r>
            <a:r>
              <a:rPr sz="2000" dirty="0"/>
              <a:t> di </a:t>
            </a:r>
            <a:r>
              <a:rPr sz="2000" dirty="0" err="1"/>
              <a:t>Strumenti</a:t>
            </a:r>
            <a:r>
              <a:rPr sz="2000" dirty="0"/>
              <a:t> Mobile-Friendly:</a:t>
            </a:r>
            <a:br>
              <a:rPr sz="2000" dirty="0"/>
            </a:br>
            <a:r>
              <a:rPr sz="2000" dirty="0" err="1"/>
              <a:t>Affiancare</a:t>
            </a:r>
            <a:r>
              <a:rPr sz="2000" dirty="0"/>
              <a:t> a Moodle </a:t>
            </a:r>
            <a:r>
              <a:rPr sz="2000" dirty="0" err="1"/>
              <a:t>canali</a:t>
            </a:r>
            <a:r>
              <a:rPr sz="2000" dirty="0"/>
              <a:t> di </a:t>
            </a:r>
            <a:r>
              <a:rPr sz="2000" dirty="0" err="1"/>
              <a:t>comunicazione</a:t>
            </a:r>
            <a:r>
              <a:rPr sz="2000" dirty="0"/>
              <a:t> </a:t>
            </a:r>
            <a:r>
              <a:rPr sz="2000" dirty="0" err="1"/>
              <a:t>esterni</a:t>
            </a:r>
            <a:r>
              <a:rPr sz="2000" dirty="0"/>
              <a:t> </a:t>
            </a:r>
            <a:r>
              <a:rPr sz="2000" dirty="0" err="1"/>
              <a:t>rapidi</a:t>
            </a:r>
            <a:r>
              <a:rPr sz="2000" dirty="0"/>
              <a:t> (es. app di </a:t>
            </a:r>
            <a:r>
              <a:rPr sz="2000" dirty="0" err="1"/>
              <a:t>messaggistica</a:t>
            </a:r>
            <a:r>
              <a:rPr sz="2000" dirty="0"/>
              <a:t> mobile) per </a:t>
            </a:r>
            <a:r>
              <a:rPr sz="2000" dirty="0" err="1"/>
              <a:t>rendere</a:t>
            </a:r>
            <a:r>
              <a:rPr sz="2000" dirty="0"/>
              <a:t> il </a:t>
            </a:r>
            <a:r>
              <a:rPr sz="2000" dirty="0" err="1"/>
              <a:t>lavoro</a:t>
            </a:r>
            <a:r>
              <a:rPr sz="2000" dirty="0"/>
              <a:t> di </a:t>
            </a:r>
            <a:r>
              <a:rPr sz="2000" dirty="0" err="1"/>
              <a:t>gruppo</a:t>
            </a:r>
            <a:r>
              <a:rPr sz="2000" dirty="0"/>
              <a:t> </a:t>
            </a:r>
            <a:r>
              <a:rPr sz="2000" dirty="0" err="1"/>
              <a:t>più</a:t>
            </a:r>
            <a:r>
              <a:rPr sz="2000" dirty="0"/>
              <a:t> </a:t>
            </a:r>
            <a:r>
              <a:rPr sz="2000" dirty="0" err="1"/>
              <a:t>fluido</a:t>
            </a:r>
            <a:r>
              <a:rPr sz="2000" dirty="0"/>
              <a:t> e </a:t>
            </a:r>
            <a:r>
              <a:rPr sz="2000" dirty="0" err="1"/>
              <a:t>naturale</a:t>
            </a:r>
            <a:r>
              <a:rPr sz="2000" dirty="0"/>
              <a:t>.</a:t>
            </a:r>
          </a:p>
          <a:p>
            <a:pPr>
              <a:spcBef>
                <a:spcPts val="0"/>
              </a:spcBef>
              <a:spcAft>
                <a:spcPts val="1000"/>
              </a:spcAft>
              <a:defRPr sz="1200" b="0">
                <a:solidFill>
                  <a:srgbClr val="2C2C2C"/>
                </a:solidFill>
                <a:latin typeface="Arial"/>
              </a:defRPr>
            </a:pPr>
            <a:r>
              <a:rPr sz="2000" dirty="0"/>
              <a:t>• </a:t>
            </a:r>
            <a:r>
              <a:rPr sz="2000" dirty="0" err="1"/>
              <a:t>Miglioramento</a:t>
            </a:r>
            <a:r>
              <a:rPr sz="2000" dirty="0"/>
              <a:t> </a:t>
            </a:r>
            <a:r>
              <a:rPr sz="2000" dirty="0" err="1"/>
              <a:t>Interazione</a:t>
            </a:r>
            <a:r>
              <a:rPr sz="2000" dirty="0"/>
              <a:t> </a:t>
            </a:r>
            <a:r>
              <a:rPr sz="2000" dirty="0" err="1"/>
              <a:t>Docente-Studente</a:t>
            </a:r>
            <a:r>
              <a:rPr sz="2000" dirty="0"/>
              <a:t>:</a:t>
            </a:r>
            <a:br>
              <a:rPr sz="2000" dirty="0"/>
            </a:br>
            <a:r>
              <a:rPr sz="2000" dirty="0" err="1"/>
              <a:t>Semplificare</a:t>
            </a:r>
            <a:r>
              <a:rPr sz="2000" dirty="0"/>
              <a:t> </a:t>
            </a:r>
            <a:r>
              <a:rPr sz="2000" dirty="0" err="1"/>
              <a:t>i</a:t>
            </a:r>
            <a:r>
              <a:rPr sz="2000" dirty="0"/>
              <a:t> </a:t>
            </a:r>
            <a:r>
              <a:rPr sz="2000" dirty="0" err="1"/>
              <a:t>canali</a:t>
            </a:r>
            <a:r>
              <a:rPr sz="2000" dirty="0"/>
              <a:t> di </a:t>
            </a:r>
            <a:r>
              <a:rPr sz="2000" dirty="0" err="1"/>
              <a:t>dialogo</a:t>
            </a:r>
            <a:r>
              <a:rPr sz="2000" dirty="0"/>
              <a:t> e </a:t>
            </a:r>
            <a:r>
              <a:rPr sz="2000" dirty="0" err="1"/>
              <a:t>supporto</a:t>
            </a:r>
            <a:r>
              <a:rPr sz="2000" dirty="0"/>
              <a:t> </a:t>
            </a:r>
            <a:r>
              <a:rPr sz="2000" dirty="0" err="1"/>
              <a:t>sincrono</a:t>
            </a:r>
            <a:r>
              <a:rPr sz="2000" dirty="0"/>
              <a:t> </a:t>
            </a:r>
            <a:r>
              <a:rPr sz="2000" dirty="0" err="1"/>
              <a:t>durante</a:t>
            </a:r>
            <a:r>
              <a:rPr sz="2000" dirty="0"/>
              <a:t> </a:t>
            </a:r>
            <a:r>
              <a:rPr sz="2000" dirty="0" err="1"/>
              <a:t>i</a:t>
            </a:r>
            <a:r>
              <a:rPr sz="2000" dirty="0"/>
              <a:t> </a:t>
            </a:r>
            <a:r>
              <a:rPr sz="2000" dirty="0" err="1"/>
              <a:t>tre</a:t>
            </a:r>
            <a:r>
              <a:rPr sz="2000" dirty="0"/>
              <a:t> </a:t>
            </a:r>
            <a:r>
              <a:rPr sz="2000" dirty="0" err="1"/>
              <a:t>mesi</a:t>
            </a:r>
            <a:r>
              <a:rPr sz="2000" dirty="0"/>
              <a:t> della </a:t>
            </a:r>
            <a:r>
              <a:rPr sz="2000" dirty="0" err="1"/>
              <a:t>fase</a:t>
            </a:r>
            <a:r>
              <a:rPr sz="2000" dirty="0"/>
              <a:t> </a:t>
            </a:r>
            <a:r>
              <a:rPr lang="it-IT" sz="2000" dirty="0"/>
              <a:t>a distanza</a:t>
            </a:r>
            <a:endParaRPr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94E0C-180E-057A-FFFF-8196528DEB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0A8337-70CF-6DBE-4BC1-6C8D02AAF726}"/>
              </a:ext>
            </a:extLst>
          </p:cNvPr>
          <p:cNvSpPr txBox="1"/>
          <p:nvPr/>
        </p:nvSpPr>
        <p:spPr>
          <a:xfrm>
            <a:off x="685800" y="640080"/>
            <a:ext cx="10820095" cy="369332"/>
          </a:xfrm>
          <a:prstGeom prst="rect">
            <a:avLst/>
          </a:prstGeom>
          <a:noFill/>
        </p:spPr>
        <p:txBody>
          <a:bodyPr wrap="square" lIns="0" tIns="0" rIns="0" bIns="0">
            <a:spAutoFit/>
          </a:bodyPr>
          <a:lstStyle/>
          <a:p>
            <a:pPr>
              <a:defRPr sz="2400" b="1">
                <a:solidFill>
                  <a:srgbClr val="2C2C2C"/>
                </a:solidFill>
                <a:latin typeface="Arial"/>
              </a:defRPr>
            </a:pPr>
            <a:r>
              <a:rPr lang="it-IT" dirty="0"/>
              <a:t>Valutazione e possibile sviluppo ulteriore</a:t>
            </a:r>
            <a:endParaRPr dirty="0"/>
          </a:p>
        </p:txBody>
      </p:sp>
      <p:sp>
        <p:nvSpPr>
          <p:cNvPr id="3" name="Rectangle 2">
            <a:extLst>
              <a:ext uri="{FF2B5EF4-FFF2-40B4-BE49-F238E27FC236}">
                <a16:creationId xmlns:a16="http://schemas.microsoft.com/office/drawing/2014/main" id="{87F7D924-309E-F97C-4130-4B1303A6398E}"/>
              </a:ext>
            </a:extLst>
          </p:cNvPr>
          <p:cNvSpPr/>
          <p:nvPr/>
        </p:nvSpPr>
        <p:spPr>
          <a:xfrm>
            <a:off x="685800" y="1097280"/>
            <a:ext cx="10820095" cy="38100"/>
          </a:xfrm>
          <a:prstGeom prst="rect">
            <a:avLst/>
          </a:prstGeom>
          <a:solidFill>
            <a:srgbClr val="F282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78DE590-D7A2-00CE-752A-6EF1B2FAECB5}"/>
              </a:ext>
            </a:extLst>
          </p:cNvPr>
          <p:cNvSpPr txBox="1"/>
          <p:nvPr/>
        </p:nvSpPr>
        <p:spPr>
          <a:xfrm>
            <a:off x="685800" y="6400800"/>
            <a:ext cx="10820095" cy="274320"/>
          </a:xfrm>
          <a:prstGeom prst="rect">
            <a:avLst/>
          </a:prstGeom>
          <a:noFill/>
        </p:spPr>
        <p:txBody>
          <a:bodyPr wrap="square" tIns="0">
            <a:spAutoFit/>
          </a:bodyPr>
          <a:lstStyle/>
          <a:p>
            <a:pPr>
              <a:defRPr sz="1000">
                <a:solidFill>
                  <a:srgbClr val="666666"/>
                </a:solidFill>
                <a:latin typeface="Arial"/>
              </a:defRPr>
            </a:pPr>
            <a:r>
              <a:t>MoodleMoot Italia 2026  |  Discrete Event Simulation Course Design (Erasmus+ BIP)</a:t>
            </a:r>
          </a:p>
        </p:txBody>
      </p:sp>
      <p:sp>
        <p:nvSpPr>
          <p:cNvPr id="6" name="Rounded Rectangle 5">
            <a:extLst>
              <a:ext uri="{FF2B5EF4-FFF2-40B4-BE49-F238E27FC236}">
                <a16:creationId xmlns:a16="http://schemas.microsoft.com/office/drawing/2014/main" id="{6EEAA3DC-4320-3EA3-67F0-62CB7C47354B}"/>
              </a:ext>
            </a:extLst>
          </p:cNvPr>
          <p:cNvSpPr/>
          <p:nvPr/>
        </p:nvSpPr>
        <p:spPr>
          <a:xfrm>
            <a:off x="685800" y="1588008"/>
            <a:ext cx="10641842" cy="4447032"/>
          </a:xfrm>
          <a:prstGeom prst="round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t"/>
          <a:lstStyle/>
          <a:p>
            <a:pPr algn="l">
              <a:spcBef>
                <a:spcPts val="0"/>
              </a:spcBef>
              <a:spcAft>
                <a:spcPts val="800"/>
              </a:spcAft>
              <a:defRPr sz="1200" b="0">
                <a:solidFill>
                  <a:srgbClr val="2C2C2C"/>
                </a:solidFill>
                <a:latin typeface="Arial"/>
              </a:defRPr>
            </a:pPr>
            <a:r>
              <a:rPr sz="2400" dirty="0"/>
              <a:t>•</a:t>
            </a:r>
            <a:r>
              <a:rPr lang="it-IT" sz="2400" dirty="0"/>
              <a:t> </a:t>
            </a:r>
            <a:r>
              <a:rPr sz="2400" dirty="0"/>
              <a:t>.</a:t>
            </a:r>
            <a:r>
              <a:rPr lang="it-IT" sz="2400" dirty="0"/>
              <a:t>Esperienza interessante, impegnativa, molto arricchente</a:t>
            </a:r>
          </a:p>
          <a:p>
            <a:pPr>
              <a:spcAft>
                <a:spcPts val="800"/>
              </a:spcAft>
              <a:defRPr sz="1200" b="0">
                <a:solidFill>
                  <a:srgbClr val="2C2C2C"/>
                </a:solidFill>
                <a:latin typeface="Arial"/>
              </a:defRPr>
            </a:pPr>
            <a:r>
              <a:rPr lang="it-IT" sz="2400" dirty="0"/>
              <a:t>• .Potrebbe diventare un MOOC (?) – valutazione di possibili destinatari interessati, come strutturare l’autovalutazione; rischio di frequenti aggiornamenti per la parte relativa allo strumento software (open source, frequentemente aggiornato). Dubbio: rimane significativo senza lo sviluppo di un progetto in gruppo?</a:t>
            </a:r>
            <a:endParaRPr lang="it-IT" sz="2400" dirty="0">
              <a:solidFill>
                <a:srgbClr val="2C2C2C"/>
              </a:solidFill>
              <a:latin typeface="Arial"/>
            </a:endParaRPr>
          </a:p>
          <a:p>
            <a:pPr algn="l">
              <a:spcBef>
                <a:spcPts val="0"/>
              </a:spcBef>
              <a:spcAft>
                <a:spcPts val="800"/>
              </a:spcAft>
              <a:defRPr sz="1200" b="0">
                <a:solidFill>
                  <a:srgbClr val="2C2C2C"/>
                </a:solidFill>
                <a:latin typeface="Arial"/>
              </a:defRPr>
            </a:pPr>
            <a:endParaRPr lang="it-IT" dirty="0"/>
          </a:p>
          <a:p>
            <a:pPr algn="l">
              <a:spcBef>
                <a:spcPts val="0"/>
              </a:spcBef>
              <a:spcAft>
                <a:spcPts val="800"/>
              </a:spcAft>
              <a:defRPr sz="1200" b="0">
                <a:solidFill>
                  <a:srgbClr val="2C2C2C"/>
                </a:solidFill>
                <a:latin typeface="Arial"/>
              </a:defRPr>
            </a:pPr>
            <a:endParaRPr dirty="0"/>
          </a:p>
        </p:txBody>
      </p:sp>
    </p:spTree>
    <p:extLst>
      <p:ext uri="{BB962C8B-B14F-4D97-AF65-F5344CB8AC3E}">
        <p14:creationId xmlns:p14="http://schemas.microsoft.com/office/powerpoint/2010/main" val="1587132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582</TotalTime>
  <Words>3365</Words>
  <Application>Microsoft Office PowerPoint</Application>
  <PresentationFormat>Widescreen</PresentationFormat>
  <Paragraphs>185</Paragraphs>
  <Slides>24</Slides>
  <Notes>19</Notes>
  <HiddenSlides>1</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24</vt:i4>
      </vt:variant>
    </vt:vector>
  </HeadingPairs>
  <TitlesOfParts>
    <vt:vector size="28" baseType="lpstr">
      <vt:lpstr>Arial</vt:lpstr>
      <vt:lpstr>Calibri</vt:lpstr>
      <vt:lpstr>Wingdings</vt:lpstr>
      <vt:lpstr>Office Theme</vt:lpstr>
      <vt:lpstr>Un Corso sulla Simulazione ad Eventi Discreti inquadrato nel Blended Intensive Programme Erasmus+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Giuliana Franceschinis</cp:lastModifiedBy>
  <cp:revision>12</cp:revision>
  <dcterms:created xsi:type="dcterms:W3CDTF">2013-01-27T09:14:16Z</dcterms:created>
  <dcterms:modified xsi:type="dcterms:W3CDTF">2026-09-21T11:45:17Z</dcterms:modified>
  <cp:category/>
</cp:coreProperties>
</file>