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sldIdLst>
    <p:sldId id="257" r:id="rId2"/>
    <p:sldId id="269" r:id="rId3"/>
    <p:sldId id="279" r:id="rId4"/>
    <p:sldId id="290" r:id="rId5"/>
    <p:sldId id="278" r:id="rId6"/>
    <p:sldId id="289" r:id="rId7"/>
    <p:sldId id="264" r:id="rId8"/>
    <p:sldId id="271" r:id="rId9"/>
    <p:sldId id="258" r:id="rId10"/>
    <p:sldId id="280" r:id="rId11"/>
    <p:sldId id="291" r:id="rId12"/>
    <p:sldId id="282" r:id="rId13"/>
    <p:sldId id="293" r:id="rId14"/>
    <p:sldId id="283" r:id="rId15"/>
    <p:sldId id="292" r:id="rId16"/>
    <p:sldId id="281" r:id="rId17"/>
    <p:sldId id="270" r:id="rId18"/>
    <p:sldId id="286" r:id="rId19"/>
    <p:sldId id="267" r:id="rId20"/>
    <p:sldId id="294" r:id="rId21"/>
    <p:sldId id="268" r:id="rId22"/>
    <p:sldId id="295" r:id="rId23"/>
    <p:sldId id="263" r:id="rId2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43"/>
  </p:normalViewPr>
  <p:slideViewPr>
    <p:cSldViewPr snapToGrid="0">
      <p:cViewPr varScale="1">
        <p:scale>
          <a:sx n="115" d="100"/>
          <a:sy n="115" d="100"/>
        </p:scale>
        <p:origin x="3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B61E5B-9C59-479A-8F03-98BB8E5ACCB4}" type="doc">
      <dgm:prSet loTypeId="urn:microsoft.com/office/officeart/2018/2/layout/IconVerticalSolidList" loCatId="icon" qsTypeId="urn:microsoft.com/office/officeart/2005/8/quickstyle/simple1#1" qsCatId="simple" csTypeId="urn:microsoft.com/office/officeart/2005/8/colors/accent3_2#1" csCatId="accent3" phldr="1"/>
      <dgm:spPr/>
      <dgm:t>
        <a:bodyPr/>
        <a:lstStyle/>
        <a:p>
          <a:endParaRPr lang="en-US"/>
        </a:p>
      </dgm:t>
    </dgm:pt>
    <dgm:pt modelId="{AFFC1D30-A62B-4BEF-B0C2-7D2DA82F459F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it-IT" sz="1800" b="1" dirty="0"/>
            <a:t>Agency (Agentività):</a:t>
          </a:r>
          <a:r>
            <a:rPr lang="it-IT" sz="1800" dirty="0"/>
            <a:t> Capacità percepita ed esercitata di agire attivamente sul processo formativo. Si riflette nella "gestione autonoma della propria partecipazione" e nella possibilità di personalizzare il percorso secondo i propri ritmi e metodi.</a:t>
          </a:r>
          <a:endParaRPr lang="en-US" sz="1800" dirty="0"/>
        </a:p>
      </dgm:t>
    </dgm:pt>
    <dgm:pt modelId="{229EE122-F374-49E9-92B5-CC6DB23B34FD}" type="parTrans" cxnId="{B8FACA15-7625-431C-9924-256A7D6A59D4}">
      <dgm:prSet/>
      <dgm:spPr/>
      <dgm:t>
        <a:bodyPr/>
        <a:lstStyle/>
        <a:p>
          <a:endParaRPr lang="en-US"/>
        </a:p>
      </dgm:t>
    </dgm:pt>
    <dgm:pt modelId="{0CDEB54D-07FF-4633-BA61-6115A21A5657}" type="sibTrans" cxnId="{B8FACA15-7625-431C-9924-256A7D6A59D4}">
      <dgm:prSet/>
      <dgm:spPr/>
      <dgm:t>
        <a:bodyPr/>
        <a:lstStyle/>
        <a:p>
          <a:endParaRPr lang="en-US"/>
        </a:p>
      </dgm:t>
    </dgm:pt>
    <dgm:pt modelId="{33D2C273-0096-40B7-B972-9FDB1936303A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it-IT" sz="2000" b="1" dirty="0"/>
            <a:t>Collaborazione:</a:t>
          </a:r>
          <a:r>
            <a:rPr lang="it-IT" sz="2000" dirty="0"/>
            <a:t> Percezione dell'interazione tra pari come strumento di costruzione di senso. </a:t>
          </a:r>
          <a:endParaRPr lang="en-US" sz="2000" dirty="0"/>
        </a:p>
      </dgm:t>
    </dgm:pt>
    <dgm:pt modelId="{C75FE647-459D-4CF3-962E-368FAC128FC8}" type="parTrans" cxnId="{ACF46506-50E1-42AF-86AD-D4648BE933C5}">
      <dgm:prSet/>
      <dgm:spPr/>
      <dgm:t>
        <a:bodyPr/>
        <a:lstStyle/>
        <a:p>
          <a:endParaRPr lang="en-US"/>
        </a:p>
      </dgm:t>
    </dgm:pt>
    <dgm:pt modelId="{EB7F80C0-52B8-4FD0-B49C-D6250E33077D}" type="sibTrans" cxnId="{ACF46506-50E1-42AF-86AD-D4648BE933C5}">
      <dgm:prSet/>
      <dgm:spPr/>
      <dgm:t>
        <a:bodyPr/>
        <a:lstStyle/>
        <a:p>
          <a:endParaRPr lang="en-US"/>
        </a:p>
      </dgm:t>
    </dgm:pt>
    <dgm:pt modelId="{4B3B7617-C9F7-4C72-9D88-5B62CC358F8E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it-IT" sz="2400" b="1" dirty="0"/>
            <a:t>Riflessività:</a:t>
          </a:r>
          <a:r>
            <a:rPr lang="it-IT" sz="2400" dirty="0"/>
            <a:t> Capacità di monitoraggio e auto-osservazione del proprio apprendimento. </a:t>
          </a:r>
          <a:endParaRPr lang="en-US" sz="2400" dirty="0"/>
        </a:p>
      </dgm:t>
    </dgm:pt>
    <dgm:pt modelId="{38F9B097-EC24-422D-88FF-A29CBDAA0833}" type="parTrans" cxnId="{3F7E05E2-5EA4-4BC0-98DB-6ECE8BABC6B6}">
      <dgm:prSet/>
      <dgm:spPr/>
      <dgm:t>
        <a:bodyPr/>
        <a:lstStyle/>
        <a:p>
          <a:endParaRPr lang="en-US"/>
        </a:p>
      </dgm:t>
    </dgm:pt>
    <dgm:pt modelId="{AAD8E64D-D5B7-47C5-B8C2-B5FE5A0A7E31}" type="sibTrans" cxnId="{3F7E05E2-5EA4-4BC0-98DB-6ECE8BABC6B6}">
      <dgm:prSet/>
      <dgm:spPr/>
      <dgm:t>
        <a:bodyPr/>
        <a:lstStyle/>
        <a:p>
          <a:endParaRPr lang="en-US"/>
        </a:p>
      </dgm:t>
    </dgm:pt>
    <dgm:pt modelId="{BA2D185F-4306-42E4-9BDD-D1799623E236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it-IT" sz="2400" b="1" dirty="0"/>
            <a:t>Autoefficacia:</a:t>
          </a:r>
          <a:r>
            <a:rPr lang="it-IT" sz="2400" dirty="0"/>
            <a:t> Percezione della propria competenza e sulla "trasferibilità nei contesti educativi" delle strategie apprese.</a:t>
          </a:r>
          <a:endParaRPr lang="en-US" sz="2400" dirty="0"/>
        </a:p>
      </dgm:t>
    </dgm:pt>
    <dgm:pt modelId="{FE608294-B8AD-4930-A74D-7C2618663832}" type="parTrans" cxnId="{B3262CCA-6F58-4C11-A90C-3EFDC2C27426}">
      <dgm:prSet/>
      <dgm:spPr/>
      <dgm:t>
        <a:bodyPr/>
        <a:lstStyle/>
        <a:p>
          <a:endParaRPr lang="en-US"/>
        </a:p>
      </dgm:t>
    </dgm:pt>
    <dgm:pt modelId="{86FAAFD7-5284-4722-97BB-EDF92AE1A999}" type="sibTrans" cxnId="{B3262CCA-6F58-4C11-A90C-3EFDC2C27426}">
      <dgm:prSet/>
      <dgm:spPr/>
      <dgm:t>
        <a:bodyPr/>
        <a:lstStyle/>
        <a:p>
          <a:endParaRPr lang="en-US"/>
        </a:p>
      </dgm:t>
    </dgm:pt>
    <dgm:pt modelId="{16283B58-BADF-4684-A6DA-DADE72331976}" type="pres">
      <dgm:prSet presAssocID="{7AB61E5B-9C59-479A-8F03-98BB8E5ACCB4}" presName="root" presStyleCnt="0">
        <dgm:presLayoutVars>
          <dgm:dir/>
          <dgm:resizeHandles val="exact"/>
        </dgm:presLayoutVars>
      </dgm:prSet>
      <dgm:spPr/>
    </dgm:pt>
    <dgm:pt modelId="{6D92BC26-7491-49AF-9F72-21EAD0E69D55}" type="pres">
      <dgm:prSet presAssocID="{AFFC1D30-A62B-4BEF-B0C2-7D2DA82F459F}" presName="compNode" presStyleCnt="0"/>
      <dgm:spPr/>
    </dgm:pt>
    <dgm:pt modelId="{B3E1A7BF-176A-46E8-A6BD-9A7689EAE278}" type="pres">
      <dgm:prSet presAssocID="{AFFC1D30-A62B-4BEF-B0C2-7D2DA82F459F}" presName="bgRect" presStyleLbl="bgShp" presStyleIdx="0" presStyleCnt="4"/>
      <dgm:spPr/>
    </dgm:pt>
    <dgm:pt modelId="{B02365F0-A4F5-4B8B-860A-76A1B0E9C767}" type="pres">
      <dgm:prSet presAssocID="{AFFC1D30-A62B-4BEF-B0C2-7D2DA82F459F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idge scene"/>
        </a:ext>
      </dgm:extLst>
    </dgm:pt>
    <dgm:pt modelId="{785B62FD-5C44-4078-8F63-BE128E6B0A5C}" type="pres">
      <dgm:prSet presAssocID="{AFFC1D30-A62B-4BEF-B0C2-7D2DA82F459F}" presName="spaceRect" presStyleCnt="0"/>
      <dgm:spPr/>
    </dgm:pt>
    <dgm:pt modelId="{455F54AA-170A-472D-AF51-2BFB7361A6F5}" type="pres">
      <dgm:prSet presAssocID="{AFFC1D30-A62B-4BEF-B0C2-7D2DA82F459F}" presName="parTx" presStyleLbl="revTx" presStyleIdx="0" presStyleCnt="4">
        <dgm:presLayoutVars>
          <dgm:chMax val="0"/>
          <dgm:chPref val="0"/>
        </dgm:presLayoutVars>
      </dgm:prSet>
      <dgm:spPr/>
    </dgm:pt>
    <dgm:pt modelId="{0256B234-1D74-4E8D-9AE7-216727AE9DCA}" type="pres">
      <dgm:prSet presAssocID="{0CDEB54D-07FF-4633-BA61-6115A21A5657}" presName="sibTrans" presStyleCnt="0"/>
      <dgm:spPr/>
    </dgm:pt>
    <dgm:pt modelId="{B4E66A99-F0FF-4933-A4E0-ACAB752F7741}" type="pres">
      <dgm:prSet presAssocID="{33D2C273-0096-40B7-B972-9FDB1936303A}" presName="compNode" presStyleCnt="0"/>
      <dgm:spPr/>
    </dgm:pt>
    <dgm:pt modelId="{AFF46F04-75A4-4730-AFBB-10BAF2A37986}" type="pres">
      <dgm:prSet presAssocID="{33D2C273-0096-40B7-B972-9FDB1936303A}" presName="bgRect" presStyleLbl="bgShp" presStyleIdx="1" presStyleCnt="4"/>
      <dgm:spPr/>
    </dgm:pt>
    <dgm:pt modelId="{5D9D4AAF-6C9C-45B7-9CB5-9F03C90F8AE6}" type="pres">
      <dgm:prSet presAssocID="{33D2C273-0096-40B7-B972-9FDB1936303A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uppo"/>
        </a:ext>
      </dgm:extLst>
    </dgm:pt>
    <dgm:pt modelId="{9AC2B964-0E60-4275-940B-E78CC95F2CBD}" type="pres">
      <dgm:prSet presAssocID="{33D2C273-0096-40B7-B972-9FDB1936303A}" presName="spaceRect" presStyleCnt="0"/>
      <dgm:spPr/>
    </dgm:pt>
    <dgm:pt modelId="{A27BD26D-2108-4578-9466-78B54699954D}" type="pres">
      <dgm:prSet presAssocID="{33D2C273-0096-40B7-B972-9FDB1936303A}" presName="parTx" presStyleLbl="revTx" presStyleIdx="1" presStyleCnt="4">
        <dgm:presLayoutVars>
          <dgm:chMax val="0"/>
          <dgm:chPref val="0"/>
        </dgm:presLayoutVars>
      </dgm:prSet>
      <dgm:spPr/>
    </dgm:pt>
    <dgm:pt modelId="{57C04961-26B6-4F91-9619-B6BE155B8281}" type="pres">
      <dgm:prSet presAssocID="{EB7F80C0-52B8-4FD0-B49C-D6250E33077D}" presName="sibTrans" presStyleCnt="0"/>
      <dgm:spPr/>
    </dgm:pt>
    <dgm:pt modelId="{26F31756-DE26-4346-BAA4-DFAF8E7CA0BF}" type="pres">
      <dgm:prSet presAssocID="{4B3B7617-C9F7-4C72-9D88-5B62CC358F8E}" presName="compNode" presStyleCnt="0"/>
      <dgm:spPr/>
    </dgm:pt>
    <dgm:pt modelId="{01CDAF61-2696-489A-89A2-22C7B511343F}" type="pres">
      <dgm:prSet presAssocID="{4B3B7617-C9F7-4C72-9D88-5B62CC358F8E}" presName="bgRect" presStyleLbl="bgShp" presStyleIdx="2" presStyleCnt="4"/>
      <dgm:spPr/>
    </dgm:pt>
    <dgm:pt modelId="{DA8AB6C1-70B8-4772-8423-1ADD2EAEA0A7}" type="pres">
      <dgm:prSet presAssocID="{4B3B7617-C9F7-4C72-9D88-5B62CC358F8E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lectric Car"/>
        </a:ext>
      </dgm:extLst>
    </dgm:pt>
    <dgm:pt modelId="{4892E66B-44E5-4BF1-BEE3-587071B0D904}" type="pres">
      <dgm:prSet presAssocID="{4B3B7617-C9F7-4C72-9D88-5B62CC358F8E}" presName="spaceRect" presStyleCnt="0"/>
      <dgm:spPr/>
    </dgm:pt>
    <dgm:pt modelId="{FACED3D9-2696-444C-95E0-946CC5FCD6F3}" type="pres">
      <dgm:prSet presAssocID="{4B3B7617-C9F7-4C72-9D88-5B62CC358F8E}" presName="parTx" presStyleLbl="revTx" presStyleIdx="2" presStyleCnt="4">
        <dgm:presLayoutVars>
          <dgm:chMax val="0"/>
          <dgm:chPref val="0"/>
        </dgm:presLayoutVars>
      </dgm:prSet>
      <dgm:spPr/>
    </dgm:pt>
    <dgm:pt modelId="{26D7547C-2738-44E8-8616-7AFF14BABB32}" type="pres">
      <dgm:prSet presAssocID="{AAD8E64D-D5B7-47C5-B8C2-B5FE5A0A7E31}" presName="sibTrans" presStyleCnt="0"/>
      <dgm:spPr/>
    </dgm:pt>
    <dgm:pt modelId="{DC08BEC2-C49E-4D90-A468-A762B4A1EE96}" type="pres">
      <dgm:prSet presAssocID="{BA2D185F-4306-42E4-9BDD-D1799623E236}" presName="compNode" presStyleCnt="0"/>
      <dgm:spPr/>
    </dgm:pt>
    <dgm:pt modelId="{5126B029-10A2-4FB2-8988-80216F232E47}" type="pres">
      <dgm:prSet presAssocID="{BA2D185F-4306-42E4-9BDD-D1799623E236}" presName="bgRect" presStyleLbl="bgShp" presStyleIdx="3" presStyleCnt="4"/>
      <dgm:spPr/>
    </dgm:pt>
    <dgm:pt modelId="{81D3E36E-3E39-4075-A2CD-6E5D8CFAFFF0}" type="pres">
      <dgm:prSet presAssocID="{BA2D185F-4306-42E4-9BDD-D1799623E236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enn Diagram"/>
        </a:ext>
      </dgm:extLst>
    </dgm:pt>
    <dgm:pt modelId="{81DBDBD3-9300-4508-98DC-4014F80FCAA4}" type="pres">
      <dgm:prSet presAssocID="{BA2D185F-4306-42E4-9BDD-D1799623E236}" presName="spaceRect" presStyleCnt="0"/>
      <dgm:spPr/>
    </dgm:pt>
    <dgm:pt modelId="{453B47B3-B55C-4EC9-9D1D-AF93EC941CCE}" type="pres">
      <dgm:prSet presAssocID="{BA2D185F-4306-42E4-9BDD-D1799623E236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ACF46506-50E1-42AF-86AD-D4648BE933C5}" srcId="{7AB61E5B-9C59-479A-8F03-98BB8E5ACCB4}" destId="{33D2C273-0096-40B7-B972-9FDB1936303A}" srcOrd="1" destOrd="0" parTransId="{C75FE647-459D-4CF3-962E-368FAC128FC8}" sibTransId="{EB7F80C0-52B8-4FD0-B49C-D6250E33077D}"/>
    <dgm:cxn modelId="{B8FACA15-7625-431C-9924-256A7D6A59D4}" srcId="{7AB61E5B-9C59-479A-8F03-98BB8E5ACCB4}" destId="{AFFC1D30-A62B-4BEF-B0C2-7D2DA82F459F}" srcOrd="0" destOrd="0" parTransId="{229EE122-F374-49E9-92B5-CC6DB23B34FD}" sibTransId="{0CDEB54D-07FF-4633-BA61-6115A21A5657}"/>
    <dgm:cxn modelId="{36AE9658-E786-4E4F-8E5C-11C13B026E81}" type="presOf" srcId="{4B3B7617-C9F7-4C72-9D88-5B62CC358F8E}" destId="{FACED3D9-2696-444C-95E0-946CC5FCD6F3}" srcOrd="0" destOrd="0" presId="urn:microsoft.com/office/officeart/2018/2/layout/IconVerticalSolidList"/>
    <dgm:cxn modelId="{B3384484-378C-48C9-8D86-604CEC123524}" type="presOf" srcId="{BA2D185F-4306-42E4-9BDD-D1799623E236}" destId="{453B47B3-B55C-4EC9-9D1D-AF93EC941CCE}" srcOrd="0" destOrd="0" presId="urn:microsoft.com/office/officeart/2018/2/layout/IconVerticalSolidList"/>
    <dgm:cxn modelId="{E101F99C-B993-4FCB-831C-C85DEFAD9DD7}" type="presOf" srcId="{33D2C273-0096-40B7-B972-9FDB1936303A}" destId="{A27BD26D-2108-4578-9466-78B54699954D}" srcOrd="0" destOrd="0" presId="urn:microsoft.com/office/officeart/2018/2/layout/IconVerticalSolidList"/>
    <dgm:cxn modelId="{54F908B9-BA39-4D3C-9458-AFE91F520395}" type="presOf" srcId="{7AB61E5B-9C59-479A-8F03-98BB8E5ACCB4}" destId="{16283B58-BADF-4684-A6DA-DADE72331976}" srcOrd="0" destOrd="0" presId="urn:microsoft.com/office/officeart/2018/2/layout/IconVerticalSolidList"/>
    <dgm:cxn modelId="{B3262CCA-6F58-4C11-A90C-3EFDC2C27426}" srcId="{7AB61E5B-9C59-479A-8F03-98BB8E5ACCB4}" destId="{BA2D185F-4306-42E4-9BDD-D1799623E236}" srcOrd="3" destOrd="0" parTransId="{FE608294-B8AD-4930-A74D-7C2618663832}" sibTransId="{86FAAFD7-5284-4722-97BB-EDF92AE1A999}"/>
    <dgm:cxn modelId="{3F7E05E2-5EA4-4BC0-98DB-6ECE8BABC6B6}" srcId="{7AB61E5B-9C59-479A-8F03-98BB8E5ACCB4}" destId="{4B3B7617-C9F7-4C72-9D88-5B62CC358F8E}" srcOrd="2" destOrd="0" parTransId="{38F9B097-EC24-422D-88FF-A29CBDAA0833}" sibTransId="{AAD8E64D-D5B7-47C5-B8C2-B5FE5A0A7E31}"/>
    <dgm:cxn modelId="{79B5D3F9-15E2-47BF-B52D-07CF1A326CC4}" type="presOf" srcId="{AFFC1D30-A62B-4BEF-B0C2-7D2DA82F459F}" destId="{455F54AA-170A-472D-AF51-2BFB7361A6F5}" srcOrd="0" destOrd="0" presId="urn:microsoft.com/office/officeart/2018/2/layout/IconVerticalSolidList"/>
    <dgm:cxn modelId="{FA306445-7F9A-4EB5-B8D9-B718D67FD3C8}" type="presParOf" srcId="{16283B58-BADF-4684-A6DA-DADE72331976}" destId="{6D92BC26-7491-49AF-9F72-21EAD0E69D55}" srcOrd="0" destOrd="0" presId="urn:microsoft.com/office/officeart/2018/2/layout/IconVerticalSolidList"/>
    <dgm:cxn modelId="{76F4D4F0-F348-4FF7-8F69-FF3B2B4ACC4E}" type="presParOf" srcId="{6D92BC26-7491-49AF-9F72-21EAD0E69D55}" destId="{B3E1A7BF-176A-46E8-A6BD-9A7689EAE278}" srcOrd="0" destOrd="0" presId="urn:microsoft.com/office/officeart/2018/2/layout/IconVerticalSolidList"/>
    <dgm:cxn modelId="{4362FB3B-F9A8-4902-A776-95A644535E30}" type="presParOf" srcId="{6D92BC26-7491-49AF-9F72-21EAD0E69D55}" destId="{B02365F0-A4F5-4B8B-860A-76A1B0E9C767}" srcOrd="1" destOrd="0" presId="urn:microsoft.com/office/officeart/2018/2/layout/IconVerticalSolidList"/>
    <dgm:cxn modelId="{26F82186-47B6-4C56-A5E8-C20D9C074482}" type="presParOf" srcId="{6D92BC26-7491-49AF-9F72-21EAD0E69D55}" destId="{785B62FD-5C44-4078-8F63-BE128E6B0A5C}" srcOrd="2" destOrd="0" presId="urn:microsoft.com/office/officeart/2018/2/layout/IconVerticalSolidList"/>
    <dgm:cxn modelId="{4FADB60A-6E72-4A86-9C0F-2202C8232485}" type="presParOf" srcId="{6D92BC26-7491-49AF-9F72-21EAD0E69D55}" destId="{455F54AA-170A-472D-AF51-2BFB7361A6F5}" srcOrd="3" destOrd="0" presId="urn:microsoft.com/office/officeart/2018/2/layout/IconVerticalSolidList"/>
    <dgm:cxn modelId="{2C490F67-75C0-4769-99B6-AFAD7CA4AF19}" type="presParOf" srcId="{16283B58-BADF-4684-A6DA-DADE72331976}" destId="{0256B234-1D74-4E8D-9AE7-216727AE9DCA}" srcOrd="1" destOrd="0" presId="urn:microsoft.com/office/officeart/2018/2/layout/IconVerticalSolidList"/>
    <dgm:cxn modelId="{9B7AF413-3FAA-4D13-9496-C0386B8760CD}" type="presParOf" srcId="{16283B58-BADF-4684-A6DA-DADE72331976}" destId="{B4E66A99-F0FF-4933-A4E0-ACAB752F7741}" srcOrd="2" destOrd="0" presId="urn:microsoft.com/office/officeart/2018/2/layout/IconVerticalSolidList"/>
    <dgm:cxn modelId="{39B125A1-97D9-46B0-90E8-A19BE1B5613A}" type="presParOf" srcId="{B4E66A99-F0FF-4933-A4E0-ACAB752F7741}" destId="{AFF46F04-75A4-4730-AFBB-10BAF2A37986}" srcOrd="0" destOrd="0" presId="urn:microsoft.com/office/officeart/2018/2/layout/IconVerticalSolidList"/>
    <dgm:cxn modelId="{8660BC76-37B4-472C-B775-CF6968D18BE6}" type="presParOf" srcId="{B4E66A99-F0FF-4933-A4E0-ACAB752F7741}" destId="{5D9D4AAF-6C9C-45B7-9CB5-9F03C90F8AE6}" srcOrd="1" destOrd="0" presId="urn:microsoft.com/office/officeart/2018/2/layout/IconVerticalSolidList"/>
    <dgm:cxn modelId="{FC2FCFD5-29C7-4C07-8984-2E9923E3CC7C}" type="presParOf" srcId="{B4E66A99-F0FF-4933-A4E0-ACAB752F7741}" destId="{9AC2B964-0E60-4275-940B-E78CC95F2CBD}" srcOrd="2" destOrd="0" presId="urn:microsoft.com/office/officeart/2018/2/layout/IconVerticalSolidList"/>
    <dgm:cxn modelId="{ED9CFD7C-CDC5-4CE2-8F9C-A8B077DC7DB9}" type="presParOf" srcId="{B4E66A99-F0FF-4933-A4E0-ACAB752F7741}" destId="{A27BD26D-2108-4578-9466-78B54699954D}" srcOrd="3" destOrd="0" presId="urn:microsoft.com/office/officeart/2018/2/layout/IconVerticalSolidList"/>
    <dgm:cxn modelId="{0454289D-7FFD-476C-9B34-A30F034F2DC4}" type="presParOf" srcId="{16283B58-BADF-4684-A6DA-DADE72331976}" destId="{57C04961-26B6-4F91-9619-B6BE155B8281}" srcOrd="3" destOrd="0" presId="urn:microsoft.com/office/officeart/2018/2/layout/IconVerticalSolidList"/>
    <dgm:cxn modelId="{96244C6B-8B6F-4B45-9488-69E36A124E1F}" type="presParOf" srcId="{16283B58-BADF-4684-A6DA-DADE72331976}" destId="{26F31756-DE26-4346-BAA4-DFAF8E7CA0BF}" srcOrd="4" destOrd="0" presId="urn:microsoft.com/office/officeart/2018/2/layout/IconVerticalSolidList"/>
    <dgm:cxn modelId="{FA920112-E45B-47EF-B920-ECE033A366D0}" type="presParOf" srcId="{26F31756-DE26-4346-BAA4-DFAF8E7CA0BF}" destId="{01CDAF61-2696-489A-89A2-22C7B511343F}" srcOrd="0" destOrd="0" presId="urn:microsoft.com/office/officeart/2018/2/layout/IconVerticalSolidList"/>
    <dgm:cxn modelId="{6F20DF0F-5F10-4176-8C9A-CA52C3C921C8}" type="presParOf" srcId="{26F31756-DE26-4346-BAA4-DFAF8E7CA0BF}" destId="{DA8AB6C1-70B8-4772-8423-1ADD2EAEA0A7}" srcOrd="1" destOrd="0" presId="urn:microsoft.com/office/officeart/2018/2/layout/IconVerticalSolidList"/>
    <dgm:cxn modelId="{C4BEB281-5881-4211-A1DA-A289AF9C0932}" type="presParOf" srcId="{26F31756-DE26-4346-BAA4-DFAF8E7CA0BF}" destId="{4892E66B-44E5-4BF1-BEE3-587071B0D904}" srcOrd="2" destOrd="0" presId="urn:microsoft.com/office/officeart/2018/2/layout/IconVerticalSolidList"/>
    <dgm:cxn modelId="{0D20A93A-340B-4E83-868F-B091EB27B0AE}" type="presParOf" srcId="{26F31756-DE26-4346-BAA4-DFAF8E7CA0BF}" destId="{FACED3D9-2696-444C-95E0-946CC5FCD6F3}" srcOrd="3" destOrd="0" presId="urn:microsoft.com/office/officeart/2018/2/layout/IconVerticalSolidList"/>
    <dgm:cxn modelId="{4120324F-C38C-4398-87FC-525C11A2D065}" type="presParOf" srcId="{16283B58-BADF-4684-A6DA-DADE72331976}" destId="{26D7547C-2738-44E8-8616-7AFF14BABB32}" srcOrd="5" destOrd="0" presId="urn:microsoft.com/office/officeart/2018/2/layout/IconVerticalSolidList"/>
    <dgm:cxn modelId="{CD66512F-2094-42CC-81EA-812986DCDEF7}" type="presParOf" srcId="{16283B58-BADF-4684-A6DA-DADE72331976}" destId="{DC08BEC2-C49E-4D90-A468-A762B4A1EE96}" srcOrd="6" destOrd="0" presId="urn:microsoft.com/office/officeart/2018/2/layout/IconVerticalSolidList"/>
    <dgm:cxn modelId="{F87FC452-F96C-402D-8AC2-7D6FDD503948}" type="presParOf" srcId="{DC08BEC2-C49E-4D90-A468-A762B4A1EE96}" destId="{5126B029-10A2-4FB2-8988-80216F232E47}" srcOrd="0" destOrd="0" presId="urn:microsoft.com/office/officeart/2018/2/layout/IconVerticalSolidList"/>
    <dgm:cxn modelId="{4C4FA26F-7593-4711-B98B-41A0291F8762}" type="presParOf" srcId="{DC08BEC2-C49E-4D90-A468-A762B4A1EE96}" destId="{81D3E36E-3E39-4075-A2CD-6E5D8CFAFFF0}" srcOrd="1" destOrd="0" presId="urn:microsoft.com/office/officeart/2018/2/layout/IconVerticalSolidList"/>
    <dgm:cxn modelId="{7643FB8A-E47D-434C-8491-D28929EDC473}" type="presParOf" srcId="{DC08BEC2-C49E-4D90-A468-A762B4A1EE96}" destId="{81DBDBD3-9300-4508-98DC-4014F80FCAA4}" srcOrd="2" destOrd="0" presId="urn:microsoft.com/office/officeart/2018/2/layout/IconVerticalSolidList"/>
    <dgm:cxn modelId="{12DB3D8D-DF1E-4EEE-9429-9127DD235382}" type="presParOf" srcId="{DC08BEC2-C49E-4D90-A468-A762B4A1EE96}" destId="{453B47B3-B55C-4EC9-9D1D-AF93EC941CC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E1A7BF-176A-46E8-A6BD-9A7689EAE278}">
      <dsp:nvSpPr>
        <dsp:cNvPr id="0" name=""/>
        <dsp:cNvSpPr/>
      </dsp:nvSpPr>
      <dsp:spPr>
        <a:xfrm>
          <a:off x="0" y="4901"/>
          <a:ext cx="11832115" cy="1014072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2365F0-A4F5-4B8B-860A-76A1B0E9C767}">
      <dsp:nvSpPr>
        <dsp:cNvPr id="0" name=""/>
        <dsp:cNvSpPr/>
      </dsp:nvSpPr>
      <dsp:spPr>
        <a:xfrm>
          <a:off x="306756" y="233068"/>
          <a:ext cx="558285" cy="55773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5F54AA-170A-472D-AF51-2BFB7361A6F5}">
      <dsp:nvSpPr>
        <dsp:cNvPr id="0" name=""/>
        <dsp:cNvSpPr/>
      </dsp:nvSpPr>
      <dsp:spPr>
        <a:xfrm>
          <a:off x="1171798" y="4901"/>
          <a:ext cx="10589930" cy="11408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738" tIns="120738" rIns="120738" bIns="120738" numCol="1" spcCol="1270" anchor="ctr" anchorCtr="0">
          <a:noAutofit/>
        </a:bodyPr>
        <a:lstStyle/>
        <a:p>
          <a:pPr marL="0" lvl="0" indent="0" algn="l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Agency (Agentività):</a:t>
          </a:r>
          <a:r>
            <a:rPr lang="it-IT" sz="1800" kern="1200" dirty="0"/>
            <a:t> Capacità percepita ed esercitata di agire attivamente sul processo formativo. Si riflette nella "gestione autonoma della propria partecipazione" e nella possibilità di personalizzare il percorso secondo i propri ritmi e metodi.</a:t>
          </a:r>
          <a:endParaRPr lang="en-US" sz="1800" kern="1200" dirty="0"/>
        </a:p>
      </dsp:txBody>
      <dsp:txXfrm>
        <a:off x="1171798" y="4901"/>
        <a:ext cx="10589930" cy="1140831"/>
      </dsp:txXfrm>
    </dsp:sp>
    <dsp:sp modelId="{AFF46F04-75A4-4730-AFBB-10BAF2A37986}">
      <dsp:nvSpPr>
        <dsp:cNvPr id="0" name=""/>
        <dsp:cNvSpPr/>
      </dsp:nvSpPr>
      <dsp:spPr>
        <a:xfrm>
          <a:off x="0" y="1430941"/>
          <a:ext cx="11832115" cy="1014072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9D4AAF-6C9C-45B7-9CB5-9F03C90F8AE6}">
      <dsp:nvSpPr>
        <dsp:cNvPr id="0" name=""/>
        <dsp:cNvSpPr/>
      </dsp:nvSpPr>
      <dsp:spPr>
        <a:xfrm>
          <a:off x="306756" y="1659107"/>
          <a:ext cx="558285" cy="55773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7BD26D-2108-4578-9466-78B54699954D}">
      <dsp:nvSpPr>
        <dsp:cNvPr id="0" name=""/>
        <dsp:cNvSpPr/>
      </dsp:nvSpPr>
      <dsp:spPr>
        <a:xfrm>
          <a:off x="1171798" y="1430941"/>
          <a:ext cx="10589930" cy="11408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738" tIns="120738" rIns="120738" bIns="120738" numCol="1" spcCol="1270" anchor="ctr" anchorCtr="0">
          <a:noAutofit/>
        </a:bodyPr>
        <a:lstStyle/>
        <a:p>
          <a:pPr marL="0" lvl="0" indent="0" algn="l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Collaborazione:</a:t>
          </a:r>
          <a:r>
            <a:rPr lang="it-IT" sz="2000" kern="1200" dirty="0"/>
            <a:t> Percezione dell'interazione tra pari come strumento di costruzione di senso. </a:t>
          </a:r>
          <a:endParaRPr lang="en-US" sz="2000" kern="1200" dirty="0"/>
        </a:p>
      </dsp:txBody>
      <dsp:txXfrm>
        <a:off x="1171798" y="1430941"/>
        <a:ext cx="10589930" cy="1140831"/>
      </dsp:txXfrm>
    </dsp:sp>
    <dsp:sp modelId="{01CDAF61-2696-489A-89A2-22C7B511343F}">
      <dsp:nvSpPr>
        <dsp:cNvPr id="0" name=""/>
        <dsp:cNvSpPr/>
      </dsp:nvSpPr>
      <dsp:spPr>
        <a:xfrm>
          <a:off x="0" y="2856980"/>
          <a:ext cx="11832115" cy="1014072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8AB6C1-70B8-4772-8423-1ADD2EAEA0A7}">
      <dsp:nvSpPr>
        <dsp:cNvPr id="0" name=""/>
        <dsp:cNvSpPr/>
      </dsp:nvSpPr>
      <dsp:spPr>
        <a:xfrm>
          <a:off x="306756" y="3085146"/>
          <a:ext cx="558285" cy="55773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CED3D9-2696-444C-95E0-946CC5FCD6F3}">
      <dsp:nvSpPr>
        <dsp:cNvPr id="0" name=""/>
        <dsp:cNvSpPr/>
      </dsp:nvSpPr>
      <dsp:spPr>
        <a:xfrm>
          <a:off x="1171798" y="2856980"/>
          <a:ext cx="10589930" cy="11408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738" tIns="120738" rIns="120738" bIns="120738" numCol="1" spcCol="1270" anchor="ctr" anchorCtr="0">
          <a:noAutofit/>
        </a:bodyPr>
        <a:lstStyle/>
        <a:p>
          <a:pPr marL="0" lvl="0" indent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 dirty="0"/>
            <a:t>Riflessività:</a:t>
          </a:r>
          <a:r>
            <a:rPr lang="it-IT" sz="2400" kern="1200" dirty="0"/>
            <a:t> Capacità di monitoraggio e auto-osservazione del proprio apprendimento. </a:t>
          </a:r>
          <a:endParaRPr lang="en-US" sz="2400" kern="1200" dirty="0"/>
        </a:p>
      </dsp:txBody>
      <dsp:txXfrm>
        <a:off x="1171798" y="2856980"/>
        <a:ext cx="10589930" cy="1140831"/>
      </dsp:txXfrm>
    </dsp:sp>
    <dsp:sp modelId="{5126B029-10A2-4FB2-8988-80216F232E47}">
      <dsp:nvSpPr>
        <dsp:cNvPr id="0" name=""/>
        <dsp:cNvSpPr/>
      </dsp:nvSpPr>
      <dsp:spPr>
        <a:xfrm>
          <a:off x="0" y="4283019"/>
          <a:ext cx="11832115" cy="1014072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D3E36E-3E39-4075-A2CD-6E5D8CFAFFF0}">
      <dsp:nvSpPr>
        <dsp:cNvPr id="0" name=""/>
        <dsp:cNvSpPr/>
      </dsp:nvSpPr>
      <dsp:spPr>
        <a:xfrm>
          <a:off x="306756" y="4511186"/>
          <a:ext cx="558285" cy="55773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3B47B3-B55C-4EC9-9D1D-AF93EC941CCE}">
      <dsp:nvSpPr>
        <dsp:cNvPr id="0" name=""/>
        <dsp:cNvSpPr/>
      </dsp:nvSpPr>
      <dsp:spPr>
        <a:xfrm>
          <a:off x="1171798" y="4283019"/>
          <a:ext cx="10589930" cy="11408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738" tIns="120738" rIns="120738" bIns="120738" numCol="1" spcCol="1270" anchor="ctr" anchorCtr="0">
          <a:noAutofit/>
        </a:bodyPr>
        <a:lstStyle/>
        <a:p>
          <a:pPr marL="0" lvl="0" indent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 dirty="0"/>
            <a:t>Autoefficacia:</a:t>
          </a:r>
          <a:r>
            <a:rPr lang="it-IT" sz="2400" kern="1200" dirty="0"/>
            <a:t> Percezione della propria competenza e sulla "trasferibilità nei contesti educativi" delle strategie apprese.</a:t>
          </a:r>
          <a:endParaRPr lang="en-US" sz="2400" kern="1200" dirty="0"/>
        </a:p>
      </dsp:txBody>
      <dsp:txXfrm>
        <a:off x="1171798" y="4283019"/>
        <a:ext cx="10589930" cy="11408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963112-44B7-5845-BCAB-CFE754CCEFCC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12960-1678-E444-8959-48461B0707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4760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Elementi concettuali teorici di base da integrare in questa slides?</a:t>
            </a:r>
          </a:p>
        </p:txBody>
      </p:sp>
    </p:spTree>
    <p:extLst>
      <p:ext uri="{BB962C8B-B14F-4D97-AF65-F5344CB8AC3E}">
        <p14:creationId xmlns:p14="http://schemas.microsoft.com/office/powerpoint/2010/main" val="1536103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8763F-B982-E4DD-14D6-1737E84F8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C4E3998-B752-92C4-788B-3BCB4322AA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3DE0C29-60B8-EB06-D532-1AA783F254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Elementi concettuali teorici di base da integrare in questa slides?</a:t>
            </a:r>
          </a:p>
        </p:txBody>
      </p:sp>
    </p:spTree>
    <p:extLst>
      <p:ext uri="{BB962C8B-B14F-4D97-AF65-F5344CB8AC3E}">
        <p14:creationId xmlns:p14="http://schemas.microsoft.com/office/powerpoint/2010/main" val="4235285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Cerca immagine lente multifocale</a:t>
            </a:r>
          </a:p>
        </p:txBody>
      </p:sp>
    </p:spTree>
    <p:extLst>
      <p:ext uri="{BB962C8B-B14F-4D97-AF65-F5344CB8AC3E}">
        <p14:creationId xmlns:p14="http://schemas.microsoft.com/office/powerpoint/2010/main" val="1868285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Per trasformare i "dati grezzi" della piattaforma in indicatori di valutazione formativa si può adottare una metodologia Mixed Methods.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1550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Text"/>
          <p:cNvSpPr txBox="1">
            <a:spLocks noGrp="1"/>
          </p:cNvSpPr>
          <p:nvPr>
            <p:ph type="title"/>
          </p:nvPr>
        </p:nvSpPr>
        <p:spPr>
          <a:xfrm>
            <a:off x="1524000" y="599850"/>
            <a:ext cx="9144000" cy="2387602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079525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7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Rectangle"/>
          <p:cNvSpPr/>
          <p:nvPr/>
        </p:nvSpPr>
        <p:spPr>
          <a:xfrm>
            <a:off x="-1" y="6755098"/>
            <a:ext cx="12192001" cy="105868"/>
          </a:xfrm>
          <a:prstGeom prst="rect">
            <a:avLst/>
          </a:prstGeom>
          <a:solidFill>
            <a:srgbClr val="F080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20" name="alessandria skyline.png" descr="alessandria skyline.png"/>
          <p:cNvPicPr>
            <a:picLocks noChangeAspect="1"/>
          </p:cNvPicPr>
          <p:nvPr/>
        </p:nvPicPr>
        <p:blipFill>
          <a:blip r:embed="rId4"/>
          <a:srcRect b="230"/>
          <a:stretch>
            <a:fillRect/>
          </a:stretch>
        </p:blipFill>
        <p:spPr>
          <a:xfrm>
            <a:off x="2060647" y="4371823"/>
            <a:ext cx="8070706" cy="2482745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62500" y="6573577"/>
            <a:ext cx="258623" cy="2483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99837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0790249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4531992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40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41" name="Picture 11" descr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1612" y="128399"/>
            <a:ext cx="2063383" cy="468002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4459871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>
            <a:spLocks noGrp="1"/>
          </p:cNvSpPr>
          <p:nvPr>
            <p:ph type="title"/>
          </p:nvPr>
        </p:nvSpPr>
        <p:spPr>
          <a:xfrm>
            <a:off x="838200" y="68897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214947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53" name="Picture 11" descr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55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260542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xfrm>
            <a:off x="839787" y="679450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995488"/>
            <a:ext cx="5157790" cy="2333798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Segnaposto testo 4"/>
          <p:cNvSpPr>
            <a:spLocks noGrp="1"/>
          </p:cNvSpPr>
          <p:nvPr>
            <p:ph type="body" sz="quarter" idx="21"/>
          </p:nvPr>
        </p:nvSpPr>
        <p:spPr>
          <a:xfrm>
            <a:off x="6172200" y="1995488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66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67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69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5556543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Text"/>
          <p:cNvSpPr txBox="1">
            <a:spLocks noGrp="1"/>
          </p:cNvSpPr>
          <p:nvPr>
            <p:ph type="title"/>
          </p:nvPr>
        </p:nvSpPr>
        <p:spPr>
          <a:xfrm>
            <a:off x="838200" y="75565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8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9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81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4734455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90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92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988827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/>
          <p:cNvSpPr txBox="1">
            <a:spLocks noGrp="1"/>
          </p:cNvSpPr>
          <p:nvPr>
            <p:ph type="title"/>
          </p:nvPr>
        </p:nvSpPr>
        <p:spPr>
          <a:xfrm>
            <a:off x="839787" y="7239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1254125"/>
            <a:ext cx="617220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" name="Segnaposto testo 3"/>
          <p:cNvSpPr>
            <a:spLocks noGrp="1"/>
          </p:cNvSpPr>
          <p:nvPr>
            <p:ph type="body" sz="quarter" idx="21"/>
          </p:nvPr>
        </p:nvSpPr>
        <p:spPr>
          <a:xfrm>
            <a:off x="839787" y="2324100"/>
            <a:ext cx="3932238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3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04" name="Picture 12" descr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106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357763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xfrm>
            <a:off x="839787" y="695325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15" name="Segnaposto immagine 2"/>
          <p:cNvSpPr>
            <a:spLocks noGrp="1"/>
          </p:cNvSpPr>
          <p:nvPr>
            <p:ph type="pic" sz="half" idx="21"/>
          </p:nvPr>
        </p:nvSpPr>
        <p:spPr>
          <a:xfrm>
            <a:off x="5183187" y="1225550"/>
            <a:ext cx="6172203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295525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18" name="Picture 17" descr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120" name="moodlemoot-italia2026-logo-black.png" descr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331998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3" name="MoodleMoot Italia 2022  - Urbino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r>
              <a:t>MoodleMoot Italia 2026 - Alessandria</a:t>
            </a:r>
          </a:p>
        </p:txBody>
      </p:sp>
      <p:pic>
        <p:nvPicPr>
          <p:cNvPr id="4" name="Picture 12" descr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moodlemoot-italia2026-logo-black.png" descr="moodlemoot-italia2026-logo-black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11612" y="128399"/>
            <a:ext cx="2063383" cy="46800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Text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119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luca.desantis@unitus.i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olo 1"/>
          <p:cNvSpPr txBox="1">
            <a:spLocks noGrp="1"/>
          </p:cNvSpPr>
          <p:nvPr>
            <p:ph type="ctrTitle"/>
          </p:nvPr>
        </p:nvSpPr>
        <p:spPr>
          <a:xfrm>
            <a:off x="286215" y="544093"/>
            <a:ext cx="11619570" cy="238760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it-IT" sz="4400" i="1" dirty="0"/>
              <a:t>Ipotesi esplorative e strumenti d’indagine </a:t>
            </a:r>
            <a:br>
              <a:rPr lang="it-IT" sz="4400" i="1" dirty="0"/>
            </a:br>
            <a:r>
              <a:rPr lang="it-IT" sz="4400" i="1" dirty="0"/>
              <a:t>per una consapevolezza formativa e professionale</a:t>
            </a:r>
            <a:endParaRPr sz="4400" dirty="0"/>
          </a:p>
        </p:txBody>
      </p:sp>
      <p:sp>
        <p:nvSpPr>
          <p:cNvPr id="131" name="Sottotitolo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302549"/>
            <a:ext cx="9144000" cy="165576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Luca De Santis</a:t>
            </a:r>
            <a:br>
              <a:rPr dirty="0"/>
            </a:br>
            <a:r>
              <a:rPr lang="en-US" dirty="0" err="1"/>
              <a:t>Labform</a:t>
            </a:r>
            <a:endParaRPr lang="en-US" dirty="0"/>
          </a:p>
          <a:p>
            <a:r>
              <a:rPr lang="en-US" dirty="0">
                <a:hlinkClick r:id="rId2"/>
              </a:rPr>
              <a:t>luca.desantis@unitus.it</a:t>
            </a:r>
            <a:r>
              <a:rPr lang="en-US" dirty="0"/>
              <a:t> 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6D6EA-0967-78FB-46FC-BF81E621A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E5F60943-D131-2F42-B3A8-1FE515A85BC2}"/>
              </a:ext>
            </a:extLst>
          </p:cNvPr>
          <p:cNvSpPr txBox="1"/>
          <p:nvPr/>
        </p:nvSpPr>
        <p:spPr>
          <a:xfrm>
            <a:off x="515956" y="912926"/>
            <a:ext cx="11005851" cy="50321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Il contributo consegue dall’interesse personale e professionale per la dimensione valutativa della didattica laboratoriale, realizzata in modalità blended nei percorsi di specializzazione universitaria sul sostegno all’apprendimento (T.F.A.) presso l’Università degli Studi della Tuscia.</a:t>
            </a:r>
          </a:p>
          <a:p>
            <a:pPr marL="0"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asyReadingPRO" panose="02000506040000020003" pitchFamily="2" charset="0"/>
              <a:sym typeface="Helvetica"/>
            </a:endParaRPr>
          </a:p>
          <a:p>
            <a:pPr marL="0"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Affinché l’esperienza formativa abbia successo è essenziale e prioritario che entrambi gli attori della relazione (docente e discente) assumano attivamente una posizione valutativa e di monitoraggio degli obiettivi, dei contenuti e delle metodologie utilizzati. </a:t>
            </a:r>
            <a:endParaRPr kumimoji="0" lang="it-IT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0911811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5968D-07C8-6645-C2B5-A91CD64EE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132" y="32169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6600" dirty="0">
                <a:latin typeface="EasyReadingPRO" panose="02000506040000020003" pitchFamily="2" charset="0"/>
              </a:rPr>
              <a:t>Perché ?</a:t>
            </a:r>
            <a:endParaRPr lang="it-IT" sz="66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903A610-7CD6-1EA6-0A46-F13F05B44966}"/>
              </a:ext>
            </a:extLst>
          </p:cNvPr>
          <p:cNvSpPr txBox="1"/>
          <p:nvPr/>
        </p:nvSpPr>
        <p:spPr>
          <a:xfrm>
            <a:off x="245532" y="1706528"/>
            <a:ext cx="11717867" cy="45627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Perché </a:t>
            </a:r>
            <a:r>
              <a:rPr kumimoji="0" lang="it-IT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nel</a:t>
            </a: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 contesto professionale educativo, saper gestire e rispondere ad un bisogno di competenza autovalutativa è prioritario. </a:t>
            </a:r>
          </a:p>
          <a:p>
            <a:pPr marL="0" marR="0" lvl="0" indent="0" algn="just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Dimostrare capacità di monitoraggio metacognitivo non solo in senso accademico, ma come </a:t>
            </a:r>
            <a:r>
              <a:rPr kumimoji="0" lang="it-IT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competenza professionale è essenziale</a:t>
            </a: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 per l'insegnante di sostegno chiamato a promuovere ambienti di apprendimento inclusivi.</a:t>
            </a:r>
          </a:p>
        </p:txBody>
      </p:sp>
    </p:spTree>
    <p:extLst>
      <p:ext uri="{BB962C8B-B14F-4D97-AF65-F5344CB8AC3E}">
        <p14:creationId xmlns:p14="http://schemas.microsoft.com/office/powerpoint/2010/main" val="399513145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8556893E-5601-F86E-4DA1-4DB3E5B6929D}"/>
              </a:ext>
            </a:extLst>
          </p:cNvPr>
          <p:cNvSpPr txBox="1"/>
          <p:nvPr/>
        </p:nvSpPr>
        <p:spPr>
          <a:xfrm>
            <a:off x="3601248" y="80987"/>
            <a:ext cx="4989503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A CONCLUSIONE DI OGNI CORSO</a:t>
            </a:r>
          </a:p>
        </p:txBody>
      </p:sp>
      <p:pic>
        <p:nvPicPr>
          <p:cNvPr id="9" name="Picture 3" descr="Punto interrogativo giallo">
            <a:extLst>
              <a:ext uri="{FF2B5EF4-FFF2-40B4-BE49-F238E27FC236}">
                <a16:creationId xmlns:a16="http://schemas.microsoft.com/office/drawing/2014/main" id="{FC4D10A3-7B65-C468-B2A0-757AD27C75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308" t="7100" b="23915"/>
          <a:stretch>
            <a:fillRect/>
          </a:stretch>
        </p:blipFill>
        <p:spPr>
          <a:xfrm>
            <a:off x="373940" y="848931"/>
            <a:ext cx="3118408" cy="5542745"/>
          </a:xfrm>
          <a:prstGeom prst="cloud">
            <a:avLst/>
          </a:prstGeom>
          <a:noFill/>
          <a:ln w="12700">
            <a:miter lim="400000"/>
          </a:ln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53A4BABC-D0FC-5109-C5E0-40699749C7DF}"/>
              </a:ext>
            </a:extLst>
          </p:cNvPr>
          <p:cNvSpPr txBox="1"/>
          <p:nvPr/>
        </p:nvSpPr>
        <p:spPr>
          <a:xfrm>
            <a:off x="3905799" y="1311981"/>
            <a:ext cx="8165649" cy="46166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Quali dati possono essere assunti a variabili significative ed esplicative di una dimensione valutativa quanto più ‘’oggettiva’’ </a:t>
            </a:r>
          </a:p>
          <a:p>
            <a:pPr marL="0"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perché ascrivibile sia al contributo del discente che alla percezione del docente di aver realizzato un’offerta formativa efficace? </a:t>
            </a:r>
          </a:p>
          <a:p>
            <a:pPr marL="0"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asyReadingPRO" panose="02000506040000020003" pitchFamily="2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7937541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C5B5E-C20F-5630-BCF4-28D3DB833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EA58644-A272-0693-E930-9589A5CB8E99}"/>
              </a:ext>
            </a:extLst>
          </p:cNvPr>
          <p:cNvSpPr txBox="1"/>
          <p:nvPr/>
        </p:nvSpPr>
        <p:spPr>
          <a:xfrm>
            <a:off x="319489" y="1147606"/>
            <a:ext cx="6525657" cy="45627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Quali item ci offre </a:t>
            </a:r>
            <a:r>
              <a:rPr kumimoji="0" lang="it-IT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Moodle</a:t>
            </a: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 che possano essere indicativi dell’aver promosso una consapevolezza formativa che consolida una prospettiva autovalutativa perché la riconosce come una competenza professionale? </a:t>
            </a:r>
          </a:p>
        </p:txBody>
      </p:sp>
      <p:pic>
        <p:nvPicPr>
          <p:cNvPr id="2" name="Picture 3" descr="Punto interrogativo giallo">
            <a:extLst>
              <a:ext uri="{FF2B5EF4-FFF2-40B4-BE49-F238E27FC236}">
                <a16:creationId xmlns:a16="http://schemas.microsoft.com/office/drawing/2014/main" id="{CA38AC9B-F455-4D7F-A339-A05BDE40D7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308" t="7100" b="23915"/>
          <a:stretch>
            <a:fillRect/>
          </a:stretch>
        </p:blipFill>
        <p:spPr>
          <a:xfrm rot="2554457">
            <a:off x="7147193" y="1766051"/>
            <a:ext cx="4475022" cy="3325898"/>
          </a:xfrm>
          <a:prstGeom prst="cloud">
            <a:avLst/>
          </a:prstGeom>
          <a:noFill/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3703810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7033ED9-6588-28EB-E8D9-2F727F5A3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32"/>
          <a:stretch>
            <a:fillRect/>
          </a:stretch>
        </p:blipFill>
        <p:spPr>
          <a:xfrm>
            <a:off x="584753" y="1049312"/>
            <a:ext cx="10504296" cy="5419582"/>
          </a:xfrm>
          <a:prstGeom prst="rect">
            <a:avLst/>
          </a:prstGeom>
          <a:noFill/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88E01FA-FA5E-3AAC-A971-13EFB89EE5CF}"/>
              </a:ext>
            </a:extLst>
          </p:cNvPr>
          <p:cNvSpPr txBox="1"/>
          <p:nvPr/>
        </p:nvSpPr>
        <p:spPr>
          <a:xfrm>
            <a:off x="344910" y="524018"/>
            <a:ext cx="6100996" cy="2123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600" b="1" i="0" u="none" strike="noStrike" kern="0" cap="none" spc="0" normalizeH="0" baseline="0" noProof="0" dirty="0" err="1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EasyReadingPRO" panose="02000506040000020003" pitchFamily="2" charset="0"/>
                <a:sym typeface="Helvetica"/>
              </a:rPr>
              <a:t>MOodLe</a:t>
            </a:r>
            <a:r>
              <a:rPr kumimoji="0" lang="it-IT" sz="9600" b="1" i="0" u="none" strike="noStrike" kern="0" cap="none" spc="0" normalizeH="0" baseline="0" noProof="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EasyReadingPRO" panose="02000506040000020003" pitchFamily="2" charset="0"/>
                <a:sym typeface="Helvetica"/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19561551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66A25-4E5E-0860-CFA6-68EA1782D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2">
            <a:extLst>
              <a:ext uri="{FF2B5EF4-FFF2-40B4-BE49-F238E27FC236}">
                <a16:creationId xmlns:a16="http://schemas.microsoft.com/office/drawing/2014/main" id="{A8FAD2B6-D9B0-C62E-14EF-E1451CB6D781}"/>
              </a:ext>
            </a:extLst>
          </p:cNvPr>
          <p:cNvSpPr txBox="1">
            <a:spLocks/>
          </p:cNvSpPr>
          <p:nvPr/>
        </p:nvSpPr>
        <p:spPr>
          <a:xfrm>
            <a:off x="1059734" y="563437"/>
            <a:ext cx="9608266" cy="960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asyReadingPRO" panose="02000506040000020003" pitchFamily="2" charset="0"/>
              <a:cs typeface="Calibri Light"/>
              <a:sym typeface="Calibri Light"/>
            </a:endParaRPr>
          </a:p>
        </p:txBody>
      </p:sp>
      <p:sp>
        <p:nvSpPr>
          <p:cNvPr id="10" name="Segnaposto testo 4">
            <a:extLst>
              <a:ext uri="{FF2B5EF4-FFF2-40B4-BE49-F238E27FC236}">
                <a16:creationId xmlns:a16="http://schemas.microsoft.com/office/drawing/2014/main" id="{8C876581-01EE-DFA5-FC1A-2E4BB7AAE766}"/>
              </a:ext>
            </a:extLst>
          </p:cNvPr>
          <p:cNvSpPr txBox="1">
            <a:spLocks/>
          </p:cNvSpPr>
          <p:nvPr/>
        </p:nvSpPr>
        <p:spPr>
          <a:xfrm>
            <a:off x="1233889" y="1102325"/>
            <a:ext cx="9724222" cy="1655766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1234438" marR="0" indent="-320038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cs typeface="Calibri"/>
                <a:sym typeface="Calibri"/>
              </a:rPr>
              <a:t>Grazie a </a:t>
            </a:r>
            <a:r>
              <a:rPr kumimoji="0" lang="it-IT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cs typeface="Calibri"/>
                <a:sym typeface="Calibri"/>
              </a:rPr>
              <a:t>Moodle</a:t>
            </a:r>
            <a:r>
              <a: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cs typeface="Calibri"/>
                <a:sym typeface="Calibri"/>
              </a:rPr>
              <a:t> raccogliamo dati, contenuti e tracce digitali rappresentative della partecipazione alla formazione offre una </a:t>
            </a:r>
            <a:r>
              <a:rPr kumimoji="0" lang="it-IT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cs typeface="Calibri"/>
                <a:sym typeface="Calibri"/>
              </a:rPr>
              <a:t>lente multifocale </a:t>
            </a:r>
            <a:r>
              <a: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cs typeface="Calibri"/>
                <a:sym typeface="Calibri"/>
              </a:rPr>
              <a:t>che può essere utilizzata </a:t>
            </a:r>
            <a:r>
              <a:rPr kumimoji="0" lang="it-IT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cs typeface="Calibri"/>
                <a:sym typeface="Calibri"/>
              </a:rPr>
              <a:t>per esplorare la valutazione formativa da una prospettiva fenomenologica,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cs typeface="Calibri"/>
                <a:sym typeface="Calibri"/>
              </a:rPr>
              <a:t>i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cs typeface="Calibri"/>
                <a:sym typeface="Calibri"/>
              </a:rPr>
              <a:t>n senso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cs typeface="Calibri"/>
                <a:sym typeface="Calibri"/>
              </a:rPr>
              <a:t>quantitativo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cs typeface="Calibri"/>
                <a:sym typeface="Calibri"/>
              </a:rPr>
              <a:t> e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cs typeface="Calibri"/>
                <a:sym typeface="Calibri"/>
              </a:rPr>
              <a:t>qualitativo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cs typeface="Calibri"/>
                <a:sym typeface="Calibri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asyReadingPRO" panose="02000506040000020003" pitchFamily="2" charset="0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endParaRPr kumimoji="0" lang="it-IT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asyReadingPRO" panose="02000506040000020003" pitchFamily="2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69296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E4DCC-E8B7-D5B6-CB14-1A79BDBA9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A8656FFE-C812-013B-5ECE-32191F90E016}"/>
              </a:ext>
            </a:extLst>
          </p:cNvPr>
          <p:cNvSpPr txBox="1"/>
          <p:nvPr/>
        </p:nvSpPr>
        <p:spPr>
          <a:xfrm>
            <a:off x="7343661" y="1156772"/>
            <a:ext cx="4620657" cy="48436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Ci permette di concettualizzare ed isolare </a:t>
            </a:r>
            <a:r>
              <a:rPr kumimoji="0" lang="it-IT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variabili esplicative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 </a:t>
            </a:r>
            <a:r>
              <a:rPr kumimoji="0" lang="it-IT" sz="2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e </a:t>
            </a:r>
            <a:r>
              <a:rPr kumimoji="0" lang="it-IT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predittori dell'efficacia formativa, promuovere una  ‘’postura’’ autovalutativa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 </a:t>
            </a:r>
            <a:r>
              <a:rPr kumimoji="0" lang="it-IT" sz="2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e quindi l'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 </a:t>
            </a:r>
            <a:r>
              <a:rPr kumimoji="0" lang="it-IT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agentività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 </a:t>
            </a:r>
            <a:r>
              <a:rPr kumimoji="0" lang="it-IT" sz="2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dei discenti.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1C85DFD-04B7-6182-3E12-E845E73DE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2" b="2242"/>
          <a:stretch>
            <a:fillRect/>
          </a:stretch>
        </p:blipFill>
        <p:spPr>
          <a:xfrm>
            <a:off x="0" y="0"/>
            <a:ext cx="7343661" cy="679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94820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B03ED-A362-E08C-6E9B-01D1312F8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B8066911-E0F5-0694-AACF-B6F7AB156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795" y="143934"/>
            <a:ext cx="6307667" cy="744639"/>
          </a:xfrm>
        </p:spPr>
        <p:txBody>
          <a:bodyPr anchor="ctr">
            <a:normAutofit/>
          </a:bodyPr>
          <a:lstStyle/>
          <a:p>
            <a:r>
              <a:rPr lang="it-IT" sz="3200" dirty="0">
                <a:latin typeface="EasyReadingPRO" panose="02000506040000020003" pitchFamily="2" charset="0"/>
              </a:rPr>
              <a:t>Dati grezzi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65D0201E-618C-BB27-5196-E98FC8C71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5" y="888573"/>
            <a:ext cx="7772400" cy="5090206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08BB287-E476-3463-8726-1CECF55323DF}"/>
              </a:ext>
            </a:extLst>
          </p:cNvPr>
          <p:cNvSpPr txBox="1"/>
          <p:nvPr/>
        </p:nvSpPr>
        <p:spPr>
          <a:xfrm>
            <a:off x="8229595" y="2356462"/>
            <a:ext cx="3021016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Report dei log 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per studente</a:t>
            </a:r>
          </a:p>
        </p:txBody>
      </p:sp>
    </p:spTree>
    <p:extLst>
      <p:ext uri="{BB962C8B-B14F-4D97-AF65-F5344CB8AC3E}">
        <p14:creationId xmlns:p14="http://schemas.microsoft.com/office/powerpoint/2010/main" val="19986842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AA3C083-EF2D-EAD5-B90B-0BBCFA577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2"/>
          <a:stretch>
            <a:fillRect/>
          </a:stretch>
        </p:blipFill>
        <p:spPr>
          <a:xfrm rot="5400000">
            <a:off x="3602867" y="141482"/>
            <a:ext cx="6399051" cy="611608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B395900C-4902-4532-89EB-76E78E90A59E}"/>
              </a:ext>
            </a:extLst>
          </p:cNvPr>
          <p:cNvSpPr txBox="1"/>
          <p:nvPr/>
        </p:nvSpPr>
        <p:spPr>
          <a:xfrm>
            <a:off x="276870" y="1862871"/>
            <a:ext cx="3210170" cy="1077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Completamento 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attività</a:t>
            </a:r>
          </a:p>
        </p:txBody>
      </p:sp>
    </p:spTree>
    <p:extLst>
      <p:ext uri="{BB962C8B-B14F-4D97-AF65-F5344CB8AC3E}">
        <p14:creationId xmlns:p14="http://schemas.microsoft.com/office/powerpoint/2010/main" val="163750904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4FDF712-E997-04E0-9280-1059616DF2F3}"/>
              </a:ext>
            </a:extLst>
          </p:cNvPr>
          <p:cNvSpPr txBox="1"/>
          <p:nvPr/>
        </p:nvSpPr>
        <p:spPr>
          <a:xfrm>
            <a:off x="929090" y="1903007"/>
            <a:ext cx="10333820" cy="22621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I log di completamento, gli accessi e il completamento delle attività possono essere assunti a misure oggettive del passaggio da una motivazione estrinseca (prendere il voto) a un'</a:t>
            </a:r>
            <a:r>
              <a: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agency formativa</a:t>
            </a: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 intrinseca, di proattività e autonomia.</a:t>
            </a:r>
          </a:p>
        </p:txBody>
      </p:sp>
    </p:spTree>
    <p:extLst>
      <p:ext uri="{BB962C8B-B14F-4D97-AF65-F5344CB8AC3E}">
        <p14:creationId xmlns:p14="http://schemas.microsoft.com/office/powerpoint/2010/main" val="276751498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D61D1A4D-82E3-32ED-01AA-C7114699A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4" t="5370" b="41596"/>
          <a:stretch>
            <a:fillRect/>
          </a:stretch>
        </p:blipFill>
        <p:spPr>
          <a:xfrm>
            <a:off x="1076810" y="688156"/>
            <a:ext cx="10783035" cy="510038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6366E25-412F-2A9D-C1F1-998AF86CCBAE}"/>
              </a:ext>
            </a:extLst>
          </p:cNvPr>
          <p:cNvSpPr txBox="1"/>
          <p:nvPr/>
        </p:nvSpPr>
        <p:spPr>
          <a:xfrm>
            <a:off x="4743820" y="5867984"/>
            <a:ext cx="3449017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Statistiche Forum</a:t>
            </a:r>
          </a:p>
        </p:txBody>
      </p:sp>
    </p:spTree>
    <p:extLst>
      <p:ext uri="{BB962C8B-B14F-4D97-AF65-F5344CB8AC3E}">
        <p14:creationId xmlns:p14="http://schemas.microsoft.com/office/powerpoint/2010/main" val="219066937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48B5CD7-C478-4076-464F-70CC00E963B7}"/>
              </a:ext>
            </a:extLst>
          </p:cNvPr>
          <p:cNvSpPr txBox="1"/>
          <p:nvPr/>
        </p:nvSpPr>
        <p:spPr>
          <a:xfrm>
            <a:off x="1006207" y="1816462"/>
            <a:ext cx="10179585" cy="22621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Il forum si trasforma da spazio di consegna compiti a "comunità di pratica" dove la profondità delle interazioni (e il numero di risposte) è indicativo del s</a:t>
            </a:r>
            <a:r>
              <a: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enso di autoefficacia Collettiva e collaborazione.</a:t>
            </a:r>
            <a:endParaRPr kumimoji="0" lang="it-IT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asyReadingPRO" panose="02000506040000020003" pitchFamily="2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1661517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D5E57DF1-C591-C8EC-0BC4-560092BB4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22"/>
          <a:stretch>
            <a:fillRect/>
          </a:stretch>
        </p:blipFill>
        <p:spPr>
          <a:xfrm>
            <a:off x="810172" y="1066800"/>
            <a:ext cx="10571656" cy="5376334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CFABEC41-5E1C-3CEC-7BD4-9BE4624B6324}"/>
              </a:ext>
            </a:extLst>
          </p:cNvPr>
          <p:cNvSpPr txBox="1"/>
          <p:nvPr/>
        </p:nvSpPr>
        <p:spPr>
          <a:xfrm>
            <a:off x="2636240" y="289583"/>
            <a:ext cx="7079819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Dati qualitativi: esempio di compito</a:t>
            </a:r>
          </a:p>
        </p:txBody>
      </p:sp>
    </p:spTree>
    <p:extLst>
      <p:ext uri="{BB962C8B-B14F-4D97-AF65-F5344CB8AC3E}">
        <p14:creationId xmlns:p14="http://schemas.microsoft.com/office/powerpoint/2010/main" val="163575986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802BABD9-DF23-78EB-1E9B-BB0D0770EEE2}"/>
              </a:ext>
            </a:extLst>
          </p:cNvPr>
          <p:cNvSpPr txBox="1"/>
          <p:nvPr/>
        </p:nvSpPr>
        <p:spPr>
          <a:xfrm>
            <a:off x="973156" y="2371884"/>
            <a:ext cx="10245687" cy="17081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il dato testuale dimostra l'evoluzione dell'identità professionale del docente e la profondità semantica di questi interventi nei forum costituirà l'indicatore della "Maturazione della Postura Inclusiva"</a:t>
            </a:r>
          </a:p>
        </p:txBody>
      </p:sp>
    </p:spTree>
    <p:extLst>
      <p:ext uri="{BB962C8B-B14F-4D97-AF65-F5344CB8AC3E}">
        <p14:creationId xmlns:p14="http://schemas.microsoft.com/office/powerpoint/2010/main" val="370863988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1F7DE69-9A08-6984-50F0-F0E9617369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714"/>
          <a:stretch>
            <a:fillRect/>
          </a:stretch>
        </p:blipFill>
        <p:spPr>
          <a:xfrm>
            <a:off x="872503" y="629239"/>
            <a:ext cx="5550720" cy="559952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2126C7EF-71BC-60AE-529A-C01B780ED788}"/>
              </a:ext>
            </a:extLst>
          </p:cNvPr>
          <p:cNvSpPr txBox="1"/>
          <p:nvPr/>
        </p:nvSpPr>
        <p:spPr>
          <a:xfrm>
            <a:off x="7647662" y="2736505"/>
            <a:ext cx="3671835" cy="1384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Report delle </a:t>
            </a:r>
            <a:r>
              <a:rPr kumimoji="0" lang="it-IT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attivita</a:t>
            </a: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̀ </a:t>
            </a:r>
          </a:p>
          <a:p>
            <a:pPr marL="0"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per studente </a:t>
            </a:r>
          </a:p>
        </p:txBody>
      </p:sp>
    </p:spTree>
    <p:extLst>
      <p:ext uri="{BB962C8B-B14F-4D97-AF65-F5344CB8AC3E}">
        <p14:creationId xmlns:p14="http://schemas.microsoft.com/office/powerpoint/2010/main" val="333471534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3E218-8C0B-53FB-C33F-1665C3E35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2">
            <a:extLst>
              <a:ext uri="{FF2B5EF4-FFF2-40B4-BE49-F238E27FC236}">
                <a16:creationId xmlns:a16="http://schemas.microsoft.com/office/drawing/2014/main" id="{413FB22C-9323-8BAC-C744-24D822DDA329}"/>
              </a:ext>
            </a:extLst>
          </p:cNvPr>
          <p:cNvSpPr txBox="1">
            <a:spLocks/>
          </p:cNvSpPr>
          <p:nvPr/>
        </p:nvSpPr>
        <p:spPr>
          <a:xfrm>
            <a:off x="1523998" y="0"/>
            <a:ext cx="9144000" cy="1039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/>
                <a:cs typeface="Calibri Light"/>
                <a:sym typeface="Calibri Light"/>
              </a:rPr>
              <a:t>Uno strumento di indagine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EFC7A3E-A7BC-39D0-D6AC-8F54DA0B0B4F}"/>
              </a:ext>
            </a:extLst>
          </p:cNvPr>
          <p:cNvSpPr txBox="1"/>
          <p:nvPr/>
        </p:nvSpPr>
        <p:spPr>
          <a:xfrm>
            <a:off x="732262" y="1275594"/>
            <a:ext cx="10727473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just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Se la piattaforma diventa uno strumento che abilita i processi cognitivi ed emotivi necessari alla professione docente...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C42FDA3-7F6C-8512-3439-029C9E60DDAE}"/>
              </a:ext>
            </a:extLst>
          </p:cNvPr>
          <p:cNvSpPr txBox="1"/>
          <p:nvPr/>
        </p:nvSpPr>
        <p:spPr>
          <a:xfrm>
            <a:off x="732262" y="2551839"/>
            <a:ext cx="10727473" cy="1754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algn="just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è possibile validare uno strumento per monitorare il proprio percorso di formazione, promuovere l'</a:t>
            </a:r>
            <a:r>
              <a: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autoefficacia professionale</a:t>
            </a: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 e la </a:t>
            </a:r>
            <a:r>
              <a: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consapevolezza metacognitiva.</a:t>
            </a:r>
            <a:endParaRPr kumimoji="0" lang="it-IT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asyReadingPRO" panose="02000506040000020003" pitchFamily="2" charset="0"/>
              <a:sym typeface="Helvetica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6777C67-84ED-1462-95B6-4CF04A827808}"/>
              </a:ext>
            </a:extLst>
          </p:cNvPr>
          <p:cNvSpPr txBox="1"/>
          <p:nvPr/>
        </p:nvSpPr>
        <p:spPr>
          <a:xfrm>
            <a:off x="732262" y="4570566"/>
            <a:ext cx="10727473" cy="15311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Una scala </a:t>
            </a:r>
            <a:r>
              <a:rPr kumimoji="0" lang="it-IT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likert</a:t>
            </a: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 a 7 punti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 </a:t>
            </a: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(da 1: "completamente in disaccordo" a 7: "completamente d'accordo") </a:t>
            </a: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con</a:t>
            </a: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  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gli item sono formulati in prima persona per misurare la percezione soggettiva del docente.</a:t>
            </a:r>
          </a:p>
        </p:txBody>
      </p:sp>
    </p:spTree>
    <p:extLst>
      <p:ext uri="{BB962C8B-B14F-4D97-AF65-F5344CB8AC3E}">
        <p14:creationId xmlns:p14="http://schemas.microsoft.com/office/powerpoint/2010/main" val="20062424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D20007-5DCA-6716-241D-CA1CBAA31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it-IT" dirty="0"/>
              <a:t>Costrutti</a:t>
            </a:r>
          </a:p>
        </p:txBody>
      </p:sp>
      <p:graphicFrame>
        <p:nvGraphicFramePr>
          <p:cNvPr id="6" name="CasellaDiTesto 3">
            <a:extLst>
              <a:ext uri="{FF2B5EF4-FFF2-40B4-BE49-F238E27FC236}">
                <a16:creationId xmlns:a16="http://schemas.microsoft.com/office/drawing/2014/main" id="{D6ABC359-E58D-7571-818E-ADEDF1EE5060}"/>
              </a:ext>
            </a:extLst>
          </p:cNvPr>
          <p:cNvGraphicFramePr/>
          <p:nvPr/>
        </p:nvGraphicFramePr>
        <p:xfrm>
          <a:off x="209320" y="1112704"/>
          <a:ext cx="11832115" cy="5428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2474751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CC73D-373B-6D7D-FB11-86D78EFAD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A74D3058-A318-9671-BC3D-3D2D86997D5D}"/>
              </a:ext>
            </a:extLst>
          </p:cNvPr>
          <p:cNvSpPr txBox="1"/>
          <p:nvPr/>
        </p:nvSpPr>
        <p:spPr>
          <a:xfrm>
            <a:off x="482600" y="290818"/>
            <a:ext cx="11226800" cy="57361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AGENCY</a:t>
            </a:r>
            <a:endParaRPr kumimoji="0" lang="it-IT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asyReadingPRO" panose="02000506040000020003" pitchFamily="2" charset="0"/>
              <a:sym typeface="Helvetica"/>
            </a:endParaRPr>
          </a:p>
          <a:p>
            <a:pPr marL="285750" marR="0" lvl="0" indent="-28575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Sento di poter gestire in modo autonomo i tempi e le modalità della mia partecipazione.</a:t>
            </a:r>
          </a:p>
          <a:p>
            <a:pPr marL="285750" marR="0" lvl="0" indent="-28575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Considero la mia azione in piattaforma come determinante per l'andamento del processo formativo.</a:t>
            </a:r>
          </a:p>
          <a:p>
            <a:pPr marL="285750" marR="0" lvl="0" indent="-28575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Percepisco che la mia agentività sul processo formativo sia valorizzata dagli strumenti utilizzati.</a:t>
            </a:r>
          </a:p>
          <a:p>
            <a:pPr marL="285750" marR="0" lvl="0" indent="-28575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Mi sento protagonista della costruzione del mio percorso professionale in piattaforma.</a:t>
            </a:r>
          </a:p>
          <a:p>
            <a:pPr marL="0"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asyReadingPRO" panose="02000506040000020003" pitchFamily="2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271535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A6585499-91D8-A63F-A9E9-E66E53E19C74}"/>
              </a:ext>
            </a:extLst>
          </p:cNvPr>
          <p:cNvSpPr txBox="1"/>
          <p:nvPr/>
        </p:nvSpPr>
        <p:spPr>
          <a:xfrm>
            <a:off x="471889" y="1287627"/>
            <a:ext cx="11248222" cy="51321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1. La visibilità dei contributi dei miei colleghi stimola la mia riflessione professionale.</a:t>
            </a:r>
            <a:b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</a:b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2. Considero il forum uno spazio efficace per costruire significati collettivi sui temi del sostegno.</a:t>
            </a:r>
            <a:b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</a:b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3. Il confronto orizzontale con i pari è un elemento fondante del mio apprendimento su </a:t>
            </a:r>
            <a:r>
              <a:rPr kumimoji="0" lang="it-IT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Moodle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.</a:t>
            </a:r>
            <a:b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</a:b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4. Sento che i miei contributi digitali arricchiscono la visione di gruppo sui contenuti del corso.</a:t>
            </a:r>
            <a:b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</a:b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5. La collaborazione in piattaforma mi permette di scoprire nuove prospettive di approccio critico.</a:t>
            </a:r>
            <a:b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</a:b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6. Percepisco l'ambiente virtuale come uno spazio di dialogo più inclusivo rispetto all'aula fisica.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5E3D42C-BA08-18F3-7ED9-295F76900305}"/>
              </a:ext>
            </a:extLst>
          </p:cNvPr>
          <p:cNvSpPr txBox="1"/>
          <p:nvPr/>
        </p:nvSpPr>
        <p:spPr>
          <a:xfrm>
            <a:off x="3047082" y="328030"/>
            <a:ext cx="6097836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COLLABORAZIONE</a:t>
            </a:r>
            <a:endParaRPr kumimoji="0" lang="it-IT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asyReadingPRO" panose="02000506040000020003" pitchFamily="2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082277840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935CE-1B47-E62E-7917-FD9CD3295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7F1B05FD-40AC-1B68-F849-332CDFFE7B04}"/>
              </a:ext>
            </a:extLst>
          </p:cNvPr>
          <p:cNvSpPr txBox="1"/>
          <p:nvPr/>
        </p:nvSpPr>
        <p:spPr>
          <a:xfrm>
            <a:off x="484742" y="859946"/>
            <a:ext cx="10939903" cy="65171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 Gli strumenti di </a:t>
            </a:r>
            <a:r>
              <a:rPr kumimoji="0" lang="it-IT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Moodle</a:t>
            </a: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 mi aiutano a osservare il mio percorso formativo con un "occhio terzo".</a:t>
            </a:r>
          </a:p>
          <a:p>
            <a:pPr marL="342900" marR="0" lvl="0" indent="-34290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Utilizzo le attività proposte per realizzare un bilancio costante delle mie competenze professionali.</a:t>
            </a:r>
          </a:p>
          <a:p>
            <a:pPr marL="342900" marR="0" lvl="0" indent="-34290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La struttura del corso mi spinge a riflettere sulla natura dei fenomeni educativi che studio.</a:t>
            </a:r>
          </a:p>
          <a:p>
            <a:pPr marL="342900" marR="0" lvl="0" indent="-34290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Sento che la scrittura riflessiva richiesta in piattaforma favorisce la mia crescita consapevole.</a:t>
            </a:r>
          </a:p>
          <a:p>
            <a:pPr marL="342900" marR="0" lvl="0" indent="-34290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Riesco a monitorare i miei progressi cognitivi grazie ai feedback procedurali del sistema.</a:t>
            </a:r>
          </a:p>
          <a:p>
            <a:pPr marL="342900" marR="0" lvl="0" indent="-34290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La piattaforma mi induce a interrogarmi costantemente sul mio modo di apprendere e di formarmi.</a:t>
            </a:r>
          </a:p>
          <a:p>
            <a:pPr marL="0"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asyReadingPRO" panose="02000506040000020003" pitchFamily="2" charset="0"/>
              <a:sym typeface="Helvetica"/>
            </a:endParaRPr>
          </a:p>
          <a:p>
            <a:pPr marL="0"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.</a:t>
            </a:r>
            <a:endParaRPr kumimoji="0" lang="it-IT" sz="1200" b="0" i="0" u="none" strike="noStrike" kern="0" cap="none" spc="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EasyReadingPRO" panose="02000506040000020003" pitchFamily="2" charset="0"/>
              <a:sym typeface="Helvetica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D708DD0-AC34-6AB0-877B-479AC6574122}"/>
              </a:ext>
            </a:extLst>
          </p:cNvPr>
          <p:cNvSpPr txBox="1"/>
          <p:nvPr/>
        </p:nvSpPr>
        <p:spPr>
          <a:xfrm>
            <a:off x="2962925" y="162366"/>
            <a:ext cx="6097836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RIFLESSIVITÀ</a:t>
            </a:r>
          </a:p>
        </p:txBody>
      </p:sp>
    </p:spTree>
    <p:extLst>
      <p:ext uri="{BB962C8B-B14F-4D97-AF65-F5344CB8AC3E}">
        <p14:creationId xmlns:p14="http://schemas.microsoft.com/office/powerpoint/2010/main" val="1823015645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610BF75-7E50-FE1F-BD8F-CE0C088FEA0B}"/>
              </a:ext>
            </a:extLst>
          </p:cNvPr>
          <p:cNvSpPr txBox="1"/>
          <p:nvPr/>
        </p:nvSpPr>
        <p:spPr>
          <a:xfrm>
            <a:off x="675700" y="1423208"/>
            <a:ext cx="10840597" cy="44781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Sento di poter applicare le strategie educative sperimentate online ai miei futuri studenti con disabilità</a:t>
            </a:r>
          </a:p>
          <a:p>
            <a:pPr marL="342900" marR="0" lvl="0" indent="-34290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asyReadingPRO" panose="02000506040000020003" pitchFamily="2" charset="0"/>
              <a:sym typeface="Helvetica"/>
            </a:endParaRPr>
          </a:p>
          <a:p>
            <a:pPr marL="342900" marR="0" lvl="0" indent="-34290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Considero l'uso della piattaforma fondamentale per consolidare il mio senso di autoefficacia professionale.</a:t>
            </a:r>
          </a:p>
          <a:p>
            <a:pPr marL="342900" marR="0" lvl="0" indent="-34290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asyReadingPRO" panose="02000506040000020003" pitchFamily="2" charset="0"/>
              <a:sym typeface="Helvetica"/>
            </a:endParaRPr>
          </a:p>
          <a:p>
            <a:pPr marL="342900" marR="0" lvl="0" indent="-34290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Sento di aver acquisito strumenti digitali concreti per gestire la complessità dei processi di apprendimento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1A32041-A401-0EBC-C036-6EB0EAAB94F7}"/>
              </a:ext>
            </a:extLst>
          </p:cNvPr>
          <p:cNvSpPr txBox="1"/>
          <p:nvPr/>
        </p:nvSpPr>
        <p:spPr>
          <a:xfrm>
            <a:off x="3047081" y="341406"/>
            <a:ext cx="6097836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asyReadingPRO" panose="02000506040000020003" pitchFamily="2" charset="0"/>
                <a:sym typeface="Helvetica"/>
              </a:rPr>
              <a:t>AUTOEFFICACIA</a:t>
            </a:r>
            <a:endParaRPr kumimoji="0" lang="it-IT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0893017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BA6F0-5871-3A6F-4EB5-59DD79904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FC28307-5CA4-46F7-1644-8F55F65E0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Grazie per l’attenzione</a:t>
            </a:r>
          </a:p>
        </p:txBody>
      </p:sp>
    </p:spTree>
    <p:extLst>
      <p:ext uri="{BB962C8B-B14F-4D97-AF65-F5344CB8AC3E}">
        <p14:creationId xmlns:p14="http://schemas.microsoft.com/office/powerpoint/2010/main" val="24437870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933</Words>
  <Application>Microsoft Macintosh PowerPoint</Application>
  <PresentationFormat>Widescreen</PresentationFormat>
  <Paragraphs>64</Paragraphs>
  <Slides>23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30" baseType="lpstr">
      <vt:lpstr>Aptos</vt:lpstr>
      <vt:lpstr>Arial</vt:lpstr>
      <vt:lpstr>Calibri</vt:lpstr>
      <vt:lpstr>Calibri Light</vt:lpstr>
      <vt:lpstr>EasyReadingPRO</vt:lpstr>
      <vt:lpstr>Helvetica</vt:lpstr>
      <vt:lpstr>1_Tema di Office</vt:lpstr>
      <vt:lpstr>Ipotesi esplorative e strumenti d’indagine  per una consapevolezza formativa e professionale</vt:lpstr>
      <vt:lpstr>Presentazione standard di PowerPoint</vt:lpstr>
      <vt:lpstr>Perché 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Dati grezzi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Costrutti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Luca L</dc:creator>
  <cp:lastModifiedBy>Luca L</cp:lastModifiedBy>
  <cp:revision>1</cp:revision>
  <dcterms:created xsi:type="dcterms:W3CDTF">2026-09-16T23:26:33Z</dcterms:created>
  <dcterms:modified xsi:type="dcterms:W3CDTF">2026-09-16T23:27:04Z</dcterms:modified>
</cp:coreProperties>
</file>