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126" autoAdjust="0"/>
  </p:normalViewPr>
  <p:slideViewPr>
    <p:cSldViewPr snapToGrid="0">
      <p:cViewPr varScale="1">
        <p:scale>
          <a:sx n="119" d="100"/>
          <a:sy n="119" d="100"/>
        </p:scale>
        <p:origin x="40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10B091-AE76-4A2C-ADB5-C48625221F3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081075D-7EB2-4225-B6C2-07C6C634DCFE}">
      <dgm:prSet phldrT="[Testo]" phldr="0"/>
      <dgm:spPr/>
      <dgm:t>
        <a:bodyPr/>
        <a:lstStyle/>
        <a:p>
          <a:r>
            <a:rPr lang="it-IT" dirty="0" err="1"/>
            <a:t>Flessibilitá</a:t>
          </a:r>
          <a:endParaRPr lang="it-IT" dirty="0"/>
        </a:p>
      </dgm:t>
    </dgm:pt>
    <dgm:pt modelId="{C8C58D25-9A46-4645-8E0F-9272C268347B}" type="parTrans" cxnId="{9084581A-ED9A-4BB3-BEA2-A80F9700FF65}">
      <dgm:prSet/>
      <dgm:spPr/>
      <dgm:t>
        <a:bodyPr/>
        <a:lstStyle/>
        <a:p>
          <a:endParaRPr lang="it-IT"/>
        </a:p>
      </dgm:t>
    </dgm:pt>
    <dgm:pt modelId="{65AF35B6-7760-4240-B172-777792F489E1}" type="sibTrans" cxnId="{9084581A-ED9A-4BB3-BEA2-A80F9700FF65}">
      <dgm:prSet/>
      <dgm:spPr/>
      <dgm:t>
        <a:bodyPr/>
        <a:lstStyle/>
        <a:p>
          <a:endParaRPr lang="it-IT"/>
        </a:p>
      </dgm:t>
    </dgm:pt>
    <dgm:pt modelId="{009B8E27-6B50-49F9-8E24-5F8443BA738D}">
      <dgm:prSet phldrT="[Testo]" phldr="0"/>
      <dgm:spPr/>
      <dgm:t>
        <a:bodyPr/>
        <a:lstStyle/>
        <a:p>
          <a:r>
            <a:rPr lang="it-IT" dirty="0"/>
            <a:t>Gestione degli accessi</a:t>
          </a:r>
        </a:p>
      </dgm:t>
    </dgm:pt>
    <dgm:pt modelId="{E1B6212A-14D9-4882-842F-C2F4EDB6559F}" type="parTrans" cxnId="{3A4D67A2-BC12-4009-8D82-5266AD533949}">
      <dgm:prSet/>
      <dgm:spPr/>
      <dgm:t>
        <a:bodyPr/>
        <a:lstStyle/>
        <a:p>
          <a:endParaRPr lang="it-IT"/>
        </a:p>
      </dgm:t>
    </dgm:pt>
    <dgm:pt modelId="{E2BC13A7-1500-4C5C-9BA7-3415D7FB016B}" type="sibTrans" cxnId="{3A4D67A2-BC12-4009-8D82-5266AD533949}">
      <dgm:prSet/>
      <dgm:spPr/>
      <dgm:t>
        <a:bodyPr/>
        <a:lstStyle/>
        <a:p>
          <a:endParaRPr lang="it-IT"/>
        </a:p>
      </dgm:t>
    </dgm:pt>
    <dgm:pt modelId="{BEBC98D5-0EAA-42BA-9FDF-F4FD80EBC69F}">
      <dgm:prSet phldrT="[Testo]" phldr="0"/>
      <dgm:spPr/>
      <dgm:t>
        <a:bodyPr/>
        <a:lstStyle/>
        <a:p>
          <a:r>
            <a:rPr lang="it-IT" dirty="0" err="1"/>
            <a:t>Sostenibilitá</a:t>
          </a:r>
          <a:endParaRPr lang="it-IT" dirty="0"/>
        </a:p>
      </dgm:t>
    </dgm:pt>
    <dgm:pt modelId="{97061DEE-7D3A-4326-A8A0-7F5C0890C196}" type="parTrans" cxnId="{E658142E-39B0-4EB9-AACD-36ACD591DC64}">
      <dgm:prSet/>
      <dgm:spPr/>
      <dgm:t>
        <a:bodyPr/>
        <a:lstStyle/>
        <a:p>
          <a:endParaRPr lang="it-IT"/>
        </a:p>
      </dgm:t>
    </dgm:pt>
    <dgm:pt modelId="{AAB574D5-4108-455B-94BC-1EE4DD28EFD2}" type="sibTrans" cxnId="{E658142E-39B0-4EB9-AACD-36ACD591DC64}">
      <dgm:prSet/>
      <dgm:spPr/>
      <dgm:t>
        <a:bodyPr/>
        <a:lstStyle/>
        <a:p>
          <a:endParaRPr lang="it-IT"/>
        </a:p>
      </dgm:t>
    </dgm:pt>
    <dgm:pt modelId="{B6983821-886E-424C-991F-69089E058F10}">
      <dgm:prSet phldrT="[Testo]" phldr="0"/>
      <dgm:spPr/>
      <dgm:t>
        <a:bodyPr/>
        <a:lstStyle/>
        <a:p>
          <a:r>
            <a:rPr lang="it-IT" dirty="0" err="1"/>
            <a:t>Modularitá</a:t>
          </a:r>
          <a:endParaRPr lang="it-IT" dirty="0"/>
        </a:p>
      </dgm:t>
    </dgm:pt>
    <dgm:pt modelId="{B92EA89B-3364-4F55-93B4-BAE78706D36F}" type="parTrans" cxnId="{CD5611AB-2C46-46D9-B59A-8030481FC00F}">
      <dgm:prSet/>
      <dgm:spPr/>
      <dgm:t>
        <a:bodyPr/>
        <a:lstStyle/>
        <a:p>
          <a:endParaRPr lang="it-IT"/>
        </a:p>
      </dgm:t>
    </dgm:pt>
    <dgm:pt modelId="{7C82F2C4-173C-4416-938C-F8B73EE85D37}" type="sibTrans" cxnId="{CD5611AB-2C46-46D9-B59A-8030481FC00F}">
      <dgm:prSet/>
      <dgm:spPr/>
      <dgm:t>
        <a:bodyPr/>
        <a:lstStyle/>
        <a:p>
          <a:endParaRPr lang="it-IT"/>
        </a:p>
      </dgm:t>
    </dgm:pt>
    <dgm:pt modelId="{AC65BBB5-4C0A-48B1-AAA4-E3BEA5B023C5}" type="pres">
      <dgm:prSet presAssocID="{9910B091-AE76-4A2C-ADB5-C48625221F39}" presName="Name0" presStyleCnt="0">
        <dgm:presLayoutVars>
          <dgm:chMax val="7"/>
          <dgm:chPref val="7"/>
          <dgm:dir val="rev"/>
        </dgm:presLayoutVars>
      </dgm:prSet>
      <dgm:spPr/>
    </dgm:pt>
    <dgm:pt modelId="{AA10BFBB-642F-46F5-815E-F700C5616E77}" type="pres">
      <dgm:prSet presAssocID="{9910B091-AE76-4A2C-ADB5-C48625221F39}" presName="Name1" presStyleCnt="0"/>
      <dgm:spPr/>
    </dgm:pt>
    <dgm:pt modelId="{B9353219-89E3-47DB-90E3-0AABED76A818}" type="pres">
      <dgm:prSet presAssocID="{9910B091-AE76-4A2C-ADB5-C48625221F39}" presName="cycle" presStyleCnt="0"/>
      <dgm:spPr/>
    </dgm:pt>
    <dgm:pt modelId="{8E3EBB1A-3D21-4EF4-A794-3C1B9C5A910E}" type="pres">
      <dgm:prSet presAssocID="{9910B091-AE76-4A2C-ADB5-C48625221F39}" presName="srcNode" presStyleLbl="node1" presStyleIdx="0" presStyleCnt="4"/>
      <dgm:spPr/>
    </dgm:pt>
    <dgm:pt modelId="{42203268-003C-4D4A-A6D5-D2FD0AD5C812}" type="pres">
      <dgm:prSet presAssocID="{9910B091-AE76-4A2C-ADB5-C48625221F39}" presName="conn" presStyleLbl="parChTrans1D2" presStyleIdx="0" presStyleCnt="1"/>
      <dgm:spPr/>
    </dgm:pt>
    <dgm:pt modelId="{D3CE52B3-3C61-4AFA-B474-D57C043E0436}" type="pres">
      <dgm:prSet presAssocID="{9910B091-AE76-4A2C-ADB5-C48625221F39}" presName="extraNode" presStyleLbl="node1" presStyleIdx="0" presStyleCnt="4"/>
      <dgm:spPr/>
    </dgm:pt>
    <dgm:pt modelId="{0A0142E9-3465-408B-856C-3DB66D7D8026}" type="pres">
      <dgm:prSet presAssocID="{9910B091-AE76-4A2C-ADB5-C48625221F39}" presName="dstNode" presStyleLbl="node1" presStyleIdx="0" presStyleCnt="4"/>
      <dgm:spPr/>
    </dgm:pt>
    <dgm:pt modelId="{3EF1818F-2955-4C1C-A0C4-403FBFC75B95}" type="pres">
      <dgm:prSet presAssocID="{4081075D-7EB2-4225-B6C2-07C6C634DCFE}" presName="text_1" presStyleLbl="node1" presStyleIdx="0" presStyleCnt="4">
        <dgm:presLayoutVars>
          <dgm:bulletEnabled val="1"/>
        </dgm:presLayoutVars>
      </dgm:prSet>
      <dgm:spPr/>
    </dgm:pt>
    <dgm:pt modelId="{4F238EAA-F487-47F2-B58A-D716B464A562}" type="pres">
      <dgm:prSet presAssocID="{4081075D-7EB2-4225-B6C2-07C6C634DCFE}" presName="accent_1" presStyleCnt="0"/>
      <dgm:spPr/>
    </dgm:pt>
    <dgm:pt modelId="{0390DB35-6275-4D56-BA78-C441328E4FCF}" type="pres">
      <dgm:prSet presAssocID="{4081075D-7EB2-4225-B6C2-07C6C634DCFE}" presName="accentRepeatNode" presStyleLbl="solidFgAcc1" presStyleIdx="0" presStyleCnt="4"/>
      <dgm:spPr/>
    </dgm:pt>
    <dgm:pt modelId="{77D80281-D487-4DAC-B74E-D93BCEB04178}" type="pres">
      <dgm:prSet presAssocID="{B6983821-886E-424C-991F-69089E058F10}" presName="text_2" presStyleLbl="node1" presStyleIdx="1" presStyleCnt="4">
        <dgm:presLayoutVars>
          <dgm:bulletEnabled val="1"/>
        </dgm:presLayoutVars>
      </dgm:prSet>
      <dgm:spPr/>
    </dgm:pt>
    <dgm:pt modelId="{A2888A3C-1271-4CF1-ABA3-14595EA07135}" type="pres">
      <dgm:prSet presAssocID="{B6983821-886E-424C-991F-69089E058F10}" presName="accent_2" presStyleCnt="0"/>
      <dgm:spPr/>
    </dgm:pt>
    <dgm:pt modelId="{E92C91E0-83C1-404B-9F2C-E3F381F72983}" type="pres">
      <dgm:prSet presAssocID="{B6983821-886E-424C-991F-69089E058F10}" presName="accentRepeatNode" presStyleLbl="solidFgAcc1" presStyleIdx="1" presStyleCnt="4"/>
      <dgm:spPr/>
    </dgm:pt>
    <dgm:pt modelId="{362DA594-F14B-4C3C-A8C5-8D87B0535904}" type="pres">
      <dgm:prSet presAssocID="{009B8E27-6B50-49F9-8E24-5F8443BA738D}" presName="text_3" presStyleLbl="node1" presStyleIdx="2" presStyleCnt="4">
        <dgm:presLayoutVars>
          <dgm:bulletEnabled val="1"/>
        </dgm:presLayoutVars>
      </dgm:prSet>
      <dgm:spPr/>
    </dgm:pt>
    <dgm:pt modelId="{53440243-68F9-4D6E-B525-F92967ACA9A9}" type="pres">
      <dgm:prSet presAssocID="{009B8E27-6B50-49F9-8E24-5F8443BA738D}" presName="accent_3" presStyleCnt="0"/>
      <dgm:spPr/>
    </dgm:pt>
    <dgm:pt modelId="{1DED42C7-D7A8-4EA6-8452-705BFF749EBB}" type="pres">
      <dgm:prSet presAssocID="{009B8E27-6B50-49F9-8E24-5F8443BA738D}" presName="accentRepeatNode" presStyleLbl="solidFgAcc1" presStyleIdx="2" presStyleCnt="4"/>
      <dgm:spPr/>
    </dgm:pt>
    <dgm:pt modelId="{F6C17ACB-FC15-4E9B-97B2-DEBA94CB3DFE}" type="pres">
      <dgm:prSet presAssocID="{BEBC98D5-0EAA-42BA-9FDF-F4FD80EBC69F}" presName="text_4" presStyleLbl="node1" presStyleIdx="3" presStyleCnt="4">
        <dgm:presLayoutVars>
          <dgm:bulletEnabled val="1"/>
        </dgm:presLayoutVars>
      </dgm:prSet>
      <dgm:spPr/>
    </dgm:pt>
    <dgm:pt modelId="{9B8E02C1-0E96-41B1-89DD-E93327559974}" type="pres">
      <dgm:prSet presAssocID="{BEBC98D5-0EAA-42BA-9FDF-F4FD80EBC69F}" presName="accent_4" presStyleCnt="0"/>
      <dgm:spPr/>
    </dgm:pt>
    <dgm:pt modelId="{E114A4E9-1433-46D4-85DF-4ECE24A6926C}" type="pres">
      <dgm:prSet presAssocID="{BEBC98D5-0EAA-42BA-9FDF-F4FD80EBC69F}" presName="accentRepeatNode" presStyleLbl="solidFgAcc1" presStyleIdx="3" presStyleCnt="4"/>
      <dgm:spPr/>
    </dgm:pt>
  </dgm:ptLst>
  <dgm:cxnLst>
    <dgm:cxn modelId="{FFDFD917-9561-4518-8C96-FC7A6FB3CFB3}" type="presOf" srcId="{009B8E27-6B50-49F9-8E24-5F8443BA738D}" destId="{362DA594-F14B-4C3C-A8C5-8D87B0535904}" srcOrd="0" destOrd="0" presId="urn:microsoft.com/office/officeart/2008/layout/VerticalCurvedList"/>
    <dgm:cxn modelId="{9084581A-ED9A-4BB3-BEA2-A80F9700FF65}" srcId="{9910B091-AE76-4A2C-ADB5-C48625221F39}" destId="{4081075D-7EB2-4225-B6C2-07C6C634DCFE}" srcOrd="0" destOrd="0" parTransId="{C8C58D25-9A46-4645-8E0F-9272C268347B}" sibTransId="{65AF35B6-7760-4240-B172-777792F489E1}"/>
    <dgm:cxn modelId="{E658142E-39B0-4EB9-AACD-36ACD591DC64}" srcId="{9910B091-AE76-4A2C-ADB5-C48625221F39}" destId="{BEBC98D5-0EAA-42BA-9FDF-F4FD80EBC69F}" srcOrd="3" destOrd="0" parTransId="{97061DEE-7D3A-4326-A8A0-7F5C0890C196}" sibTransId="{AAB574D5-4108-455B-94BC-1EE4DD28EFD2}"/>
    <dgm:cxn modelId="{7C79CD4A-84AF-45DD-8038-03F94EC75D61}" type="presOf" srcId="{B6983821-886E-424C-991F-69089E058F10}" destId="{77D80281-D487-4DAC-B74E-D93BCEB04178}" srcOrd="0" destOrd="0" presId="urn:microsoft.com/office/officeart/2008/layout/VerticalCurvedList"/>
    <dgm:cxn modelId="{C0D4B252-A22C-46F8-BA44-58E334015595}" type="presOf" srcId="{BEBC98D5-0EAA-42BA-9FDF-F4FD80EBC69F}" destId="{F6C17ACB-FC15-4E9B-97B2-DEBA94CB3DFE}" srcOrd="0" destOrd="0" presId="urn:microsoft.com/office/officeart/2008/layout/VerticalCurvedList"/>
    <dgm:cxn modelId="{3A4D67A2-BC12-4009-8D82-5266AD533949}" srcId="{9910B091-AE76-4A2C-ADB5-C48625221F39}" destId="{009B8E27-6B50-49F9-8E24-5F8443BA738D}" srcOrd="2" destOrd="0" parTransId="{E1B6212A-14D9-4882-842F-C2F4EDB6559F}" sibTransId="{E2BC13A7-1500-4C5C-9BA7-3415D7FB016B}"/>
    <dgm:cxn modelId="{CD5611AB-2C46-46D9-B59A-8030481FC00F}" srcId="{9910B091-AE76-4A2C-ADB5-C48625221F39}" destId="{B6983821-886E-424C-991F-69089E058F10}" srcOrd="1" destOrd="0" parTransId="{B92EA89B-3364-4F55-93B4-BAE78706D36F}" sibTransId="{7C82F2C4-173C-4416-938C-F8B73EE85D37}"/>
    <dgm:cxn modelId="{A6F10FD3-E7F9-48AB-A636-0275CD4B1A46}" type="presOf" srcId="{65AF35B6-7760-4240-B172-777792F489E1}" destId="{42203268-003C-4D4A-A6D5-D2FD0AD5C812}" srcOrd="0" destOrd="0" presId="urn:microsoft.com/office/officeart/2008/layout/VerticalCurvedList"/>
    <dgm:cxn modelId="{3FFAA5D7-2CE4-4146-B25D-223A3D923FCA}" type="presOf" srcId="{9910B091-AE76-4A2C-ADB5-C48625221F39}" destId="{AC65BBB5-4C0A-48B1-AAA4-E3BEA5B023C5}" srcOrd="0" destOrd="0" presId="urn:microsoft.com/office/officeart/2008/layout/VerticalCurvedList"/>
    <dgm:cxn modelId="{18BA54F8-E338-41A2-9B12-96C222332DEE}" type="presOf" srcId="{4081075D-7EB2-4225-B6C2-07C6C634DCFE}" destId="{3EF1818F-2955-4C1C-A0C4-403FBFC75B95}" srcOrd="0" destOrd="0" presId="urn:microsoft.com/office/officeart/2008/layout/VerticalCurvedList"/>
    <dgm:cxn modelId="{BF3C89E0-EA40-4525-9B63-2ABFE9791A96}" type="presParOf" srcId="{AC65BBB5-4C0A-48B1-AAA4-E3BEA5B023C5}" destId="{AA10BFBB-642F-46F5-815E-F700C5616E77}" srcOrd="0" destOrd="0" presId="urn:microsoft.com/office/officeart/2008/layout/VerticalCurvedList"/>
    <dgm:cxn modelId="{E8F43106-27C2-43F4-A749-54F6B303C913}" type="presParOf" srcId="{AA10BFBB-642F-46F5-815E-F700C5616E77}" destId="{B9353219-89E3-47DB-90E3-0AABED76A818}" srcOrd="0" destOrd="0" presId="urn:microsoft.com/office/officeart/2008/layout/VerticalCurvedList"/>
    <dgm:cxn modelId="{C7E60923-5F4B-4338-B204-CA883C180BB5}" type="presParOf" srcId="{B9353219-89E3-47DB-90E3-0AABED76A818}" destId="{8E3EBB1A-3D21-4EF4-A794-3C1B9C5A910E}" srcOrd="0" destOrd="0" presId="urn:microsoft.com/office/officeart/2008/layout/VerticalCurvedList"/>
    <dgm:cxn modelId="{6F3D91C5-F0BA-4BE7-8817-4894930054AA}" type="presParOf" srcId="{B9353219-89E3-47DB-90E3-0AABED76A818}" destId="{42203268-003C-4D4A-A6D5-D2FD0AD5C812}" srcOrd="1" destOrd="0" presId="urn:microsoft.com/office/officeart/2008/layout/VerticalCurvedList"/>
    <dgm:cxn modelId="{4437CF1B-F4CB-4A95-86E7-BA5D033CED02}" type="presParOf" srcId="{B9353219-89E3-47DB-90E3-0AABED76A818}" destId="{D3CE52B3-3C61-4AFA-B474-D57C043E0436}" srcOrd="2" destOrd="0" presId="urn:microsoft.com/office/officeart/2008/layout/VerticalCurvedList"/>
    <dgm:cxn modelId="{438269E5-9125-4200-A81C-0714D9F3A25B}" type="presParOf" srcId="{B9353219-89E3-47DB-90E3-0AABED76A818}" destId="{0A0142E9-3465-408B-856C-3DB66D7D8026}" srcOrd="3" destOrd="0" presId="urn:microsoft.com/office/officeart/2008/layout/VerticalCurvedList"/>
    <dgm:cxn modelId="{E75F6826-930D-4787-804B-E15CCB65A7E3}" type="presParOf" srcId="{AA10BFBB-642F-46F5-815E-F700C5616E77}" destId="{3EF1818F-2955-4C1C-A0C4-403FBFC75B95}" srcOrd="1" destOrd="0" presId="urn:microsoft.com/office/officeart/2008/layout/VerticalCurvedList"/>
    <dgm:cxn modelId="{ABC3C8D7-FD31-476A-A321-9B08127AEDDA}" type="presParOf" srcId="{AA10BFBB-642F-46F5-815E-F700C5616E77}" destId="{4F238EAA-F487-47F2-B58A-D716B464A562}" srcOrd="2" destOrd="0" presId="urn:microsoft.com/office/officeart/2008/layout/VerticalCurvedList"/>
    <dgm:cxn modelId="{54982BD3-CB24-4F83-BA1B-EC36FEE73C39}" type="presParOf" srcId="{4F238EAA-F487-47F2-B58A-D716B464A562}" destId="{0390DB35-6275-4D56-BA78-C441328E4FCF}" srcOrd="0" destOrd="0" presId="urn:microsoft.com/office/officeart/2008/layout/VerticalCurvedList"/>
    <dgm:cxn modelId="{AC30C36C-270E-4325-9A95-3800E2A54FCE}" type="presParOf" srcId="{AA10BFBB-642F-46F5-815E-F700C5616E77}" destId="{77D80281-D487-4DAC-B74E-D93BCEB04178}" srcOrd="3" destOrd="0" presId="urn:microsoft.com/office/officeart/2008/layout/VerticalCurvedList"/>
    <dgm:cxn modelId="{7624CCBD-6EB2-4FE8-BB93-0C98A3C04C01}" type="presParOf" srcId="{AA10BFBB-642F-46F5-815E-F700C5616E77}" destId="{A2888A3C-1271-4CF1-ABA3-14595EA07135}" srcOrd="4" destOrd="0" presId="urn:microsoft.com/office/officeart/2008/layout/VerticalCurvedList"/>
    <dgm:cxn modelId="{90B6911D-5904-426D-9306-F56675459FD0}" type="presParOf" srcId="{A2888A3C-1271-4CF1-ABA3-14595EA07135}" destId="{E92C91E0-83C1-404B-9F2C-E3F381F72983}" srcOrd="0" destOrd="0" presId="urn:microsoft.com/office/officeart/2008/layout/VerticalCurvedList"/>
    <dgm:cxn modelId="{D4621128-4F6D-4231-A6DC-9A6E08A66BAC}" type="presParOf" srcId="{AA10BFBB-642F-46F5-815E-F700C5616E77}" destId="{362DA594-F14B-4C3C-A8C5-8D87B0535904}" srcOrd="5" destOrd="0" presId="urn:microsoft.com/office/officeart/2008/layout/VerticalCurvedList"/>
    <dgm:cxn modelId="{B2C0EF22-DA1A-442C-8911-B24A25A1E532}" type="presParOf" srcId="{AA10BFBB-642F-46F5-815E-F700C5616E77}" destId="{53440243-68F9-4D6E-B525-F92967ACA9A9}" srcOrd="6" destOrd="0" presId="urn:microsoft.com/office/officeart/2008/layout/VerticalCurvedList"/>
    <dgm:cxn modelId="{E7E581E0-AAC3-4D2A-A7EC-EA392CD9C4CA}" type="presParOf" srcId="{53440243-68F9-4D6E-B525-F92967ACA9A9}" destId="{1DED42C7-D7A8-4EA6-8452-705BFF749EBB}" srcOrd="0" destOrd="0" presId="urn:microsoft.com/office/officeart/2008/layout/VerticalCurvedList"/>
    <dgm:cxn modelId="{70F09C10-46BD-4D8E-AD3F-3D3F1B23438B}" type="presParOf" srcId="{AA10BFBB-642F-46F5-815E-F700C5616E77}" destId="{F6C17ACB-FC15-4E9B-97B2-DEBA94CB3DFE}" srcOrd="7" destOrd="0" presId="urn:microsoft.com/office/officeart/2008/layout/VerticalCurvedList"/>
    <dgm:cxn modelId="{A123DE04-60CE-4807-B1EB-D68DBD9BE980}" type="presParOf" srcId="{AA10BFBB-642F-46F5-815E-F700C5616E77}" destId="{9B8E02C1-0E96-41B1-89DD-E93327559974}" srcOrd="8" destOrd="0" presId="urn:microsoft.com/office/officeart/2008/layout/VerticalCurvedList"/>
    <dgm:cxn modelId="{4180D77B-055D-4B7F-A636-6DDFAAE67D53}" type="presParOf" srcId="{9B8E02C1-0E96-41B1-89DD-E93327559974}" destId="{E114A4E9-1433-46D4-85DF-4ECE24A692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203268-003C-4D4A-A6D5-D2FD0AD5C812}">
      <dsp:nvSpPr>
        <dsp:cNvPr id="0" name=""/>
        <dsp:cNvSpPr/>
      </dsp:nvSpPr>
      <dsp:spPr>
        <a:xfrm>
          <a:off x="3379225" y="-721648"/>
          <a:ext cx="5607531" cy="5607531"/>
        </a:xfrm>
        <a:prstGeom prst="blockArc">
          <a:avLst>
            <a:gd name="adj1" fmla="val 8100000"/>
            <a:gd name="adj2" fmla="val 13500000"/>
            <a:gd name="adj3" fmla="val 38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F1818F-2955-4C1C-A0C4-403FBFC75B95}">
      <dsp:nvSpPr>
        <dsp:cNvPr id="0" name=""/>
        <dsp:cNvSpPr/>
      </dsp:nvSpPr>
      <dsp:spPr>
        <a:xfrm>
          <a:off x="56769" y="320146"/>
          <a:ext cx="3750993" cy="64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08497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 err="1"/>
            <a:t>Flessibilitá</a:t>
          </a:r>
          <a:endParaRPr lang="it-IT" sz="2200" kern="1200" dirty="0"/>
        </a:p>
      </dsp:txBody>
      <dsp:txXfrm>
        <a:off x="56769" y="320146"/>
        <a:ext cx="3750993" cy="640625"/>
      </dsp:txXfrm>
    </dsp:sp>
    <dsp:sp modelId="{0390DB35-6275-4D56-BA78-C441328E4FCF}">
      <dsp:nvSpPr>
        <dsp:cNvPr id="0" name=""/>
        <dsp:cNvSpPr/>
      </dsp:nvSpPr>
      <dsp:spPr>
        <a:xfrm>
          <a:off x="3407371" y="240068"/>
          <a:ext cx="800782" cy="8007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D80281-D487-4DAC-B74E-D93BCEB04178}">
      <dsp:nvSpPr>
        <dsp:cNvPr id="0" name=""/>
        <dsp:cNvSpPr/>
      </dsp:nvSpPr>
      <dsp:spPr>
        <a:xfrm>
          <a:off x="56769" y="1281251"/>
          <a:ext cx="3383707" cy="64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08497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 err="1"/>
            <a:t>Modularitá</a:t>
          </a:r>
          <a:endParaRPr lang="it-IT" sz="2200" kern="1200" dirty="0"/>
        </a:p>
      </dsp:txBody>
      <dsp:txXfrm>
        <a:off x="56769" y="1281251"/>
        <a:ext cx="3383707" cy="640625"/>
      </dsp:txXfrm>
    </dsp:sp>
    <dsp:sp modelId="{E92C91E0-83C1-404B-9F2C-E3F381F72983}">
      <dsp:nvSpPr>
        <dsp:cNvPr id="0" name=""/>
        <dsp:cNvSpPr/>
      </dsp:nvSpPr>
      <dsp:spPr>
        <a:xfrm>
          <a:off x="3040085" y="1201173"/>
          <a:ext cx="800782" cy="8007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DA594-F14B-4C3C-A8C5-8D87B0535904}">
      <dsp:nvSpPr>
        <dsp:cNvPr id="0" name=""/>
        <dsp:cNvSpPr/>
      </dsp:nvSpPr>
      <dsp:spPr>
        <a:xfrm>
          <a:off x="56769" y="2242357"/>
          <a:ext cx="3383707" cy="64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08497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/>
            <a:t>Gestione degli accessi</a:t>
          </a:r>
        </a:p>
      </dsp:txBody>
      <dsp:txXfrm>
        <a:off x="56769" y="2242357"/>
        <a:ext cx="3383707" cy="640625"/>
      </dsp:txXfrm>
    </dsp:sp>
    <dsp:sp modelId="{1DED42C7-D7A8-4EA6-8452-705BFF749EBB}">
      <dsp:nvSpPr>
        <dsp:cNvPr id="0" name=""/>
        <dsp:cNvSpPr/>
      </dsp:nvSpPr>
      <dsp:spPr>
        <a:xfrm>
          <a:off x="3040085" y="2162279"/>
          <a:ext cx="800782" cy="8007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17ACB-FC15-4E9B-97B2-DEBA94CB3DFE}">
      <dsp:nvSpPr>
        <dsp:cNvPr id="0" name=""/>
        <dsp:cNvSpPr/>
      </dsp:nvSpPr>
      <dsp:spPr>
        <a:xfrm>
          <a:off x="56769" y="3203462"/>
          <a:ext cx="3750993" cy="640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08497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 err="1"/>
            <a:t>Sostenibilitá</a:t>
          </a:r>
          <a:endParaRPr lang="it-IT" sz="2200" kern="1200" dirty="0"/>
        </a:p>
      </dsp:txBody>
      <dsp:txXfrm>
        <a:off x="56769" y="3203462"/>
        <a:ext cx="3750993" cy="640625"/>
      </dsp:txXfrm>
    </dsp:sp>
    <dsp:sp modelId="{E114A4E9-1433-46D4-85DF-4ECE24A6926C}">
      <dsp:nvSpPr>
        <dsp:cNvPr id="0" name=""/>
        <dsp:cNvSpPr/>
      </dsp:nvSpPr>
      <dsp:spPr>
        <a:xfrm>
          <a:off x="3407371" y="3123384"/>
          <a:ext cx="800782" cy="8007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TORINO OPEN TO RARE nasce nell’ambito delle attività del </a:t>
            </a:r>
            <a:r>
              <a:rPr lang="it-IT" dirty="0" err="1"/>
              <a:t>MedChemBeyond</a:t>
            </a:r>
            <a:r>
              <a:rPr lang="it-IT" dirty="0"/>
              <a:t> Lab dell’Università di Torino, dedicate allo studio delle Paraplegie Spastiche Ereditarie.</a:t>
            </a:r>
          </a:p>
          <a:p>
            <a:r>
              <a:rPr lang="it-IT" dirty="0"/>
              <a:t>Nel corso degli anni, il gruppo ha prodotto numerosi modelli computazionali tridimensionali delle proteine coinvolte in queste patologie. Da qui è nata l’esigenza non solo di raccogliere e organizzare queste risorse, ma anche di renderle accessibili e valorizzarle attraverso una piattaforma dedicata.</a:t>
            </a:r>
          </a:p>
          <a:p>
            <a:r>
              <a:rPr lang="it-IT" dirty="0"/>
              <a:t>La IAHSP (Paralisi spastica ascendente ereditaria a esordio infantile) è una malattia rara neurodegenerativa genetica</a:t>
            </a:r>
          </a:p>
        </p:txBody>
      </p:sp>
    </p:spTree>
    <p:extLst>
      <p:ext uri="{BB962C8B-B14F-4D97-AF65-F5344CB8AC3E}">
        <p14:creationId xmlns:p14="http://schemas.microsoft.com/office/powerpoint/2010/main" val="39271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 punto di partenza è un problema tipico della ricerca sulle malattie rare: abbiamo a disposizione contenuti scientifici molto specialistici, come modelli tridimensionali computazionali delle proteine, ma dobbiamo renderli comprensibili e utilizzabili da pubblici molto diversi.</a:t>
            </a:r>
          </a:p>
          <a:p>
            <a:r>
              <a:rPr lang="it-IT" dirty="0"/>
              <a:t>Non ci rivolgiamo infatti soltanto ai ricercatori, ma anche ai professionisti sanitari, ai pazienti, ai familiari e alle associazioni.</a:t>
            </a:r>
          </a:p>
          <a:p>
            <a:r>
              <a:rPr lang="it-IT" dirty="0"/>
              <a:t>Quindi la sfida non è semplicemente raccogliere e mettere a disposizione i risultati della ricerca, ma riuscire a contestualizzarli e a comunicarli a diversi livelli, mantenendo il rigore scientifico ma rendendo le informazioni più accessibili.</a:t>
            </a:r>
          </a:p>
          <a:p>
            <a:r>
              <a:rPr lang="it-IT" dirty="0"/>
              <a:t>Questo aspetto è particolarmente rilevante nel caso delle malattie rare, perché i pazienti e le famiglie sono spesso numericamente pochi e distribuiti in territori anche molto distanti tra loro. Per questo diventa ancora più importante avere uno spazio digitale che aiuti a mettere in relazione ricerca, clinica e comunità. </a:t>
            </a:r>
          </a:p>
          <a:p>
            <a:r>
              <a:rPr lang="it-IT" dirty="0"/>
              <a:t>È proprio da questa esigenza che nasce TORINO OPEN TO RARE.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767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TORINO OPEN TO RARE nasce quindi con una duplice funzione.</a:t>
            </a:r>
          </a:p>
          <a:p>
            <a:r>
              <a:rPr lang="it-IT" dirty="0"/>
              <a:t>Da un lato, raccoglie e rende disponibili i modelli tridimensionali delle proteine e le risorse scientifiche associate.</a:t>
            </a:r>
          </a:p>
          <a:p>
            <a:r>
              <a:rPr lang="it-IT" dirty="0"/>
              <a:t>Dall’altro, li contestualizza e li accompagna con spiegazioni e contenuti che ne facilitano la comprensione.</a:t>
            </a:r>
          </a:p>
          <a:p>
            <a:r>
              <a:rPr lang="it-IT" dirty="0"/>
              <a:t>L’obiettivo è quindi unire, nello stesso ambiente, repository scientifico e comunicazione della ricerca.</a:t>
            </a:r>
          </a:p>
        </p:txBody>
      </p:sp>
    </p:spTree>
    <p:extLst>
      <p:ext uri="{BB962C8B-B14F-4D97-AF65-F5344CB8AC3E}">
        <p14:creationId xmlns:p14="http://schemas.microsoft.com/office/powerpoint/2010/main" val="3316407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 questo punto la domanda è: perché utilizzare </a:t>
            </a:r>
            <a:r>
              <a:rPr lang="it-IT" dirty="0" err="1"/>
              <a:t>Moodle</a:t>
            </a:r>
            <a:r>
              <a:rPr lang="it-IT" dirty="0"/>
              <a:t>?</a:t>
            </a:r>
          </a:p>
          <a:p>
            <a:r>
              <a:rPr lang="it-IT" dirty="0"/>
              <a:t>In questo caso </a:t>
            </a:r>
            <a:r>
              <a:rPr lang="it-IT" dirty="0" err="1"/>
              <a:t>Moodle</a:t>
            </a:r>
            <a:r>
              <a:rPr lang="it-IT" dirty="0"/>
              <a:t> non è stato pensato come un LMS per erogare un corso, ma come un’infrastruttura digitale flessibile.</a:t>
            </a:r>
          </a:p>
          <a:p>
            <a:r>
              <a:rPr lang="it-IT" dirty="0"/>
              <a:t>Ci permetteva di integrare contenuti molto diversi, gestire differenti livelli di accesso e utilizzare strumenti già disponibili, come Glossario e Database.</a:t>
            </a:r>
          </a:p>
          <a:p>
            <a:r>
              <a:rPr lang="it-IT" dirty="0"/>
              <a:t>Inoltre, la presenza di competenze </a:t>
            </a:r>
            <a:r>
              <a:rPr lang="it-IT" dirty="0" err="1"/>
              <a:t>Moodle</a:t>
            </a:r>
            <a:r>
              <a:rPr lang="it-IT" dirty="0"/>
              <a:t> consolidate all’interno dell’Università di Torino garantiva sostenibilità, gestione e aggiornamento della piattaforma nel tempo.</a:t>
            </a:r>
          </a:p>
        </p:txBody>
      </p:sp>
    </p:spTree>
    <p:extLst>
      <p:ext uri="{BB962C8B-B14F-4D97-AF65-F5344CB8AC3E}">
        <p14:creationId xmlns:p14="http://schemas.microsoft.com/office/powerpoint/2010/main" val="1095072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piattaforma è stata organizzata in due componenti principali.</a:t>
            </a:r>
          </a:p>
          <a:p>
            <a:r>
              <a:rPr lang="it-IT" dirty="0"/>
              <a:t>Da una parte c’è un’area aperta, accessibile anche come ospite, nella quale i contenuti sono organizzati per patologia e accompagnati da spiegazioni, glossari e visualizzazioni tridimensionali.</a:t>
            </a:r>
          </a:p>
          <a:p>
            <a:r>
              <a:rPr lang="it-IT" dirty="0"/>
              <a:t>Dall’altra c’è un repository riservato, accessibile previa autenticazione, che raccoglie i modelli strutturali e le informazioni scientifiche associate.</a:t>
            </a:r>
          </a:p>
          <a:p>
            <a:r>
              <a:rPr lang="it-IT" dirty="0"/>
              <a:t>In questo modo, all’interno della stessa infrastruttura </a:t>
            </a:r>
            <a:r>
              <a:rPr lang="it-IT" dirty="0" err="1"/>
              <a:t>Moodle</a:t>
            </a:r>
            <a:r>
              <a:rPr lang="it-IT" dirty="0"/>
              <a:t>, possiamo gestire contenuti con livelli diversi di accesso e di approfondimento.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5559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Uno degli aspetti interessanti è che abbiamo utilizzato funzionalità </a:t>
            </a:r>
            <a:r>
              <a:rPr lang="it-IT" dirty="0" err="1"/>
              <a:t>Moodle</a:t>
            </a:r>
            <a:r>
              <a:rPr lang="it-IT" dirty="0"/>
              <a:t> molto comuni, ma con finalità diverse da quelle tradizionali.</a:t>
            </a:r>
          </a:p>
          <a:p>
            <a:r>
              <a:rPr lang="it-IT" dirty="0"/>
              <a:t>Il corso diventa uno spazio dedicato a una patologia, il Glossario supporta la comprensione del linguaggio scientifico e il Database diventa il vero e proprio repository dei modelli.</a:t>
            </a:r>
          </a:p>
          <a:p>
            <a:r>
              <a:rPr lang="it-IT" dirty="0"/>
              <a:t>A queste funzionalità abbiamo poi affiancato i visualizzatori tridimensionali, integrati direttamente all’interno dei corsi.</a:t>
            </a:r>
          </a:p>
          <a:p>
            <a:r>
              <a:rPr lang="it-IT" dirty="0"/>
              <a:t>Quindi il lavoro non è stato tanto personalizzare </a:t>
            </a:r>
            <a:r>
              <a:rPr lang="it-IT" dirty="0" err="1"/>
              <a:t>Moodle</a:t>
            </a:r>
            <a:r>
              <a:rPr lang="it-IT" dirty="0"/>
              <a:t>, quanto reinterpretarne gli strumenti in funzione delle esigenze del progetto.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7265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L’obiettivo, però, non è semplicemente mettere a disposizione un modello tridimensionale.</a:t>
            </a:r>
          </a:p>
          <a:p>
            <a:r>
              <a:rPr lang="it-IT" dirty="0"/>
              <a:t>Il modello viene inserito in un contesto informativo, accompagnato da spiegazioni, definizioni e strumenti di visualizzazione che aiutano a comprenderne il significato.</a:t>
            </a:r>
          </a:p>
          <a:p>
            <a:r>
              <a:rPr lang="it-IT" dirty="0"/>
              <a:t>In questo senso </a:t>
            </a:r>
            <a:r>
              <a:rPr lang="it-IT" dirty="0" err="1"/>
              <a:t>Moodle</a:t>
            </a:r>
            <a:r>
              <a:rPr lang="it-IT" dirty="0"/>
              <a:t> diventa uno spazio di mediazione scientifica: non ospita soltanto il dato, ma contribuisce a renderlo interpretabile anche da utenti non specialisti.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3326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L’esperienza ha naturalmente evidenziato anche alcune criticità.</a:t>
            </a:r>
          </a:p>
          <a:p>
            <a:r>
              <a:rPr lang="it-IT" dirty="0" err="1"/>
              <a:t>Moodle</a:t>
            </a:r>
            <a:r>
              <a:rPr lang="it-IT" dirty="0"/>
              <a:t> nasce soprattutto per la didattica, quindi utilizzarlo come ambiente di consultazione non lineare richiede una progettazione specifica. Anche l’integrazione dei visualizzatori 3D può essere ancora migliorata.</a:t>
            </a:r>
          </a:p>
          <a:p>
            <a:r>
              <a:rPr lang="it-IT" dirty="0"/>
              <a:t>I prossimi sviluppi riguarderanno quindi l’ampliamento dei contenuti, la realizzazione di un plugin dedicato alla visualizzazione delle strutture proteiche e una semplificazione dell’accesso.</a:t>
            </a:r>
          </a:p>
          <a:p>
            <a:r>
              <a:rPr lang="it-IT" dirty="0"/>
              <a:t>Sarà inoltre importante valutare l’esperienza d’uso coinvolgendo i diversi destinatari della piattaforma.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6372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 conclusione, TORINO OPEN TO RARE mostra come </a:t>
            </a:r>
            <a:r>
              <a:rPr lang="it-IT" dirty="0" err="1"/>
              <a:t>Moodle</a:t>
            </a:r>
            <a:r>
              <a:rPr lang="it-IT" dirty="0"/>
              <a:t> possa essere utilizzato anche oltre la sua funzione tradizionale di LMS.</a:t>
            </a:r>
          </a:p>
          <a:p>
            <a:r>
              <a:rPr lang="it-IT" dirty="0"/>
              <a:t>In questo caso diventa un’infrastruttura capace di organizzare risorse scientifiche, contestualizzarle e renderle accessibili a pubblici differenti.</a:t>
            </a:r>
          </a:p>
          <a:p>
            <a:r>
              <a:rPr lang="it-IT" dirty="0"/>
              <a:t>Il valore della piattaforma sta quindi proprio nella possibilità di mettere in relazione ricerca scientifica e società all’interno di un unico ambiente digitale.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7000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" name="alessandria skyline.png" descr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9837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04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06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41657105/" TargetMode="External"/><Relationship Id="rId5" Type="http://schemas.openxmlformats.org/officeDocument/2006/relationships/hyperlink" Target="https://pubmed.ncbi.nlm.nih.gov/34958957/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ubmed.ncbi.nlm.nih.gov/39154774/" TargetMode="Externa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3.pn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it-IT" dirty="0"/>
              <a:t>Dalla ricerca alla società: l’uso di </a:t>
            </a:r>
            <a:r>
              <a:rPr lang="it-IT" dirty="0" err="1"/>
              <a:t>Moodle</a:t>
            </a:r>
            <a:r>
              <a:rPr lang="it-IT" dirty="0"/>
              <a:t> nella piattaforma TORINO OPEN TO RARE</a:t>
            </a:r>
            <a:endParaRPr dirty="0"/>
          </a:p>
        </p:txBody>
      </p:sp>
      <p:sp>
        <p:nvSpPr>
          <p:cNvPr id="131" name="Sottotitolo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042666"/>
            <a:ext cx="9144000" cy="165576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it-IT" dirty="0"/>
              <a:t>Giulia Caron, Giuseppe </a:t>
            </a:r>
            <a:r>
              <a:rPr lang="it-IT" dirty="0" err="1"/>
              <a:t>Ermondi</a:t>
            </a:r>
            <a:r>
              <a:rPr lang="it-IT" dirty="0"/>
              <a:t>, </a:t>
            </a:r>
            <a:r>
              <a:rPr lang="it-IT" b="1" dirty="0"/>
              <a:t>Francesco Floris</a:t>
            </a:r>
            <a:r>
              <a:rPr lang="it-IT" dirty="0"/>
              <a:t>, Matteo Rossi Sebastiano</a:t>
            </a:r>
          </a:p>
          <a:p>
            <a:r>
              <a:rPr lang="it-IT" dirty="0"/>
              <a:t>Università degli Studi di Torino </a:t>
            </a:r>
          </a:p>
          <a:p>
            <a:r>
              <a:rPr lang="it-IT" i="1" dirty="0"/>
              <a:t>{</a:t>
            </a:r>
            <a:r>
              <a:rPr lang="it-IT" i="1" dirty="0" err="1"/>
              <a:t>giulia.caron</a:t>
            </a:r>
            <a:r>
              <a:rPr lang="it-IT" i="1" dirty="0"/>
              <a:t>, </a:t>
            </a:r>
            <a:r>
              <a:rPr lang="it-IT" i="1" dirty="0" err="1"/>
              <a:t>giuseppe.ermondi</a:t>
            </a:r>
            <a:r>
              <a:rPr lang="it-IT" i="1" dirty="0"/>
              <a:t>, </a:t>
            </a:r>
            <a:r>
              <a:rPr lang="it-IT" i="1" dirty="0" err="1"/>
              <a:t>francesco.floris</a:t>
            </a:r>
            <a:r>
              <a:rPr lang="it-IT" i="1" dirty="0"/>
              <a:t>, </a:t>
            </a:r>
            <a:r>
              <a:rPr lang="it-IT" i="1" dirty="0" err="1"/>
              <a:t>matteo.rossisebastiano</a:t>
            </a:r>
            <a:r>
              <a:rPr lang="it-IT" i="1" dirty="0"/>
              <a:t>}@unito.it </a:t>
            </a:r>
          </a:p>
          <a:p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761A385-3562-7527-A687-1ADF2D19C0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581" y="3042666"/>
            <a:ext cx="2821419" cy="29464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36FD4B-6FBE-F86E-AD57-ABA70BA5E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contesto: TORINO OPEN TO RARE</a:t>
            </a:r>
          </a:p>
        </p:txBody>
      </p:sp>
      <p:pic>
        <p:nvPicPr>
          <p:cNvPr id="4" name="Immagine 3" descr="TO2R3">
            <a:extLst>
              <a:ext uri="{FF2B5EF4-FFF2-40B4-BE49-F238E27FC236}">
                <a16:creationId xmlns:a16="http://schemas.microsoft.com/office/drawing/2014/main" id="{A75F6C69-91DA-CBE2-6657-7FDDBD682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987544"/>
            <a:ext cx="9144000" cy="166557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1F67E5F-8BF2-72C9-4A94-24422399F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4" y="1666529"/>
            <a:ext cx="3962400" cy="1990725"/>
          </a:xfrm>
          <a:prstGeom prst="rect">
            <a:avLst/>
          </a:prstGeom>
        </p:spPr>
      </p:pic>
      <p:sp>
        <p:nvSpPr>
          <p:cNvPr id="9" name="Freccia circolare a sinistra 8">
            <a:extLst>
              <a:ext uri="{FF2B5EF4-FFF2-40B4-BE49-F238E27FC236}">
                <a16:creationId xmlns:a16="http://schemas.microsoft.com/office/drawing/2014/main" id="{E2662FFE-2BE9-B71B-DC3C-1FE86C527777}"/>
              </a:ext>
            </a:extLst>
          </p:cNvPr>
          <p:cNvSpPr/>
          <p:nvPr/>
        </p:nvSpPr>
        <p:spPr>
          <a:xfrm rot="20546418">
            <a:off x="6392450" y="2255984"/>
            <a:ext cx="4234746" cy="1897812"/>
          </a:xfrm>
          <a:prstGeom prst="curvedLeftArrow">
            <a:avLst>
              <a:gd name="adj1" fmla="val 12823"/>
              <a:gd name="adj2" fmla="val 50000"/>
              <a:gd name="adj3" fmla="val 25000"/>
            </a:avLst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13BE1D7-845C-B55D-CB32-1A3C57B5332C}"/>
              </a:ext>
            </a:extLst>
          </p:cNvPr>
          <p:cNvSpPr txBox="1"/>
          <p:nvPr/>
        </p:nvSpPr>
        <p:spPr>
          <a:xfrm>
            <a:off x="8077200" y="5653118"/>
            <a:ext cx="4185475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it-IT" sz="1400" i="1" dirty="0">
                <a:latin typeface="+mj-lt"/>
              </a:rPr>
              <a:t>Rossi Sebastiano et al., Drug Discovery Today, 2022</a:t>
            </a:r>
            <a:r>
              <a:rPr lang="it-IT" sz="1400" dirty="0">
                <a:latin typeface="+mj-lt"/>
              </a:rPr>
              <a:t> e </a:t>
            </a:r>
            <a:r>
              <a:rPr lang="it-IT" sz="1400" i="1" dirty="0">
                <a:effectLst/>
                <a:latin typeface="+mj-lt"/>
              </a:rPr>
              <a:t>ACS Chemical </a:t>
            </a:r>
            <a:r>
              <a:rPr lang="it-IT" sz="1400" i="1" dirty="0" err="1">
                <a:effectLst/>
                <a:latin typeface="+mj-lt"/>
              </a:rPr>
              <a:t>Neuroscience</a:t>
            </a:r>
            <a:r>
              <a:rPr lang="it-IT" sz="1400" i="1" dirty="0">
                <a:effectLst/>
                <a:latin typeface="+mj-lt"/>
              </a:rPr>
              <a:t>, 2026</a:t>
            </a:r>
          </a:p>
          <a:p>
            <a:pPr algn="r"/>
            <a:r>
              <a:rPr lang="it-IT" sz="1400" dirty="0">
                <a:hlinkClick r:id="rId5"/>
              </a:rPr>
              <a:t>https://pubmed.ncbi.nlm.nih.gov/34958957/</a:t>
            </a:r>
            <a:r>
              <a:rPr lang="it-IT" sz="1400" dirty="0"/>
              <a:t>, e </a:t>
            </a:r>
            <a:r>
              <a:rPr lang="it-IT" sz="1400" dirty="0">
                <a:hlinkClick r:id="rId6"/>
              </a:rPr>
              <a:t>https://pubmed.ncbi.nlm.nih.gov/41657105/</a:t>
            </a:r>
            <a:endParaRPr lang="it-IT" sz="1400" dirty="0">
              <a:latin typeface="+mj-lt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9C08591-51C1-78C0-629B-98BBF5D9EE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308" y="1990758"/>
            <a:ext cx="1805739" cy="134226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03AE40B-B39D-DD6A-243A-DEC734DABF3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079904" y="2870456"/>
            <a:ext cx="3385434" cy="239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3204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8503B5-14EE-E277-1605-9267FB74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 problema: rendere accessibile una ricerca molto specialistica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14EFBD-C79B-CE02-FC43-98A25DFB6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9695" y="1998413"/>
            <a:ext cx="7315200" cy="673350"/>
          </a:xfrm>
          <a:prstGeom prst="roundRect">
            <a:avLst>
              <a:gd name="adj" fmla="val 2973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it-IT" dirty="0">
                <a:latin typeface="+mj-lt"/>
              </a:rPr>
              <a:t>Come rendere accessibili risorse scientifiche complesse a pubblici con competenze ed esigenze molto diverse?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2C1E5B35-8C3A-F7E5-A197-F8F1A3AC2D0A}"/>
              </a:ext>
            </a:extLst>
          </p:cNvPr>
          <p:cNvGrpSpPr/>
          <p:nvPr/>
        </p:nvGrpSpPr>
        <p:grpSpPr>
          <a:xfrm>
            <a:off x="838200" y="2756150"/>
            <a:ext cx="6092761" cy="3429000"/>
            <a:chOff x="3232149" y="2997200"/>
            <a:chExt cx="6092761" cy="3429000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F61172D8-ADC1-C501-9259-E91C83324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2149" y="2997200"/>
              <a:ext cx="6092761" cy="3429000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98809BEF-4A91-5F85-5FA7-B0248ACE0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53754" y="3860824"/>
              <a:ext cx="1649551" cy="1701752"/>
            </a:xfrm>
            <a:prstGeom prst="rect">
              <a:avLst/>
            </a:prstGeom>
          </p:spPr>
        </p:pic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AC8D1FA-F919-3110-66AE-A407C2D3F6D4}"/>
              </a:ext>
            </a:extLst>
          </p:cNvPr>
          <p:cNvSpPr txBox="1"/>
          <p:nvPr/>
        </p:nvSpPr>
        <p:spPr>
          <a:xfrm>
            <a:off x="7611979" y="6037127"/>
            <a:ext cx="4580021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it-IT" sz="1400" dirty="0">
                <a:latin typeface="+mj-lt"/>
              </a:rPr>
              <a:t>"</a:t>
            </a:r>
            <a:r>
              <a:rPr lang="it-IT" sz="1400" i="1" dirty="0">
                <a:latin typeface="+mj-lt"/>
              </a:rPr>
              <a:t>Rossi Sebastiano et al, Drug Discovery Today, 2024</a:t>
            </a:r>
            <a:r>
              <a:rPr lang="it-IT" sz="1400" dirty="0">
                <a:latin typeface="+mj-lt"/>
              </a:rPr>
              <a:t>" (link: </a:t>
            </a:r>
            <a:r>
              <a:rPr lang="it-IT" sz="1400" dirty="0">
                <a:latin typeface="+mj-lt"/>
                <a:hlinkClick r:id="rId5"/>
              </a:rPr>
              <a:t>https://pubmed.ncbi.nlm.nih.gov/39154774/</a:t>
            </a:r>
            <a:r>
              <a:rPr lang="it-IT" sz="1400" dirty="0">
                <a:latin typeface="+mj-lt"/>
              </a:rPr>
              <a:t>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33B4146-C446-7F16-0CAC-60DB60CF54B2}"/>
              </a:ext>
            </a:extLst>
          </p:cNvPr>
          <p:cNvSpPr txBox="1"/>
          <p:nvPr/>
        </p:nvSpPr>
        <p:spPr>
          <a:xfrm>
            <a:off x="7066547" y="3723115"/>
            <a:ext cx="4853508" cy="1262658"/>
          </a:xfrm>
          <a:prstGeom prst="roundRect">
            <a:avLst>
              <a:gd name="adj" fmla="val 46953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dirty="0">
                <a:solidFill>
                  <a:schemeClr val="tx1"/>
                </a:solidFill>
                <a:latin typeface="+mj-lt"/>
              </a:rPr>
              <a:t>Per le malattie rare, il legame con il territorio è cruciale: i pazienti sono spesso pochi e geograficamente dispersi.</a:t>
            </a:r>
          </a:p>
        </p:txBody>
      </p:sp>
    </p:spTree>
    <p:extLst>
      <p:ext uri="{BB962C8B-B14F-4D97-AF65-F5344CB8AC3E}">
        <p14:creationId xmlns:p14="http://schemas.microsoft.com/office/powerpoint/2010/main" val="273356006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7CA94C-C30B-6E50-25FC-BB3B9FF41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TORINO OPEN TO RARE: </a:t>
            </a:r>
            <a:br>
              <a:rPr lang="it-IT" dirty="0"/>
            </a:br>
            <a:r>
              <a:rPr lang="it-IT" dirty="0"/>
              <a:t>una piattaforma, due funzioni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3A77E4C-7EB7-BDC9-6DBF-E9F524754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083" y="1927326"/>
            <a:ext cx="6882064" cy="457774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F9A318D-1CDD-7226-B9AE-71396A0D8DC9}"/>
              </a:ext>
            </a:extLst>
          </p:cNvPr>
          <p:cNvSpPr txBox="1"/>
          <p:nvPr/>
        </p:nvSpPr>
        <p:spPr>
          <a:xfrm>
            <a:off x="224587" y="2069431"/>
            <a:ext cx="5325979" cy="562213"/>
          </a:xfrm>
          <a:prstGeom prst="clou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>
                <a:latin typeface="+mj-lt"/>
              </a:rPr>
              <a:t>https://3dmol-open2rare.unito.it/</a:t>
            </a:r>
          </a:p>
        </p:txBody>
      </p:sp>
    </p:spTree>
    <p:extLst>
      <p:ext uri="{BB962C8B-B14F-4D97-AF65-F5344CB8AC3E}">
        <p14:creationId xmlns:p14="http://schemas.microsoft.com/office/powerpoint/2010/main" val="312796914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405EA-065E-0D97-E0B0-EA99230A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</a:t>
            </a:r>
            <a:r>
              <a:rPr lang="it-IT" dirty="0" err="1"/>
              <a:t>Moodle</a:t>
            </a:r>
            <a:r>
              <a:rPr lang="it-IT" dirty="0"/>
              <a:t>?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B4AE53BA-1A14-CE1C-EC55-844DFBBB2FC0}"/>
              </a:ext>
            </a:extLst>
          </p:cNvPr>
          <p:cNvGrpSpPr/>
          <p:nvPr/>
        </p:nvGrpSpPr>
        <p:grpSpPr>
          <a:xfrm>
            <a:off x="336886" y="2261282"/>
            <a:ext cx="7178840" cy="2975810"/>
            <a:chOff x="1371603" y="1998413"/>
            <a:chExt cx="9448795" cy="3951574"/>
          </a:xfrm>
        </p:grpSpPr>
        <p:pic>
          <p:nvPicPr>
            <p:cNvPr id="5" name="Immagine 4" descr="TO2R3">
              <a:extLst>
                <a:ext uri="{FF2B5EF4-FFF2-40B4-BE49-F238E27FC236}">
                  <a16:creationId xmlns:a16="http://schemas.microsoft.com/office/drawing/2014/main" id="{4A63E5F8-F35F-9642-23F1-18E479368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0" y="4284413"/>
              <a:ext cx="9144000" cy="1665574"/>
            </a:xfrm>
            <a:prstGeom prst="rect">
              <a:avLst/>
            </a:prstGeom>
          </p:spPr>
        </p:pic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9877BD95-1474-77C6-239E-63926AB06612}"/>
                </a:ext>
              </a:extLst>
            </p:cNvPr>
            <p:cNvGrpSpPr/>
            <p:nvPr/>
          </p:nvGrpSpPr>
          <p:grpSpPr>
            <a:xfrm>
              <a:off x="1371603" y="1998413"/>
              <a:ext cx="9448795" cy="1990725"/>
              <a:chOff x="514853" y="1998413"/>
              <a:chExt cx="9448795" cy="1990725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48D6D714-D8AA-9588-1BF8-B5D972D101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853" y="1998413"/>
                <a:ext cx="3962400" cy="1990725"/>
              </a:xfrm>
              <a:prstGeom prst="rect">
                <a:avLst/>
              </a:prstGeom>
            </p:spPr>
          </p:pic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F980E180-5586-5C33-4AF3-EF4A6F67B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6198" y="2293688"/>
                <a:ext cx="2457450" cy="1400175"/>
              </a:xfrm>
              <a:prstGeom prst="rect">
                <a:avLst/>
              </a:prstGeom>
            </p:spPr>
          </p:pic>
          <p:sp>
            <p:nvSpPr>
              <p:cNvPr id="10" name="Freccia tridirezionale 9">
                <a:extLst>
                  <a:ext uri="{FF2B5EF4-FFF2-40B4-BE49-F238E27FC236}">
                    <a16:creationId xmlns:a16="http://schemas.microsoft.com/office/drawing/2014/main" id="{877B12E6-651E-67B5-9B52-E6EAA4C1331E}"/>
                  </a:ext>
                </a:extLst>
              </p:cNvPr>
              <p:cNvSpPr/>
              <p:nvPr/>
            </p:nvSpPr>
            <p:spPr>
              <a:xfrm rot="10800000">
                <a:off x="4965031" y="2868021"/>
                <a:ext cx="2053389" cy="649706"/>
              </a:xfrm>
              <a:prstGeom prst="leftRightUpArrow">
                <a:avLst/>
              </a:pr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p:grpSp>
      </p:grpSp>
      <p:graphicFrame>
        <p:nvGraphicFramePr>
          <p:cNvPr id="13" name="Diagramma 12">
            <a:extLst>
              <a:ext uri="{FF2B5EF4-FFF2-40B4-BE49-F238E27FC236}">
                <a16:creationId xmlns:a16="http://schemas.microsoft.com/office/drawing/2014/main" id="{E4AEF3B4-B1DB-ED90-FD6E-57D9425A29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8581778"/>
              </p:ext>
            </p:extLst>
          </p:nvPr>
        </p:nvGraphicFramePr>
        <p:xfrm>
          <a:off x="7892716" y="1667070"/>
          <a:ext cx="4279018" cy="4164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8716039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5977A8-551E-AE5B-40DC-3A67EF7A4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Come è organizzata la piattaforma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A373C8E-620F-7F60-7121-4059FF8F7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49" y="1409383"/>
            <a:ext cx="8481762" cy="477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114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E54C35-DF06-CCCF-65AA-873E7C67B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Funzionalità di </a:t>
            </a:r>
            <a:r>
              <a:rPr lang="it-IT" dirty="0" err="1"/>
              <a:t>Moodle</a:t>
            </a:r>
            <a:r>
              <a:rPr lang="it-IT" dirty="0"/>
              <a:t> e come usarle…</a:t>
            </a:r>
          </a:p>
        </p:txBody>
      </p:sp>
      <p:pic>
        <p:nvPicPr>
          <p:cNvPr id="4" name="Registrazione 2026-09-14 181209">
            <a:hlinkClick r:id="" action="ppaction://media"/>
            <a:extLst>
              <a:ext uri="{FF2B5EF4-FFF2-40B4-BE49-F238E27FC236}">
                <a16:creationId xmlns:a16="http://schemas.microsoft.com/office/drawing/2014/main" id="{17610346-2CCE-A8BB-05D7-18AF1D3958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52198" y="1853782"/>
            <a:ext cx="4801602" cy="433136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BF59B53-7798-4941-3716-0512740947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38" y="1849898"/>
            <a:ext cx="4331368" cy="433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99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3C0B3D-B8BC-BB13-CC2F-7D61F0319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Dal dato scientifico alla conoscenza interpretabile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F222F0-C16A-E48D-5171-3059721A14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013" b="17660"/>
          <a:stretch>
            <a:fillRect/>
          </a:stretch>
        </p:blipFill>
        <p:spPr>
          <a:xfrm>
            <a:off x="683409" y="2176911"/>
            <a:ext cx="10825182" cy="391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0375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20E55A-53C4-72C7-B3EB-66662133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Criticità e sviluppi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B7DFC2E-AD79-3422-2740-BECB2CD4CC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76926" y="1580369"/>
            <a:ext cx="8707623" cy="490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0244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74823-AB06-454D-9E2D-B0B299963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Conclusioni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64E3A52-09D9-8B7E-C66A-B37267468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9" y="1998413"/>
            <a:ext cx="6474995" cy="43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966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7EA68-3C3C-015E-2B13-D48E6EA62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1E461624-EFC2-B091-DE35-A49C52D7E04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07432" y="1008924"/>
            <a:ext cx="9144000" cy="103644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t-IT" sz="6600" dirty="0"/>
              <a:t>Grazie per l’attenzione!</a:t>
            </a:r>
            <a:endParaRPr sz="6600" dirty="0"/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1079A67B-94ED-CEF4-14CC-250AFF27351E}"/>
              </a:ext>
            </a:extLst>
          </p:cNvPr>
          <p:cNvSpPr txBox="1">
            <a:spLocks noGrp="1"/>
          </p:cNvSpPr>
          <p:nvPr>
            <p:ph type="subTitle" sz="quarter" idx="1"/>
          </p:nvPr>
        </p:nvSpPr>
        <p:spPr>
          <a:xfrm>
            <a:off x="3424990" y="3957066"/>
            <a:ext cx="9144000" cy="165576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t-IT" sz="1800" dirty="0"/>
              <a:t>Giulia Caron, Giuseppe </a:t>
            </a:r>
            <a:r>
              <a:rPr lang="it-IT" sz="1800" dirty="0" err="1"/>
              <a:t>Ermondi</a:t>
            </a:r>
            <a:r>
              <a:rPr lang="it-IT" sz="1800" dirty="0"/>
              <a:t>, </a:t>
            </a:r>
            <a:r>
              <a:rPr lang="it-IT" sz="1800" b="1" dirty="0"/>
              <a:t>Francesco Floris</a:t>
            </a:r>
            <a:r>
              <a:rPr lang="it-IT" sz="1800" dirty="0"/>
              <a:t>, Matteo Rossi Sebastiano</a:t>
            </a:r>
          </a:p>
          <a:p>
            <a:r>
              <a:rPr lang="it-IT" sz="1800" dirty="0"/>
              <a:t>Università degli Studi di Torino </a:t>
            </a:r>
          </a:p>
          <a:p>
            <a:r>
              <a:rPr lang="it-IT" sz="1800" i="1" dirty="0"/>
              <a:t>{</a:t>
            </a:r>
            <a:r>
              <a:rPr lang="it-IT" sz="1800" i="1" dirty="0" err="1"/>
              <a:t>giulia.caron</a:t>
            </a:r>
            <a:r>
              <a:rPr lang="it-IT" sz="1800" i="1" dirty="0"/>
              <a:t>, </a:t>
            </a:r>
            <a:r>
              <a:rPr lang="it-IT" sz="1800" i="1" dirty="0" err="1"/>
              <a:t>giuseppe.ermondi</a:t>
            </a:r>
            <a:r>
              <a:rPr lang="it-IT" sz="1800" i="1" dirty="0"/>
              <a:t>, </a:t>
            </a:r>
            <a:r>
              <a:rPr lang="it-IT" sz="1800" i="1" dirty="0" err="1"/>
              <a:t>francesco.floris</a:t>
            </a:r>
            <a:r>
              <a:rPr lang="it-IT" sz="1800" i="1" dirty="0"/>
              <a:t>, </a:t>
            </a:r>
            <a:r>
              <a:rPr lang="it-IT" sz="1800" i="1" dirty="0" err="1"/>
              <a:t>matteo.rossisebastiano</a:t>
            </a:r>
            <a:r>
              <a:rPr lang="it-IT" sz="1800" i="1" dirty="0"/>
              <a:t>}@unito.it </a:t>
            </a:r>
          </a:p>
          <a:p>
            <a:endParaRPr sz="1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F5F704A-FDEB-E39D-D776-834E5870FB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242" y="5199661"/>
            <a:ext cx="1524000" cy="159150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F62F549-5DE2-B082-4AE4-74A98D57C79C}"/>
              </a:ext>
            </a:extLst>
          </p:cNvPr>
          <p:cNvSpPr txBox="1"/>
          <p:nvPr/>
        </p:nvSpPr>
        <p:spPr>
          <a:xfrm>
            <a:off x="1114927" y="2510588"/>
            <a:ext cx="12103768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sz="4000" dirty="0">
                <a:latin typeface="+mj-lt"/>
              </a:rPr>
              <a:t>Dalla ricerca alla società: l’uso di </a:t>
            </a:r>
            <a:r>
              <a:rPr lang="it-IT" sz="4000" dirty="0" err="1">
                <a:latin typeface="+mj-lt"/>
              </a:rPr>
              <a:t>Moodle</a:t>
            </a:r>
            <a:r>
              <a:rPr lang="it-IT" sz="4000" dirty="0">
                <a:latin typeface="+mj-lt"/>
              </a:rPr>
              <a:t> nella piattaforma TORINO OPEN TO RARE</a:t>
            </a:r>
            <a:endParaRPr lang="it-IT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86788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1057</Words>
  <Application>Microsoft Office PowerPoint</Application>
  <PresentationFormat>Widescreen</PresentationFormat>
  <Paragraphs>62</Paragraphs>
  <Slides>11</Slides>
  <Notes>9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Helvetica</vt:lpstr>
      <vt:lpstr>Tema di Office</vt:lpstr>
      <vt:lpstr>Dalla ricerca alla società: l’uso di Moodle nella piattaforma TORINO OPEN TO RARE</vt:lpstr>
      <vt:lpstr>Il contesto: TORINO OPEN TO RARE</vt:lpstr>
      <vt:lpstr>l problema: rendere accessibile una ricerca molto specialistica</vt:lpstr>
      <vt:lpstr>TORINO OPEN TO RARE:  una piattaforma, due funzioni</vt:lpstr>
      <vt:lpstr>Perché Moodle?</vt:lpstr>
      <vt:lpstr>Come è organizzata la piattaforma</vt:lpstr>
      <vt:lpstr>Funzionalità di Moodle e come usarle…</vt:lpstr>
      <vt:lpstr>Dal dato scientifico alla conoscenza interpretabile</vt:lpstr>
      <vt:lpstr>Criticità e sviluppi</vt:lpstr>
      <vt:lpstr>Conclusioni</vt:lpstr>
      <vt:lpstr>Grazie per l’attenzione!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frfloris</dc:creator>
  <cp:lastModifiedBy>Francesco Floris</cp:lastModifiedBy>
  <cp:revision>4</cp:revision>
  <dcterms:modified xsi:type="dcterms:W3CDTF">2026-09-16T08:03:34Z</dcterms:modified>
</cp:coreProperties>
</file>