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Tahoma" panose="020B0604030504040204" pitchFamily="34" charset="0"/>
      <p:regular r:id="rId15"/>
      <p:bold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sFapKL4TfygPak7skQi3dUwjxY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istina Giraudo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2" y="1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9-14T07:43:57.994" idx="3">
    <p:pos x="528" y="423"/>
    <p:text>se accettato il commento precedente, mettere 1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CC5-Ezcs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99886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9059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12be439a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g412be439a98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7118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12be439c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12be439c1c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196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12be439c1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12be439c1c_0_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276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12be439c1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12be439c1c_0_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96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12be439c1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12be439c1c_0_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4290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12be439c1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12be439c1c_0_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3815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12be439c1c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12be439c1c_0_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4805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12be439c1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412be439c1c_0_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974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12be439c1c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412be439c1c_0_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3416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12be439c1c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12be439c1c_0_8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517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12be439c1c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12be439c1c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2192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titolo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marL="914400" lvl="1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marL="1371600" lvl="2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marL="2286000" lvl="4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3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3" descr="alessandria skyline.png"/>
          <p:cNvPicPr preferRelativeResize="0"/>
          <p:nvPr/>
        </p:nvPicPr>
        <p:blipFill rotWithShape="1">
          <a:blip r:embed="rId4">
            <a:alphaModFix/>
          </a:blip>
          <a:srcRect b="230"/>
          <a:stretch/>
        </p:blipFill>
        <p:spPr>
          <a:xfrm>
            <a:off x="2060647" y="4371823"/>
            <a:ext cx="8070706" cy="248274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9837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9983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estazione sezione">
  <p:cSld name="Intestazione sezion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p5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11612" y="128399"/>
            <a:ext cx="2063383" cy="46800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ue contenuti">
  <p:cSld name="Due contenuti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6" descr="Picture 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6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" name="Google Shape;39;p6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fronto">
  <p:cSld name="Confronto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 b="1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" name="Google Shape;46;p7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7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7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lo titolo">
  <p:cSld name="Solo titol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8" descr="Picture 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8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8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uota">
  <p:cSld name="Vuota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9" descr="Picture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9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9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uto con didascalia">
  <p:cSld name="Contenuto con didascalia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body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marL="1371600" lvl="2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marL="1828800" lvl="3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marL="2286000" lvl="4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body" idx="2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0" descr="Picture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0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magine con didascalia">
  <p:cSld name="Immagine con didascalia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>
            <a:spLocks noGrp="1"/>
          </p:cNvSpPr>
          <p:nvPr>
            <p:ph type="pic" idx="2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1"/>
          <p:cNvSpPr txBox="1">
            <a:spLocks noGrp="1"/>
          </p:cNvSpPr>
          <p:nvPr>
            <p:ph type="body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11" descr="Picture 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1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1" descr="moodlemoot-italia2026-logo-black.png"/>
          <p:cNvPicPr preferRelativeResize="0"/>
          <p:nvPr/>
        </p:nvPicPr>
        <p:blipFill rotWithShape="1">
          <a:blip r:embed="rId3">
            <a:alphaModFix/>
          </a:blip>
          <a:srcRect l="48" r="48"/>
          <a:stretch/>
        </p:blipFill>
        <p:spPr>
          <a:xfrm>
            <a:off x="9911612" y="136958"/>
            <a:ext cx="2080199" cy="47227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1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zato">
  <p:cSld name="1_Layout personalizzato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g412be439c1c_0_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141645" y="0"/>
            <a:ext cx="2050356" cy="214117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412be439c1c_0_81"/>
          <p:cNvSpPr txBox="1">
            <a:spLocks noGrp="1"/>
          </p:cNvSpPr>
          <p:nvPr>
            <p:ph type="title"/>
          </p:nvPr>
        </p:nvSpPr>
        <p:spPr>
          <a:xfrm>
            <a:off x="417285" y="439651"/>
            <a:ext cx="99750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412be439c1c_0_81"/>
          <p:cNvSpPr txBox="1">
            <a:spLocks noGrp="1"/>
          </p:cNvSpPr>
          <p:nvPr>
            <p:ph type="body" idx="1"/>
          </p:nvPr>
        </p:nvSpPr>
        <p:spPr>
          <a:xfrm>
            <a:off x="417285" y="1987235"/>
            <a:ext cx="11235900" cy="45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/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2"/>
          <p:cNvSpPr txBox="1"/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MoodleMoot Italia 2026 - Alessandria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8;p2" descr="Picture 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00143" y="136958"/>
            <a:ext cx="1144934" cy="465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;p2" descr="moodlemoot-italia2026-logo-black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911612" y="128399"/>
            <a:ext cx="2063383" cy="4680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 idx="4294967295"/>
          </p:nvPr>
        </p:nvSpPr>
        <p:spPr>
          <a:xfrm>
            <a:off x="1183168" y="745382"/>
            <a:ext cx="10482300" cy="21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Calibri"/>
              <a:buNone/>
            </a:pPr>
            <a:r>
              <a:rPr lang="en-US" sz="3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WORKFLOW DI PRODUZIONE VIDEO PER MOODLE SUPPORTATI DALL'INTELLIGENZA ARTIFICIALE: UNA SPERIMENTAZIONE DELL’UNIVERSITÀ DI TORINO</a:t>
            </a:r>
            <a:endParaRPr sz="236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4294967295"/>
          </p:nvPr>
        </p:nvSpPr>
        <p:spPr>
          <a:xfrm>
            <a:off x="1524000" y="3280749"/>
            <a:ext cx="9144000" cy="14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Marina Bosco, Tommaso Ghio, Cristina Giraudo, Tina Lasala</a:t>
            </a: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Direzione Sistemi Informativi, Portale, E-learning, Università di Torino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{marina.bosco, tommaso.ghio, cristina.giraudo, tina.lasala}@unito.it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12be439a98_0_0"/>
          <p:cNvSpPr txBox="1">
            <a:spLocks noGrp="1"/>
          </p:cNvSpPr>
          <p:nvPr>
            <p:ph type="title"/>
          </p:nvPr>
        </p:nvSpPr>
        <p:spPr>
          <a:xfrm>
            <a:off x="838200" y="5998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Di cosa parliamo oggi</a:t>
            </a:r>
            <a:endParaRPr/>
          </a:p>
        </p:txBody>
      </p:sp>
      <p:sp>
        <p:nvSpPr>
          <p:cNvPr id="96" name="Google Shape;96;g412be439a98_0_0"/>
          <p:cNvSpPr txBox="1">
            <a:spLocks noGrp="1"/>
          </p:cNvSpPr>
          <p:nvPr>
            <p:ph type="body" idx="1"/>
          </p:nvPr>
        </p:nvSpPr>
        <p:spPr>
          <a:xfrm>
            <a:off x="838200" y="1925525"/>
            <a:ext cx="10860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La produzione video per i corsi di Moodle è tra le attività più onerose in termini di tempo, risorse tecniche e 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umane</a:t>
            </a:r>
            <a:r>
              <a:rPr lang="en-US"/>
              <a:t>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Domanda di partenza: avendo già dei contenuti a disposizione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, è possibile rendere automatico il processo che li trasforma in video formativi  riducendo i tempi e le risorse o almeno creare un workflow facilmente replicabile e adottabile dai docenti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Due casi d’uso:</a:t>
            </a:r>
            <a:endParaRPr/>
          </a:p>
          <a:p>
            <a:pPr marL="45720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Materiale vario multimediale di partenza→ video interattivi H5P, con domande generate dalla trascrizione</a:t>
            </a:r>
            <a:endParaRPr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/>
              <a:t>Documentazione tecnica → video guide con Google NotebookLM e Google Vids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12be439c1c_0_0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Il contesto</a:t>
            </a:r>
            <a:endParaRPr/>
          </a:p>
        </p:txBody>
      </p:sp>
      <p:sp>
        <p:nvSpPr>
          <p:cNvPr id="102" name="Google Shape;102;g412be439c1c_0_0"/>
          <p:cNvSpPr txBox="1">
            <a:spLocks noGrp="1"/>
          </p:cNvSpPr>
          <p:nvPr>
            <p:ph type="body" idx="1"/>
          </p:nvPr>
        </p:nvSpPr>
        <p:spPr>
          <a:xfrm>
            <a:off x="838200" y="1967095"/>
            <a:ext cx="105156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Il video è ormai centrale nella didattica digitale: lezioni registrate, pillole, tutorial, guide operative.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Favorisce apprendimento asincrono, ripasso e formazione blended.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Produrre contenuti multimediali richiede competenze di progettazione, registrazione, montaggio ed editing.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Obiettivo: capire come l'IA può integrarsi in modo agile nei workflow di instructional design, senza compromettere qualità, accuratezza e accessibilità.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412be439c1c_0_5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Due ambiti d'uso, due esigenze diverse</a:t>
            </a:r>
            <a:endParaRPr/>
          </a:p>
        </p:txBody>
      </p:sp>
      <p:sp>
        <p:nvSpPr>
          <p:cNvPr id="108" name="Google Shape;108;g412be439c1c_0_5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Scenario 1. </a:t>
            </a:r>
            <a:r>
              <a:rPr lang="en-US" b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Video didattici interattivi per gli studenti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Prodotti a partire dalle registrazioni delle lezioni dei docenti. Necessità di arricchire con interattività, maggiore accessibilità, supporto multilingue  ecc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Scenario 2. Video-guide tecniche per l'uso di Moodle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Rivolte a docenti e personale amministrativo, a partire dalla documentazione già disponibile sulla Intranet di Ateneo. Necessità di rendere più veloce ed efficace gli aggiornamenti tecnici.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12be439c1c_0_10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4400"/>
              <a:buFont typeface="Tahoma"/>
              <a:buNone/>
            </a:pPr>
            <a:r>
              <a:rPr lang="en-US">
                <a:solidFill>
                  <a:srgbClr val="3A3838"/>
                </a:solidFill>
                <a:latin typeface="Tahoma"/>
                <a:ea typeface="Tahoma"/>
                <a:cs typeface="Tahoma"/>
                <a:sym typeface="Tahoma"/>
              </a:rPr>
              <a:t>Scenario 1. </a:t>
            </a:r>
            <a:r>
              <a:rPr lang="en-US">
                <a:solidFill>
                  <a:srgbClr val="3A3838"/>
                </a:solidFill>
                <a:latin typeface="Tahoma"/>
                <a:ea typeface="Tahoma"/>
                <a:cs typeface="Tahoma"/>
                <a:sym typeface="Tahom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Video didattici interattivi per gli studenti</a:t>
            </a:r>
            <a:endParaRPr/>
          </a:p>
        </p:txBody>
      </p:sp>
      <p:sp>
        <p:nvSpPr>
          <p:cNvPr id="114" name="Google Shape;114;g412be439c1c_0_10"/>
          <p:cNvSpPr txBox="1">
            <a:spLocks noGrp="1"/>
          </p:cNvSpPr>
          <p:nvPr>
            <p:ph type="body" idx="1"/>
          </p:nvPr>
        </p:nvSpPr>
        <p:spPr>
          <a:xfrm>
            <a:off x="518150" y="1978276"/>
            <a:ext cx="10835700" cy="47415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Utilizzo di H5P Interactive Video sulle lezioni registrate.  H5P Integrato nell'infrastruttura Moodle di Ateneo: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Ideale per riutilizzare il materiale video Kaltura delle lezioni registrate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L'IA - con prompting opportuno - genera quesiti coerenti, distrattori plausibili e distribuzione equilibrata lungo il video a partire dal file di sottotitoli della videolezione.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Il docente rivede e inserisce manualmente le domande in H5P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Possono essere aggiunti ulteriori elementi multimediali e di approfondimento a disposizione dell’interactive video di H5P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12be439c1c_0_15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1. Video didattici interattivi per gli studenti</a:t>
            </a:r>
            <a:endParaRPr/>
          </a:p>
        </p:txBody>
      </p:sp>
      <p:sp>
        <p:nvSpPr>
          <p:cNvPr id="120" name="Google Shape;120;g412be439c1c_0_15"/>
          <p:cNvSpPr txBox="1">
            <a:spLocks noGrp="1"/>
          </p:cNvSpPr>
          <p:nvPr>
            <p:ph type="body" idx="1"/>
          </p:nvPr>
        </p:nvSpPr>
        <p:spPr>
          <a:xfrm>
            <a:off x="838200" y="2133350"/>
            <a:ext cx="6621000" cy="43512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Dalla lezione registrata al video interattivo</a:t>
            </a:r>
            <a:endParaRPr b="1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Non è tanto importante il modello IA usato, quanto progettare prompt riutilizzabili.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Le domande vengono configurate manualmente nel content type, insieme al file dei sottotitoli.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Risultato: una registrazione arricchita con quiz mirati, per l'autovalutazione durante la fruizione.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1" name="Google Shape;121;g412be439c1c_0_15"/>
          <p:cNvPicPr preferRelativeResize="0"/>
          <p:nvPr/>
        </p:nvPicPr>
        <p:blipFill rotWithShape="1">
          <a:blip r:embed="rId3">
            <a:alphaModFix/>
          </a:blip>
          <a:srcRect l="7364" r="18699"/>
          <a:stretch/>
        </p:blipFill>
        <p:spPr>
          <a:xfrm>
            <a:off x="7459200" y="2133350"/>
            <a:ext cx="4281052" cy="3651376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412be439c1c_0_21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2. 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Vid</a:t>
            </a:r>
            <a:r>
              <a:rPr lang="en-US"/>
              <a:t>eo-guide tecniche per l'uso di Moodle</a:t>
            </a:r>
            <a:endParaRPr/>
          </a:p>
        </p:txBody>
      </p:sp>
      <p:sp>
        <p:nvSpPr>
          <p:cNvPr id="127" name="Google Shape;127;g412be439c1c_0_21"/>
          <p:cNvSpPr txBox="1">
            <a:spLocks noGrp="1"/>
          </p:cNvSpPr>
          <p:nvPr>
            <p:ph type="body" idx="1"/>
          </p:nvPr>
        </p:nvSpPr>
        <p:spPr>
          <a:xfrm>
            <a:off x="838200" y="2046695"/>
            <a:ext cx="10515600" cy="41085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48" b="1" dirty="0"/>
              <a:t>Google </a:t>
            </a:r>
            <a:r>
              <a:rPr lang="en-US" sz="2848" b="1" dirty="0" err="1"/>
              <a:t>NotebookLM</a:t>
            </a:r>
            <a:r>
              <a:rPr lang="en-US" sz="2848" b="1" dirty="0"/>
              <a:t> e Vids: </a:t>
            </a:r>
            <a:r>
              <a:rPr lang="en-US" sz="2848" b="1" dirty="0" err="1"/>
              <a:t>dalle</a:t>
            </a:r>
            <a:r>
              <a:rPr lang="en-US" sz="2848" b="1" dirty="0"/>
              <a:t> guide </a:t>
            </a:r>
            <a:r>
              <a:rPr lang="en-US" sz="2848" b="1" dirty="0" err="1"/>
              <a:t>tecniche</a:t>
            </a:r>
            <a:r>
              <a:rPr lang="en-US" sz="2848" b="1" dirty="0"/>
              <a:t> </a:t>
            </a:r>
            <a:r>
              <a:rPr lang="en-US" sz="2848" b="1" dirty="0" err="1"/>
              <a:t>alle</a:t>
            </a:r>
            <a:r>
              <a:rPr lang="en-US" sz="2848" b="1" dirty="0"/>
              <a:t> </a:t>
            </a:r>
            <a:r>
              <a:rPr lang="en-US" sz="2848" b="1" dirty="0" err="1"/>
              <a:t>videopillole</a:t>
            </a:r>
            <a:endParaRPr sz="2848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48"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48" dirty="0" err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NotebookLM</a:t>
            </a:r>
            <a:r>
              <a:rPr lang="en-US" sz="2848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 e </a:t>
            </a:r>
            <a:r>
              <a:rPr lang="en-US" sz="2848" dirty="0" smtClean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Vids</a:t>
            </a:r>
            <a:r>
              <a:rPr lang="en-US" sz="2848" dirty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: </a:t>
            </a:r>
            <a:r>
              <a:rPr lang="en-US" sz="2848" dirty="0" err="1"/>
              <a:t>strumenti</a:t>
            </a:r>
            <a:r>
              <a:rPr lang="en-US" sz="2848" dirty="0"/>
              <a:t> Google </a:t>
            </a:r>
            <a:r>
              <a:rPr lang="en-US" sz="2848" dirty="0" err="1"/>
              <a:t>gratuiti</a:t>
            </a:r>
            <a:r>
              <a:rPr lang="en-US" sz="2848" dirty="0"/>
              <a:t> in </a:t>
            </a:r>
            <a:r>
              <a:rPr lang="en-US" sz="2848" dirty="0" err="1"/>
              <a:t>Ateneo</a:t>
            </a:r>
            <a:r>
              <a:rPr lang="en-US" sz="2848" dirty="0"/>
              <a:t>, con </a:t>
            </a:r>
            <a:r>
              <a:rPr lang="en-US" sz="2848" dirty="0" err="1"/>
              <a:t>alcune</a:t>
            </a:r>
            <a:r>
              <a:rPr lang="en-US" sz="2848" dirty="0"/>
              <a:t> </a:t>
            </a:r>
            <a:r>
              <a:rPr lang="en-US" sz="2848" dirty="0" err="1"/>
              <a:t>limitazioni</a:t>
            </a:r>
            <a:r>
              <a:rPr lang="en-US" sz="2848" dirty="0"/>
              <a:t> </a:t>
            </a:r>
            <a:r>
              <a:rPr lang="en-US" sz="2848" dirty="0" err="1"/>
              <a:t>d'uso</a:t>
            </a:r>
            <a:endParaRPr sz="2848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48" dirty="0"/>
          </a:p>
          <a:p>
            <a:pPr marL="457200" lvl="0" indent="-345958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48"/>
              <a:buChar char="•"/>
            </a:pPr>
            <a:r>
              <a:rPr lang="en-US" sz="2848" dirty="0" err="1"/>
              <a:t>NotebookLM</a:t>
            </a:r>
            <a:r>
              <a:rPr lang="en-US" sz="2848" dirty="0"/>
              <a:t> </a:t>
            </a:r>
            <a:r>
              <a:rPr lang="en-US" sz="2848" dirty="0" err="1"/>
              <a:t>nasce</a:t>
            </a:r>
            <a:r>
              <a:rPr lang="en-US" sz="2848" dirty="0"/>
              <a:t> per lo studio </a:t>
            </a:r>
            <a:r>
              <a:rPr lang="en-US" sz="2848" dirty="0" err="1"/>
              <a:t>individuale</a:t>
            </a:r>
            <a:r>
              <a:rPr lang="en-US" sz="2848" dirty="0"/>
              <a:t> (</a:t>
            </a:r>
            <a:r>
              <a:rPr lang="en-US" sz="2848" dirty="0" err="1"/>
              <a:t>riassunti</a:t>
            </a:r>
            <a:r>
              <a:rPr lang="en-US" sz="2848" dirty="0"/>
              <a:t>, </a:t>
            </a:r>
            <a:r>
              <a:rPr lang="en-US" sz="2848" dirty="0" err="1"/>
              <a:t>mappe</a:t>
            </a:r>
            <a:r>
              <a:rPr lang="en-US" sz="2848" dirty="0"/>
              <a:t>, podcast, quiz)</a:t>
            </a:r>
            <a:endParaRPr sz="2848" dirty="0"/>
          </a:p>
          <a:p>
            <a:pPr marL="457200" lvl="0" indent="-34595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48"/>
              <a:buChar char="•"/>
            </a:pPr>
            <a:r>
              <a:rPr lang="en-US" sz="2848" dirty="0"/>
              <a:t>Google Vids: </a:t>
            </a:r>
            <a:r>
              <a:rPr lang="en-US" sz="2848" dirty="0" err="1"/>
              <a:t>pensato</a:t>
            </a:r>
            <a:r>
              <a:rPr lang="en-US" sz="2848" dirty="0"/>
              <a:t> per </a:t>
            </a:r>
            <a:r>
              <a:rPr lang="en-US" sz="2848" dirty="0" err="1"/>
              <a:t>trasformare</a:t>
            </a:r>
            <a:r>
              <a:rPr lang="en-US" sz="2848" dirty="0"/>
              <a:t> </a:t>
            </a:r>
            <a:r>
              <a:rPr lang="en-US" sz="2848" dirty="0" err="1"/>
              <a:t>idee</a:t>
            </a:r>
            <a:r>
              <a:rPr lang="en-US" sz="2848" dirty="0"/>
              <a:t> e file di </a:t>
            </a:r>
            <a:r>
              <a:rPr lang="en-US" sz="2848" dirty="0" err="1"/>
              <a:t>lavoro</a:t>
            </a:r>
            <a:r>
              <a:rPr lang="en-US" sz="2848" dirty="0"/>
              <a:t> in video di </a:t>
            </a:r>
            <a:r>
              <a:rPr lang="en-US" sz="2848" dirty="0" err="1"/>
              <a:t>comunicazione</a:t>
            </a:r>
            <a:endParaRPr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12be439c1c_0_26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2. Video-guide tecniche per l'uso di Moodle</a:t>
            </a:r>
            <a:endParaRPr/>
          </a:p>
        </p:txBody>
      </p:sp>
      <p:sp>
        <p:nvSpPr>
          <p:cNvPr id="133" name="Google Shape;133;g412be439c1c_0_26"/>
          <p:cNvSpPr txBox="1">
            <a:spLocks noGrp="1"/>
          </p:cNvSpPr>
          <p:nvPr>
            <p:ph type="body" idx="1"/>
          </p:nvPr>
        </p:nvSpPr>
        <p:spPr>
          <a:xfrm>
            <a:off x="401400" y="1987821"/>
            <a:ext cx="11494500" cy="48297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b="1" dirty="0"/>
              <a:t>Google </a:t>
            </a:r>
            <a:r>
              <a:rPr lang="en-US" b="1" dirty="0" err="1"/>
              <a:t>NotebookLM</a:t>
            </a:r>
            <a:r>
              <a:rPr lang="en-US" b="1" dirty="0"/>
              <a:t>. </a:t>
            </a:r>
            <a:r>
              <a:rPr lang="en-US" b="1" dirty="0" err="1"/>
              <a:t>Potenzialità</a:t>
            </a:r>
            <a:r>
              <a:rPr lang="en-US" b="1" dirty="0"/>
              <a:t> e </a:t>
            </a:r>
            <a:r>
              <a:rPr lang="en-US" b="1" dirty="0" err="1"/>
              <a:t>limiti</a:t>
            </a:r>
            <a:endParaRPr b="1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dirty="0" err="1"/>
              <a:t>Testato</a:t>
            </a:r>
            <a:r>
              <a:rPr lang="en-US" dirty="0"/>
              <a:t> </a:t>
            </a:r>
            <a:r>
              <a:rPr lang="en-US" dirty="0" err="1"/>
              <a:t>anche</a:t>
            </a:r>
            <a:r>
              <a:rPr lang="en-US" dirty="0"/>
              <a:t> per le guide </a:t>
            </a:r>
            <a:r>
              <a:rPr lang="en-US" dirty="0" err="1" smtClean="0"/>
              <a:t>tecniche</a:t>
            </a:r>
            <a:r>
              <a:rPr lang="en-US" dirty="0" smtClean="0"/>
              <a:t>:</a:t>
            </a:r>
            <a:r>
              <a:rPr lang="en-US" dirty="0"/>
              <a:t> </a:t>
            </a:r>
            <a:r>
              <a:rPr lang="en-US" dirty="0" err="1" smtClean="0"/>
              <a:t>d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/>
              <a:t>fonti</a:t>
            </a:r>
            <a:r>
              <a:rPr lang="en-US" dirty="0"/>
              <a:t> </a:t>
            </a:r>
            <a:r>
              <a:rPr lang="en-US" dirty="0" err="1"/>
              <a:t>caricate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genera </a:t>
            </a:r>
            <a:r>
              <a:rPr lang="en-US" dirty="0" err="1"/>
              <a:t>una</a:t>
            </a:r>
            <a:r>
              <a:rPr lang="en-US" dirty="0"/>
              <a:t> Video Overview, in </a:t>
            </a:r>
            <a:r>
              <a:rPr lang="en-US" dirty="0" err="1"/>
              <a:t>formato</a:t>
            </a:r>
            <a:r>
              <a:rPr lang="en-US" dirty="0"/>
              <a:t> “</a:t>
            </a:r>
            <a:r>
              <a:rPr lang="en-US" dirty="0" err="1"/>
              <a:t>Spiegazione</a:t>
            </a:r>
            <a:r>
              <a:rPr lang="en-US" dirty="0"/>
              <a:t>” o “</a:t>
            </a:r>
            <a:r>
              <a:rPr lang="en-US" dirty="0" err="1"/>
              <a:t>Resoconto</a:t>
            </a:r>
            <a:r>
              <a:rPr lang="en-US" dirty="0"/>
              <a:t>”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dirty="0" err="1"/>
              <a:t>Potenzialità</a:t>
            </a:r>
            <a:r>
              <a:rPr lang="en-US" dirty="0"/>
              <a:t>:</a:t>
            </a:r>
            <a:endParaRPr dirty="0"/>
          </a:p>
          <a:p>
            <a:pPr marL="457200" lvl="0" indent="-4064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 err="1"/>
              <a:t>gratuità</a:t>
            </a:r>
            <a:r>
              <a:rPr lang="en-US" dirty="0"/>
              <a:t>, </a:t>
            </a:r>
            <a:r>
              <a:rPr lang="en-US" dirty="0" err="1"/>
              <a:t>semplicità</a:t>
            </a:r>
            <a:r>
              <a:rPr lang="en-US" dirty="0"/>
              <a:t> </a:t>
            </a:r>
            <a:r>
              <a:rPr lang="en-US" dirty="0" err="1"/>
              <a:t>d’uso</a:t>
            </a:r>
            <a:r>
              <a:rPr lang="en-US" dirty="0"/>
              <a:t> e </a:t>
            </a:r>
            <a:r>
              <a:rPr lang="en-US" dirty="0" err="1"/>
              <a:t>possibilità</a:t>
            </a:r>
            <a:r>
              <a:rPr lang="en-US" dirty="0"/>
              <a:t> di </a:t>
            </a:r>
            <a:r>
              <a:rPr lang="en-US" dirty="0" err="1"/>
              <a:t>costruire</a:t>
            </a:r>
            <a:r>
              <a:rPr lang="en-US" dirty="0"/>
              <a:t> la knowledge base</a:t>
            </a:r>
            <a:endParaRPr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018"/>
              <a:buNone/>
            </a:pPr>
            <a:r>
              <a:rPr lang="en-US" dirty="0" err="1"/>
              <a:t>Limiti</a:t>
            </a:r>
            <a:r>
              <a:rPr lang="en-US" dirty="0"/>
              <a:t>:</a:t>
            </a:r>
            <a:endParaRPr dirty="0"/>
          </a:p>
          <a:p>
            <a:pPr marL="457200" lvl="0" indent="-4064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 err="1"/>
              <a:t>controllo</a:t>
            </a:r>
            <a:r>
              <a:rPr lang="en-US" dirty="0"/>
              <a:t> </a:t>
            </a:r>
            <a:r>
              <a:rPr lang="en-US" dirty="0" err="1"/>
              <a:t>editoriale</a:t>
            </a:r>
            <a:r>
              <a:rPr lang="en-US" dirty="0"/>
              <a:t> </a:t>
            </a:r>
            <a:r>
              <a:rPr lang="en-US" dirty="0" err="1"/>
              <a:t>limitato</a:t>
            </a:r>
            <a:r>
              <a:rPr lang="en-US" dirty="0"/>
              <a:t>: script, layout, </a:t>
            </a:r>
            <a:r>
              <a:rPr lang="en-US" dirty="0" err="1"/>
              <a:t>montaggio</a:t>
            </a:r>
            <a:r>
              <a:rPr lang="en-US" dirty="0"/>
              <a:t> e </a:t>
            </a:r>
            <a:r>
              <a:rPr lang="en-US" dirty="0" err="1"/>
              <a:t>tono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voce non </a:t>
            </a:r>
            <a:r>
              <a:rPr lang="en-US" dirty="0" err="1"/>
              <a:t>regolabili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dettaglio</a:t>
            </a:r>
            <a:r>
              <a:rPr lang="en-US" dirty="0"/>
              <a:t>.</a:t>
            </a:r>
            <a:endParaRPr dirty="0"/>
          </a:p>
          <a:p>
            <a:pPr marL="457200" lvl="0" indent="-4064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I </a:t>
            </a:r>
            <a:r>
              <a:rPr lang="en-US" dirty="0" err="1"/>
              <a:t>contenuti</a:t>
            </a:r>
            <a:r>
              <a:rPr lang="en-US" dirty="0"/>
              <a:t> </a:t>
            </a:r>
            <a:r>
              <a:rPr lang="en-US" dirty="0" err="1"/>
              <a:t>generati</a:t>
            </a:r>
            <a:r>
              <a:rPr lang="en-US" dirty="0"/>
              <a:t> </a:t>
            </a:r>
            <a:r>
              <a:rPr lang="en-US" dirty="0" err="1"/>
              <a:t>richiedono</a:t>
            </a:r>
            <a:r>
              <a:rPr lang="en-US" dirty="0"/>
              <a:t> </a:t>
            </a:r>
            <a:r>
              <a:rPr lang="en-US" dirty="0" err="1"/>
              <a:t>verifica</a:t>
            </a:r>
            <a:r>
              <a:rPr lang="en-US" dirty="0"/>
              <a:t> </a:t>
            </a:r>
            <a:r>
              <a:rPr lang="en-US" dirty="0" err="1"/>
              <a:t>puntuale</a:t>
            </a:r>
            <a:r>
              <a:rPr lang="en-US" dirty="0"/>
              <a:t>, specie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tecnico</a:t>
            </a:r>
            <a:r>
              <a:rPr lang="en-US" dirty="0"/>
              <a:t> o </a:t>
            </a:r>
            <a:r>
              <a:rPr lang="en-US" dirty="0" err="1"/>
              <a:t>normativo</a:t>
            </a:r>
            <a:endParaRPr dirty="0"/>
          </a:p>
          <a:p>
            <a:pPr marL="457200" lvl="0" indent="-4064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dirty="0" smtClean="0"/>
              <a:t>Po </a:t>
            </a:r>
            <a:r>
              <a:rPr lang="en-US" dirty="0" err="1" smtClean="0"/>
              <a:t>cocontrollo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dimensioni</a:t>
            </a:r>
            <a:r>
              <a:rPr lang="en-US" dirty="0"/>
              <a:t> e </a:t>
            </a:r>
            <a:r>
              <a:rPr lang="en-US" dirty="0" err="1"/>
              <a:t>definizione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immagini</a:t>
            </a:r>
            <a:r>
              <a:rPr lang="en-US" dirty="0"/>
              <a:t> </a:t>
            </a:r>
            <a:r>
              <a:rPr lang="en-US" dirty="0" err="1"/>
              <a:t>inserite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12be439c1c_0_31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2. Video-guide tecniche per l'uso di Moodle</a:t>
            </a:r>
            <a:endParaRPr/>
          </a:p>
        </p:txBody>
      </p:sp>
      <p:sp>
        <p:nvSpPr>
          <p:cNvPr id="139" name="Google Shape;139;g412be439c1c_0_31"/>
          <p:cNvSpPr txBox="1">
            <a:spLocks noGrp="1"/>
          </p:cNvSpPr>
          <p:nvPr>
            <p:ph type="body" idx="1"/>
          </p:nvPr>
        </p:nvSpPr>
        <p:spPr>
          <a:xfrm>
            <a:off x="838200" y="1884977"/>
            <a:ext cx="6711000" cy="47481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/>
              <a:t>Google </a:t>
            </a:r>
            <a:r>
              <a:rPr lang="en-US" b="1" dirty="0" err="1"/>
              <a:t>NotebookLM</a:t>
            </a:r>
            <a:r>
              <a:rPr lang="en-US" b="1" dirty="0"/>
              <a:t>. </a:t>
            </a:r>
            <a:r>
              <a:rPr lang="en-US" b="1" dirty="0" err="1"/>
              <a:t>Strategie</a:t>
            </a:r>
            <a:r>
              <a:rPr lang="en-US" b="1" dirty="0"/>
              <a:t> di prompting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Per </a:t>
            </a:r>
            <a:r>
              <a:rPr lang="en-US" dirty="0" err="1"/>
              <a:t>mitigare</a:t>
            </a:r>
            <a:r>
              <a:rPr lang="en-US" dirty="0"/>
              <a:t> le </a:t>
            </a:r>
            <a:r>
              <a:rPr lang="en-US" dirty="0" err="1"/>
              <a:t>rigidità</a:t>
            </a:r>
            <a:r>
              <a:rPr lang="en-US" dirty="0"/>
              <a:t> </a:t>
            </a:r>
            <a:r>
              <a:rPr lang="en-US" dirty="0" err="1"/>
              <a:t>incontrate</a:t>
            </a:r>
            <a:r>
              <a:rPr lang="en-US" dirty="0"/>
              <a:t> </a:t>
            </a:r>
            <a:r>
              <a:rPr lang="en-US" dirty="0" err="1"/>
              <a:t>nella</a:t>
            </a:r>
            <a:r>
              <a:rPr lang="en-US" dirty="0"/>
              <a:t> </a:t>
            </a:r>
            <a:r>
              <a:rPr lang="en-US" dirty="0" err="1"/>
              <a:t>produzione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contenuti</a:t>
            </a:r>
            <a:endParaRPr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Prompt </a:t>
            </a:r>
            <a:r>
              <a:rPr lang="en-US" dirty="0" err="1"/>
              <a:t>mirati</a:t>
            </a:r>
            <a:r>
              <a:rPr lang="en-US" dirty="0"/>
              <a:t>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Post-</a:t>
            </a:r>
            <a:r>
              <a:rPr lang="en-US" dirty="0" err="1"/>
              <a:t>produzione</a:t>
            </a:r>
            <a:r>
              <a:rPr lang="en-US" dirty="0"/>
              <a:t> </a:t>
            </a:r>
            <a:r>
              <a:rPr lang="en-US" dirty="0" err="1"/>
              <a:t>leggera</a:t>
            </a:r>
            <a:r>
              <a:rPr lang="en-US" dirty="0"/>
              <a:t> con OpenShot (software free)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Tali</a:t>
            </a:r>
            <a:r>
              <a:rPr lang="en-US" dirty="0"/>
              <a:t> </a:t>
            </a:r>
            <a:r>
              <a:rPr lang="en-US" dirty="0" err="1"/>
              <a:t>strategie</a:t>
            </a:r>
            <a:r>
              <a:rPr lang="en-US" dirty="0"/>
              <a:t> se pure non </a:t>
            </a:r>
            <a:r>
              <a:rPr lang="en-US" dirty="0" err="1"/>
              <a:t>sufficienti</a:t>
            </a:r>
            <a:r>
              <a:rPr lang="en-US" dirty="0"/>
              <a:t> per </a:t>
            </a:r>
            <a:r>
              <a:rPr lang="en-US" dirty="0" err="1"/>
              <a:t>creare</a:t>
            </a:r>
            <a:r>
              <a:rPr lang="en-US" dirty="0"/>
              <a:t> un workflow </a:t>
            </a:r>
            <a:r>
              <a:rPr lang="en-US" dirty="0" err="1"/>
              <a:t>soddisfacente</a:t>
            </a:r>
            <a:r>
              <a:rPr lang="en-US" dirty="0"/>
              <a:t> per la </a:t>
            </a:r>
            <a:r>
              <a:rPr lang="en-US" dirty="0" err="1"/>
              <a:t>produzione</a:t>
            </a:r>
            <a:r>
              <a:rPr lang="en-US" dirty="0"/>
              <a:t> di guide “</a:t>
            </a:r>
            <a:r>
              <a:rPr lang="en-US" dirty="0" err="1"/>
              <a:t>tecniche</a:t>
            </a:r>
            <a:r>
              <a:rPr lang="en-US" dirty="0"/>
              <a:t>” </a:t>
            </a:r>
            <a:r>
              <a:rPr lang="en-US" dirty="0" err="1"/>
              <a:t>possono</a:t>
            </a:r>
            <a:r>
              <a:rPr lang="en-US" dirty="0"/>
              <a:t> </a:t>
            </a:r>
            <a:r>
              <a:rPr lang="en-US" dirty="0" err="1"/>
              <a:t>essere</a:t>
            </a:r>
            <a:r>
              <a:rPr lang="en-US" dirty="0"/>
              <a:t> </a:t>
            </a:r>
            <a:r>
              <a:rPr lang="en-US" dirty="0" err="1"/>
              <a:t>utili</a:t>
            </a:r>
            <a:r>
              <a:rPr lang="en-US" dirty="0"/>
              <a:t> a </a:t>
            </a:r>
            <a:r>
              <a:rPr lang="en-US" dirty="0" err="1"/>
              <a:t>docenti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volessero</a:t>
            </a:r>
            <a:r>
              <a:rPr lang="en-US" dirty="0"/>
              <a:t> </a:t>
            </a:r>
            <a:r>
              <a:rPr lang="en-US" dirty="0" err="1"/>
              <a:t>indirizzare</a:t>
            </a:r>
            <a:r>
              <a:rPr lang="en-US" dirty="0"/>
              <a:t> in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mirato</a:t>
            </a:r>
            <a:r>
              <a:rPr lang="en-US" dirty="0"/>
              <a:t> i </a:t>
            </a:r>
            <a:r>
              <a:rPr lang="en-US" dirty="0" err="1"/>
              <a:t>contenuti</a:t>
            </a:r>
            <a:r>
              <a:rPr lang="en-US" dirty="0"/>
              <a:t> </a:t>
            </a:r>
            <a:r>
              <a:rPr lang="en-US" dirty="0" err="1"/>
              <a:t>ottenibile</a:t>
            </a:r>
            <a:r>
              <a:rPr lang="en-US" dirty="0"/>
              <a:t> con </a:t>
            </a:r>
            <a:r>
              <a:rPr lang="en-US" dirty="0" err="1"/>
              <a:t>notebookLM</a:t>
            </a:r>
            <a:endParaRPr b="1" dirty="0"/>
          </a:p>
        </p:txBody>
      </p:sp>
      <p:pic>
        <p:nvPicPr>
          <p:cNvPr id="140" name="Google Shape;140;g412be439c1c_0_31"/>
          <p:cNvPicPr preferRelativeResize="0"/>
          <p:nvPr/>
        </p:nvPicPr>
        <p:blipFill rotWithShape="1">
          <a:blip r:embed="rId3">
            <a:alphaModFix/>
          </a:blip>
          <a:srcRect r="5258" b="11504"/>
          <a:stretch/>
        </p:blipFill>
        <p:spPr>
          <a:xfrm>
            <a:off x="7549200" y="1736500"/>
            <a:ext cx="4346576" cy="4575126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412be439c1c_0_37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2. Video-guide tecniche per l'uso di Moodle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412be439c1c_0_37"/>
          <p:cNvSpPr txBox="1">
            <a:spLocks noGrp="1"/>
          </p:cNvSpPr>
          <p:nvPr>
            <p:ph type="body" idx="1"/>
          </p:nvPr>
        </p:nvSpPr>
        <p:spPr>
          <a:xfrm>
            <a:off x="838200" y="1686955"/>
            <a:ext cx="5623500" cy="48663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/>
              <a:t>Google Vids. Da PowerPoint a video </a:t>
            </a:r>
            <a:r>
              <a:rPr lang="en-US" b="1" dirty="0" err="1"/>
              <a:t>guida</a:t>
            </a:r>
            <a:r>
              <a:rPr lang="en-US" b="1" dirty="0"/>
              <a:t> </a:t>
            </a:r>
            <a:endParaRPr b="1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Google Vids: </a:t>
            </a:r>
            <a:r>
              <a:rPr lang="en-US" dirty="0" err="1"/>
              <a:t>pensato</a:t>
            </a:r>
            <a:r>
              <a:rPr lang="en-US" dirty="0"/>
              <a:t> per </a:t>
            </a:r>
            <a:r>
              <a:rPr lang="en-US" dirty="0" err="1"/>
              <a:t>trasformare</a:t>
            </a:r>
            <a:r>
              <a:rPr lang="en-US" dirty="0"/>
              <a:t> </a:t>
            </a:r>
            <a:r>
              <a:rPr lang="en-US" dirty="0" err="1"/>
              <a:t>idee</a:t>
            </a:r>
            <a:r>
              <a:rPr lang="en-US" dirty="0"/>
              <a:t> e file di </a:t>
            </a:r>
            <a:r>
              <a:rPr lang="en-US" dirty="0" err="1"/>
              <a:t>lavoro</a:t>
            </a:r>
            <a:r>
              <a:rPr lang="en-US" dirty="0"/>
              <a:t> in video di </a:t>
            </a:r>
            <a:r>
              <a:rPr lang="en-US" dirty="0" err="1"/>
              <a:t>comunicazione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Test a </a:t>
            </a:r>
            <a:r>
              <a:rPr lang="en-US" dirty="0" err="1"/>
              <a:t>partire</a:t>
            </a:r>
            <a:r>
              <a:rPr lang="en-US" dirty="0"/>
              <a:t> da </a:t>
            </a:r>
            <a:r>
              <a:rPr lang="en-US" dirty="0" err="1"/>
              <a:t>presentazioni</a:t>
            </a:r>
            <a:r>
              <a:rPr lang="en-US" dirty="0"/>
              <a:t> PowerPoint con le note del </a:t>
            </a:r>
            <a:r>
              <a:rPr lang="en-US" dirty="0" err="1"/>
              <a:t>relatore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Risultato</a:t>
            </a:r>
            <a:r>
              <a:rPr lang="en-US" dirty="0"/>
              <a:t>: </a:t>
            </a:r>
            <a:r>
              <a:rPr lang="en-US" dirty="0" err="1"/>
              <a:t>narrazione</a:t>
            </a:r>
            <a:r>
              <a:rPr lang="en-US" dirty="0"/>
              <a:t> audio </a:t>
            </a:r>
            <a:r>
              <a:rPr lang="en-US" dirty="0" err="1"/>
              <a:t>coerente</a:t>
            </a:r>
            <a:r>
              <a:rPr lang="en-US" dirty="0"/>
              <a:t> con i </a:t>
            </a:r>
            <a:r>
              <a:rPr lang="en-US" dirty="0" err="1"/>
              <a:t>commenti</a:t>
            </a:r>
            <a:r>
              <a:rPr lang="en-US" dirty="0"/>
              <a:t>, video </a:t>
            </a:r>
            <a:r>
              <a:rPr lang="en-US" dirty="0" err="1"/>
              <a:t>facilmente</a:t>
            </a:r>
            <a:r>
              <a:rPr lang="en-US" dirty="0"/>
              <a:t> </a:t>
            </a:r>
            <a:r>
              <a:rPr lang="en-US" dirty="0" err="1"/>
              <a:t>modificabili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 err="1"/>
              <a:t>Risultati</a:t>
            </a:r>
            <a:r>
              <a:rPr lang="en-US" dirty="0"/>
              <a:t> </a:t>
            </a:r>
            <a:r>
              <a:rPr lang="en-US" dirty="0" err="1"/>
              <a:t>promettenti</a:t>
            </a:r>
            <a:r>
              <a:rPr lang="en-US" dirty="0"/>
              <a:t> per tutorial e guide </a:t>
            </a:r>
            <a:r>
              <a:rPr lang="en-US" dirty="0" err="1"/>
              <a:t>istituzionali</a:t>
            </a:r>
            <a:endParaRPr dirty="0"/>
          </a:p>
        </p:txBody>
      </p:sp>
      <p:pic>
        <p:nvPicPr>
          <p:cNvPr id="147" name="Google Shape;147;g412be439c1c_0_37"/>
          <p:cNvPicPr preferRelativeResize="0"/>
          <p:nvPr/>
        </p:nvPicPr>
        <p:blipFill rotWithShape="1">
          <a:blip r:embed="rId3">
            <a:alphaModFix/>
          </a:blip>
          <a:srcRect r="8651"/>
          <a:stretch/>
        </p:blipFill>
        <p:spPr>
          <a:xfrm>
            <a:off x="6461700" y="1998550"/>
            <a:ext cx="5623501" cy="3722363"/>
          </a:xfrm>
          <a:prstGeom prst="rect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12be439c1c_0_85"/>
          <p:cNvSpPr txBox="1">
            <a:spLocks noGrp="1"/>
          </p:cNvSpPr>
          <p:nvPr>
            <p:ph type="title"/>
          </p:nvPr>
        </p:nvSpPr>
        <p:spPr>
          <a:xfrm>
            <a:off x="838200" y="672850"/>
            <a:ext cx="10515600" cy="1325700"/>
          </a:xfrm>
          <a:prstGeom prst="rect">
            <a:avLst/>
          </a:prstGeom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Conclusioni</a:t>
            </a:r>
            <a:endParaRPr/>
          </a:p>
        </p:txBody>
      </p:sp>
      <p:sp>
        <p:nvSpPr>
          <p:cNvPr id="153" name="Google Shape;153;g412be439c1c_0_85"/>
          <p:cNvSpPr txBox="1">
            <a:spLocks noGrp="1"/>
          </p:cNvSpPr>
          <p:nvPr>
            <p:ph type="body" idx="1"/>
          </p:nvPr>
        </p:nvSpPr>
        <p:spPr>
          <a:xfrm>
            <a:off x="332509" y="1867602"/>
            <a:ext cx="11353800" cy="4904400"/>
          </a:xfrm>
          <a:prstGeom prst="rect">
            <a:avLst/>
          </a:prstGeom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L'IA non </a:t>
            </a:r>
            <a:r>
              <a:rPr lang="en-US" dirty="0" err="1"/>
              <a:t>automatizza</a:t>
            </a:r>
            <a:r>
              <a:rPr lang="en-US" dirty="0"/>
              <a:t> </a:t>
            </a:r>
            <a:r>
              <a:rPr lang="en-US" dirty="0" err="1"/>
              <a:t>completamente</a:t>
            </a:r>
            <a:r>
              <a:rPr lang="en-US" dirty="0"/>
              <a:t> la </a:t>
            </a:r>
            <a:r>
              <a:rPr lang="en-US" dirty="0" err="1"/>
              <a:t>produzione</a:t>
            </a:r>
            <a:r>
              <a:rPr lang="en-US" dirty="0"/>
              <a:t> video, ma </a:t>
            </a:r>
            <a:r>
              <a:rPr lang="en-US" dirty="0" err="1"/>
              <a:t>riduce</a:t>
            </a:r>
            <a:r>
              <a:rPr lang="en-US" dirty="0"/>
              <a:t> le </a:t>
            </a:r>
            <a:r>
              <a:rPr lang="en-US" dirty="0" err="1"/>
              <a:t>attività</a:t>
            </a:r>
            <a:r>
              <a:rPr lang="en-US" dirty="0"/>
              <a:t>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ripetitive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Interactive Video + GenAI: workflow </a:t>
            </a:r>
            <a:r>
              <a:rPr lang="en-US" dirty="0" err="1"/>
              <a:t>ripetibile</a:t>
            </a:r>
            <a:r>
              <a:rPr lang="en-US" dirty="0"/>
              <a:t> per </a:t>
            </a:r>
            <a:r>
              <a:rPr lang="en-US" dirty="0" err="1"/>
              <a:t>arricchire</a:t>
            </a:r>
            <a:r>
              <a:rPr lang="en-US" dirty="0"/>
              <a:t> le </a:t>
            </a:r>
            <a:r>
              <a:rPr lang="en-US" dirty="0" err="1"/>
              <a:t>lezioni</a:t>
            </a:r>
            <a:r>
              <a:rPr lang="en-US" dirty="0"/>
              <a:t> </a:t>
            </a:r>
            <a:r>
              <a:rPr lang="en-US" dirty="0" err="1"/>
              <a:t>registrate</a:t>
            </a:r>
            <a:r>
              <a:rPr lang="en-US" dirty="0"/>
              <a:t> con </a:t>
            </a:r>
            <a:r>
              <a:rPr lang="en-US" dirty="0" err="1"/>
              <a:t>interattività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err="1"/>
              <a:t>NotebookLM</a:t>
            </a:r>
            <a:r>
              <a:rPr lang="en-US" dirty="0"/>
              <a:t>: </a:t>
            </a:r>
            <a:r>
              <a:rPr lang="en-US" dirty="0" err="1"/>
              <a:t>risultati</a:t>
            </a:r>
            <a:r>
              <a:rPr lang="en-US" dirty="0"/>
              <a:t> </a:t>
            </a:r>
            <a:r>
              <a:rPr lang="en-US" dirty="0" err="1"/>
              <a:t>meno</a:t>
            </a:r>
            <a:r>
              <a:rPr lang="en-US" dirty="0"/>
              <a:t> </a:t>
            </a:r>
            <a:r>
              <a:rPr lang="en-US" dirty="0" err="1"/>
              <a:t>coerenti</a:t>
            </a:r>
            <a:r>
              <a:rPr lang="en-US" dirty="0"/>
              <a:t>, </a:t>
            </a:r>
            <a:r>
              <a:rPr lang="en-US" dirty="0" err="1"/>
              <a:t>mitigabili</a:t>
            </a:r>
            <a:r>
              <a:rPr lang="en-US" dirty="0"/>
              <a:t> con prompting </a:t>
            </a:r>
            <a:r>
              <a:rPr lang="en-US" dirty="0" err="1"/>
              <a:t>efficace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smtClean="0"/>
              <a:t>Vids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adatto</a:t>
            </a:r>
            <a:r>
              <a:rPr lang="en-US" dirty="0"/>
              <a:t> per le video guide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Il </a:t>
            </a:r>
            <a:r>
              <a:rPr lang="en-US" dirty="0" err="1"/>
              <a:t>ruolo</a:t>
            </a:r>
            <a:r>
              <a:rPr lang="en-US" dirty="0"/>
              <a:t> del </a:t>
            </a:r>
            <a:r>
              <a:rPr lang="en-US" dirty="0" err="1"/>
              <a:t>docente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sposta</a:t>
            </a:r>
            <a:r>
              <a:rPr lang="en-US" dirty="0"/>
              <a:t> </a:t>
            </a:r>
            <a:r>
              <a:rPr lang="en-US" dirty="0" err="1"/>
              <a:t>dalla</a:t>
            </a:r>
            <a:r>
              <a:rPr lang="en-US" dirty="0"/>
              <a:t> </a:t>
            </a:r>
            <a:r>
              <a:rPr lang="en-US" dirty="0" err="1"/>
              <a:t>produzione</a:t>
            </a:r>
            <a:r>
              <a:rPr lang="en-US" dirty="0"/>
              <a:t> </a:t>
            </a:r>
            <a:r>
              <a:rPr lang="en-US" dirty="0" err="1"/>
              <a:t>manuale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progettazione</a:t>
            </a:r>
            <a:r>
              <a:rPr lang="en-US" dirty="0"/>
              <a:t> del workflow e </a:t>
            </a:r>
            <a:r>
              <a:rPr lang="en-US" dirty="0" err="1"/>
              <a:t>alla</a:t>
            </a:r>
            <a:r>
              <a:rPr lang="en-US" dirty="0"/>
              <a:t> </a:t>
            </a:r>
            <a:r>
              <a:rPr lang="en-US" dirty="0" err="1"/>
              <a:t>revisione</a:t>
            </a:r>
            <a:r>
              <a:rPr lang="en-US" dirty="0"/>
              <a:t> </a:t>
            </a:r>
            <a:r>
              <a:rPr lang="en-US" dirty="0" err="1"/>
              <a:t>critica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Serve un </a:t>
            </a:r>
            <a:r>
              <a:rPr lang="en-US" dirty="0" err="1"/>
              <a:t>modello</a:t>
            </a:r>
            <a:r>
              <a:rPr lang="en-US" dirty="0"/>
              <a:t> </a:t>
            </a:r>
            <a:r>
              <a:rPr lang="en-US" dirty="0" err="1"/>
              <a:t>operativo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aiuti</a:t>
            </a:r>
            <a:r>
              <a:rPr lang="en-US" dirty="0"/>
              <a:t> a </a:t>
            </a:r>
            <a:r>
              <a:rPr lang="en-US" dirty="0" err="1"/>
              <a:t>scegliere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livello</a:t>
            </a:r>
            <a:r>
              <a:rPr lang="en-US" dirty="0"/>
              <a:t> di </a:t>
            </a:r>
            <a:r>
              <a:rPr lang="en-US" dirty="0" err="1"/>
              <a:t>automazione</a:t>
            </a:r>
            <a:r>
              <a:rPr lang="en-US" dirty="0"/>
              <a:t>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adatto</a:t>
            </a:r>
            <a:r>
              <a:rPr lang="en-US" dirty="0"/>
              <a:t> al </a:t>
            </a:r>
            <a:r>
              <a:rPr lang="en-US" dirty="0" err="1"/>
              <a:t>contesto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412be439c1c_0_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1225" y="64400"/>
            <a:ext cx="12293225" cy="6319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804</Words>
  <Application>Microsoft Office PowerPoint</Application>
  <PresentationFormat>Widescreen</PresentationFormat>
  <Paragraphs>69</Paragraphs>
  <Slides>12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6" baseType="lpstr">
      <vt:lpstr>Arial</vt:lpstr>
      <vt:lpstr>Tahoma</vt:lpstr>
      <vt:lpstr>Calibri</vt:lpstr>
      <vt:lpstr>Tema di Office</vt:lpstr>
      <vt:lpstr>WORKFLOW DI PRODUZIONE VIDEO PER MOODLE SUPPORTATI DALL'INTELLIGENZA ARTIFICIALE: UNA SPERIMENTAZIONE DELL’UNIVERSITÀ DI TORINO</vt:lpstr>
      <vt:lpstr>Di cosa parliamo oggi</vt:lpstr>
      <vt:lpstr>Il contesto</vt:lpstr>
      <vt:lpstr>Due ambiti d'uso, due esigenze diverse</vt:lpstr>
      <vt:lpstr>Scenario 1. Video didattici interattivi per gli studenti</vt:lpstr>
      <vt:lpstr>Scenario 1. Video didattici interattivi per gli studenti</vt:lpstr>
      <vt:lpstr>Scenario 2. Video-guide tecniche per l'uso di Moodle</vt:lpstr>
      <vt:lpstr>Scenario 2. Video-guide tecniche per l'uso di Moodle</vt:lpstr>
      <vt:lpstr>Scenario 2. Video-guide tecniche per l'uso di Moodle</vt:lpstr>
      <vt:lpstr>Scenario 2. Video-guide tecniche per l'uso di Moodle </vt:lpstr>
      <vt:lpstr>Conclusioni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WORKFLOW DI PRODUZIONE VIDEO PER MOODLE SUPPORTATI DALL'INTELLIGENZA ARTIFICIALE: UNA SPERIMENTAZIONE DELL’UNIVERSITÀ DI TORINO</dc:title>
  <cp:lastModifiedBy>l2l</cp:lastModifiedBy>
  <cp:revision>1</cp:revision>
  <dcterms:modified xsi:type="dcterms:W3CDTF">2026-09-15T17:33:10Z</dcterms:modified>
</cp:coreProperties>
</file>