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82" r:id="rId9"/>
    <p:sldId id="408" r:id="rId10"/>
    <p:sldId id="270" r:id="rId11"/>
    <p:sldId id="262" r:id="rId12"/>
    <p:sldId id="265" r:id="rId13"/>
    <p:sldId id="266" r:id="rId14"/>
    <p:sldId id="267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/>
    <p:restoredTop sz="72603"/>
  </p:normalViewPr>
  <p:slideViewPr>
    <p:cSldViewPr snapToGrid="0" showGuides="1">
      <p:cViewPr varScale="1">
        <p:scale>
          <a:sx n="115" d="100"/>
          <a:sy n="115" d="100"/>
        </p:scale>
        <p:origin x="159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999d97201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23" name="Google Shape;123;g34999d97201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e745f462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30" name="Google Shape;130;g35e745f4628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nostra roadmap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ispirata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dal manifesto di Moodle,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spinge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Moodle a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dedicata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dare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potere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educatori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formatori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tutto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il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mondo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Il nostro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obiettivo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soluzioni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rendano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accessibile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tutti,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indipendentemente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dalla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loro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posizione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situazione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economica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Miriamo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coltivare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l'amore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favorendo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comunità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apprendenti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vita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preparati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avere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successo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nel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mondo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In Moodle,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immaginiamo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futuro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 cui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davvero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diritto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non un privilegio, e in cui tutti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hanno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l'opportunità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sbloccare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il proprio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pieno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potenziale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 
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Questo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il nostro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perché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e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radica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tutto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facciamo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prodotti</a:t>
            </a:r>
            <a:r>
              <a:rPr lang="en-GB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Moodle.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e745f4628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52" name="Google Shape;152;g35e745f4628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principi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nostril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prodotti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
</a:t>
            </a: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La nostra roadmap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è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anche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ispirata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nostri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principi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sviluppo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dalle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cose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valgono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indipendentemente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da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ciò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creando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.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Questi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principi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guidano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decisioni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difficili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dobbiamo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prendere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quotidianamente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nel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team di Moodle.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Spesso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diciamo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preferiremmo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non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offrire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un nuovo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miglioramento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se non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possiamo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farlo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rispettando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questi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principi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.  
</a:t>
            </a: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Focus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sull'utente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Migliorare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l'esperienza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degli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utenti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è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al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centro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di ogni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cambiamento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apportiamo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 Moodle 
Progresso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tecnico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ci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impegniamo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migliorare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continuamente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la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tecnologia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sottostante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di Moodle e a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modernizzare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nostre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soluzioni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
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Cambiamento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consapevole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Man mano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la nostra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piattaforma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evolve,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deve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rispettare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bisogni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milioni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persone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vi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fanno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affidamento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quotidianamente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consideriamo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attentamente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l'impatto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cambiamenti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apportiamo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alle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nostre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soluzioni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hanno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su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di loro. 
Sicuro,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accessibile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conforme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Crediamo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che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sicurezza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accessibilità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conformità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alle normative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siano</a:t>
            </a:r>
            <a:r>
              <a:rPr lang="en-GB" sz="1300" b="1" dirty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non </a:t>
            </a:r>
            <a:r>
              <a:rPr lang="en-GB" sz="1300" b="1" dirty="0" err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negoziabili</a:t>
            </a:r>
            <a:endParaRPr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745f462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75" name="Google Shape;175;g35e745f4628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nostri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obiettivi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sviluppo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prodotto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guidano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priorità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 li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utilizziamo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verificare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se ci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stiamo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concentrando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sulle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cose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giuste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per la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sostenibilità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lungo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termine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di Moodle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Sbloccare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creatività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così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utenti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possono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pensare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vogliono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insegnare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imparare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non a come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Favorire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collaborazione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in cui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riconosciamo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Moodle non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viene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usato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da solo in un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ecosistema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e il nostro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compito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assicurarci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le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nostre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soluzioni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funzionino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perfettamente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quel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contesto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Ottimizzare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dove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riduciamo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le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difficoltà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verso il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successo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sia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rendendo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la nostra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soluzione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facile da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gestire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mantenere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corsi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semplici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gestire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fornendo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nuovi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strumenti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agli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affinché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possano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raggiungere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eccezionali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meritano</a:t>
            </a:r>
            <a:r>
              <a:rPr lang="en-GB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300" b="1" dirty="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bd9f5ea8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93" name="Google Shape;193;g3ebd9f5ea8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Ulteriori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informazioni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disponibili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nella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brochure: https://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drive.google.com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/drive/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search?q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=AI%20your%20way
Il nostro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approccio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all'IA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dà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priorità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94866"/>
              </a:buClr>
              <a:buSzPts val="1100"/>
              <a:buChar char="●"/>
            </a:pP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Scelta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istituzionale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Usa il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fornitore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IA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preferisci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(OpenAI, Azure AI,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Ollama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DeepSeek, Gemini, AWS Bedrock)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oppure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tuoi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modelli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private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94866"/>
              </a:buClr>
              <a:buSzPts val="1100"/>
              <a:buChar char="●"/>
            </a:pP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Controllo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parte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degli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educatori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Decidi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se,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quando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dove e come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l'IA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viene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abilitata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in un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corso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—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evitando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approccio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unico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tuttiCost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and data ownership.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94866"/>
              </a:buClr>
              <a:buSzPts val="1100"/>
              <a:buChar char="●"/>
            </a:pP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Bilancia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prestazioni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prezzo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selezionando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diversi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fornitori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azioni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differenti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garantendo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il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controllo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dei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la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sovranità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dei</a:t>
            </a:r>
            <a:r>
              <a:rPr lang="en-GB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dati</a:t>
            </a:r>
            <a:endParaRPr lang="en-GB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94866"/>
              </a:buClr>
              <a:buSzPts val="1100"/>
              <a:buChar char="●"/>
            </a:pP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Architettura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privata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stabile.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sviluppatori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possono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estendere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Moodle in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sicurezza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e le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istituzioni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mantengono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proprietà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Un'interfaccia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coerente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consente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aggiungere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nuovi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provider/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modelli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senza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interruzioni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lato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utente</a:t>
            </a:r>
            <a:endParaRPr lang="en-GB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94866"/>
              </a:buClr>
              <a:buSzPts val="1100"/>
              <a:buChar char="●"/>
            </a:pP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Innovazione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aperta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Un framework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estesibile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invita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sviluppatori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creare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nuove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estensioni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IA per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l'insegnamento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la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ricerca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l'accessibilità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117bdc0d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02" name="Google Shape;202;g3f117bdc0d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Le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nostre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fonti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ispirazione</a:t>
            </a:r>
            <a:r>
              <a:rPr lang="en-GB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dirty="0" err="1">
                <a:latin typeface="Open Sans"/>
                <a:ea typeface="Open Sans"/>
                <a:cs typeface="Open Sans"/>
                <a:sym typeface="Open Sans"/>
              </a:rPr>
              <a:t>oggi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bd9f5ea8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22" name="Google Shape;222;g3ebd9f5ea8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0407D7EE-4471-D78F-EBB6-EDD6429AC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bd9f5ea8f_0_130:notes">
            <a:extLst>
              <a:ext uri="{FF2B5EF4-FFF2-40B4-BE49-F238E27FC236}">
                <a16:creationId xmlns:a16="http://schemas.microsoft.com/office/drawing/2014/main" id="{14E55590-61EC-4E76-453B-63DD0AF7CD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93" name="Google Shape;193;g3ebd9f5ea8f_0_130:notes">
            <a:extLst>
              <a:ext uri="{FF2B5EF4-FFF2-40B4-BE49-F238E27FC236}">
                <a16:creationId xmlns:a16="http://schemas.microsoft.com/office/drawing/2014/main" id="{E85C8D22-D5AA-F5B6-9A68-8452581BB8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8533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>
          <a:extLst>
            <a:ext uri="{FF2B5EF4-FFF2-40B4-BE49-F238E27FC236}">
              <a16:creationId xmlns:a16="http://schemas.microsoft.com/office/drawing/2014/main" id="{37440AE1-650C-465E-A907-27B898DF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999d97201_0_143:notes">
            <a:extLst>
              <a:ext uri="{FF2B5EF4-FFF2-40B4-BE49-F238E27FC236}">
                <a16:creationId xmlns:a16="http://schemas.microsoft.com/office/drawing/2014/main" id="{FE08AFCB-8455-2B18-5FB5-A928F08FE4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4999d97201_0_143:notes">
            <a:extLst>
              <a:ext uri="{FF2B5EF4-FFF2-40B4-BE49-F238E27FC236}">
                <a16:creationId xmlns:a16="http://schemas.microsoft.com/office/drawing/2014/main" id="{09F2C266-FA98-EA30-E966-CDA86FF80D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La Fase 2 </a:t>
            </a:r>
            <a:r>
              <a:rPr lang="en-AU" dirty="0" err="1"/>
              <a:t>si</a:t>
            </a:r>
            <a:r>
              <a:rPr lang="en-AU" dirty="0"/>
              <a:t> </a:t>
            </a:r>
            <a:r>
              <a:rPr lang="en-AU" dirty="0" err="1"/>
              <a:t>concentra</a:t>
            </a:r>
            <a:r>
              <a:rPr lang="en-AU" dirty="0"/>
              <a:t> </a:t>
            </a:r>
            <a:r>
              <a:rPr lang="en-AU" dirty="0" err="1"/>
              <a:t>sul</a:t>
            </a:r>
            <a:r>
              <a:rPr lang="en-AU" dirty="0"/>
              <a:t> </a:t>
            </a:r>
            <a:r>
              <a:rPr lang="en-AU" dirty="0" err="1"/>
              <a:t>miglioramento</a:t>
            </a:r>
            <a:r>
              <a:rPr lang="en-AU" dirty="0"/>
              <a:t> della </a:t>
            </a:r>
            <a:r>
              <a:rPr lang="en-AU" dirty="0" err="1"/>
              <a:t>gestione</a:t>
            </a:r>
            <a:r>
              <a:rPr lang="en-AU" dirty="0"/>
              <a:t> del feedback. </a:t>
            </a:r>
            <a:r>
              <a:rPr lang="en-AU" dirty="0" err="1"/>
              <a:t>Quindi</a:t>
            </a:r>
            <a:r>
              <a:rPr lang="en-AU" dirty="0"/>
              <a:t>, </a:t>
            </a:r>
            <a:r>
              <a:rPr lang="en-AU" dirty="0" err="1"/>
              <a:t>invece</a:t>
            </a:r>
            <a:r>
              <a:rPr lang="en-AU" dirty="0"/>
              <a:t> di </a:t>
            </a:r>
            <a:r>
              <a:rPr lang="en-AU" dirty="0" err="1"/>
              <a:t>avere</a:t>
            </a:r>
            <a:r>
              <a:rPr lang="en-AU" dirty="0"/>
              <a:t> un </a:t>
            </a:r>
            <a:r>
              <a:rPr lang="en-AU" dirty="0" err="1"/>
              <a:t>unico</a:t>
            </a:r>
            <a:r>
              <a:rPr lang="en-AU" dirty="0"/>
              <a:t> </a:t>
            </a:r>
            <a:r>
              <a:rPr lang="en-AU" dirty="0" err="1"/>
              <a:t>flusso</a:t>
            </a:r>
            <a:r>
              <a:rPr lang="en-AU" dirty="0"/>
              <a:t> di feedback </a:t>
            </a:r>
            <a:r>
              <a:rPr lang="en-AU" dirty="0" err="1"/>
              <a:t>condiviso</a:t>
            </a:r>
            <a:r>
              <a:rPr lang="en-AU" dirty="0"/>
              <a:t>, </a:t>
            </a:r>
            <a:r>
              <a:rPr lang="en-AU" dirty="0" err="1"/>
              <a:t>i</a:t>
            </a:r>
            <a:r>
              <a:rPr lang="en-AU" dirty="0"/>
              <a:t> </a:t>
            </a:r>
            <a:r>
              <a:rPr lang="en-AU" dirty="0" err="1"/>
              <a:t>valutatori</a:t>
            </a:r>
            <a:r>
              <a:rPr lang="en-AU" dirty="0"/>
              <a:t> </a:t>
            </a:r>
            <a:r>
              <a:rPr lang="en-AU" dirty="0" err="1"/>
              <a:t>potranno</a:t>
            </a:r>
            <a:r>
              <a:rPr lang="en-AU" dirty="0"/>
              <a:t> </a:t>
            </a:r>
            <a:r>
              <a:rPr lang="en-AU" dirty="0" err="1"/>
              <a:t>fornire</a:t>
            </a:r>
            <a:r>
              <a:rPr lang="en-AU" dirty="0"/>
              <a:t> </a:t>
            </a:r>
            <a:r>
              <a:rPr lang="en-AU" dirty="0" err="1"/>
              <a:t>i</a:t>
            </a:r>
            <a:r>
              <a:rPr lang="en-AU" dirty="0"/>
              <a:t> </a:t>
            </a:r>
            <a:r>
              <a:rPr lang="en-AU" dirty="0" err="1"/>
              <a:t>propri</a:t>
            </a:r>
            <a:r>
              <a:rPr lang="en-AU" dirty="0"/>
              <a:t> </a:t>
            </a:r>
            <a:r>
              <a:rPr lang="en-AU" dirty="0" err="1"/>
              <a:t>commenti</a:t>
            </a:r>
            <a:r>
              <a:rPr lang="en-AU" dirty="0"/>
              <a:t> e feedback </a:t>
            </a:r>
            <a:r>
              <a:rPr lang="en-AU" dirty="0" err="1"/>
              <a:t>individuali</a:t>
            </a:r>
            <a:r>
              <a:rPr lang="en-AU" dirty="0"/>
              <a:t>
La Fase 3 introduce </a:t>
            </a:r>
            <a:r>
              <a:rPr lang="en-AU" dirty="0" err="1"/>
              <a:t>una</a:t>
            </a:r>
            <a:r>
              <a:rPr lang="en-AU" dirty="0"/>
              <a:t> </a:t>
            </a:r>
            <a:r>
              <a:rPr lang="en-AU" dirty="0" err="1"/>
              <a:t>gestione</a:t>
            </a:r>
            <a:r>
              <a:rPr lang="en-AU" dirty="0"/>
              <a:t> </a:t>
            </a:r>
            <a:r>
              <a:rPr lang="en-AU" dirty="0" err="1"/>
              <a:t>dei</a:t>
            </a:r>
            <a:r>
              <a:rPr lang="en-AU" dirty="0"/>
              <a:t> </a:t>
            </a:r>
            <a:r>
              <a:rPr lang="en-AU" dirty="0" err="1"/>
              <a:t>marcatori</a:t>
            </a:r>
            <a:r>
              <a:rPr lang="en-AU" dirty="0"/>
              <a:t> </a:t>
            </a:r>
            <a:r>
              <a:rPr lang="en-AU" dirty="0" err="1"/>
              <a:t>più</a:t>
            </a:r>
            <a:r>
              <a:rPr lang="en-AU" dirty="0"/>
              <a:t> </a:t>
            </a:r>
            <a:r>
              <a:rPr lang="en-AU" dirty="0" err="1"/>
              <a:t>flessibile</a:t>
            </a:r>
            <a:r>
              <a:rPr lang="en-AU" dirty="0"/>
              <a:t>, </a:t>
            </a:r>
            <a:r>
              <a:rPr lang="en-AU" dirty="0" err="1"/>
              <a:t>inclusi</a:t>
            </a:r>
            <a:r>
              <a:rPr lang="en-AU" dirty="0"/>
              <a:t> </a:t>
            </a:r>
            <a:r>
              <a:rPr lang="en-AU" dirty="0" err="1"/>
              <a:t>marcatori</a:t>
            </a:r>
            <a:r>
              <a:rPr lang="en-AU" dirty="0"/>
              <a:t> </a:t>
            </a:r>
            <a:r>
              <a:rPr lang="en-AU" dirty="0" err="1"/>
              <a:t>opzionali</a:t>
            </a:r>
            <a:r>
              <a:rPr lang="en-AU" dirty="0"/>
              <a:t>, </a:t>
            </a:r>
            <a:r>
              <a:rPr lang="en-AU" dirty="0" err="1"/>
              <a:t>limiti</a:t>
            </a:r>
            <a:r>
              <a:rPr lang="en-AU" dirty="0"/>
              <a:t> </a:t>
            </a:r>
            <a:r>
              <a:rPr lang="en-AU" dirty="0" err="1"/>
              <a:t>configurabili</a:t>
            </a:r>
            <a:r>
              <a:rPr lang="en-AU" dirty="0"/>
              <a:t> </a:t>
            </a:r>
            <a:r>
              <a:rPr lang="en-AU" dirty="0" err="1"/>
              <a:t>dei</a:t>
            </a:r>
            <a:r>
              <a:rPr lang="en-AU" dirty="0"/>
              <a:t> </a:t>
            </a:r>
            <a:r>
              <a:rPr lang="en-AU" dirty="0" err="1"/>
              <a:t>marcatori</a:t>
            </a:r>
            <a:r>
              <a:rPr lang="en-AU" dirty="0"/>
              <a:t>, </a:t>
            </a:r>
            <a:r>
              <a:rPr lang="en-AU" dirty="0" err="1"/>
              <a:t>controlli</a:t>
            </a:r>
            <a:r>
              <a:rPr lang="en-AU" dirty="0"/>
              <a:t> di governance </a:t>
            </a:r>
            <a:r>
              <a:rPr lang="en-AU" dirty="0" err="1"/>
              <a:t>migliorati</a:t>
            </a:r>
            <a:r>
              <a:rPr lang="en-AU" dirty="0"/>
              <a:t> e </a:t>
            </a:r>
            <a:r>
              <a:rPr lang="en-AU" dirty="0" err="1"/>
              <a:t>regole</a:t>
            </a:r>
            <a:r>
              <a:rPr lang="en-AU" dirty="0"/>
              <a:t> di </a:t>
            </a:r>
            <a:r>
              <a:rPr lang="en-AU" dirty="0" err="1"/>
              <a:t>calcolo</a:t>
            </a:r>
            <a:r>
              <a:rPr lang="en-AU" dirty="0"/>
              <a:t> </a:t>
            </a:r>
            <a:r>
              <a:rPr lang="en-AU" dirty="0" err="1"/>
              <a:t>dei</a:t>
            </a:r>
            <a:r>
              <a:rPr lang="en-AU" dirty="0"/>
              <a:t> </a:t>
            </a:r>
            <a:r>
              <a:rPr lang="en-AU" dirty="0" err="1"/>
              <a:t>voti</a:t>
            </a:r>
            <a:r>
              <a:rPr lang="en-AU" dirty="0"/>
              <a:t> </a:t>
            </a:r>
            <a:r>
              <a:rPr lang="en-AU" dirty="0" err="1"/>
              <a:t>più</a:t>
            </a:r>
            <a:r>
              <a:rPr lang="en-AU" dirty="0"/>
              <a:t> </a:t>
            </a:r>
            <a:r>
              <a:rPr lang="en-AU" dirty="0" err="1"/>
              <a:t>intelligenti</a:t>
            </a:r>
            <a:r>
              <a:rPr lang="en-AU" dirty="0"/>
              <a:t>. </a:t>
            </a:r>
            <a:r>
              <a:rPr lang="en-AU" dirty="0" err="1"/>
              <a:t>Stiamo</a:t>
            </a:r>
            <a:r>
              <a:rPr lang="en-AU" dirty="0"/>
              <a:t> </a:t>
            </a:r>
            <a:r>
              <a:rPr lang="en-AU" dirty="0" err="1"/>
              <a:t>anche</a:t>
            </a:r>
            <a:r>
              <a:rPr lang="en-AU" dirty="0"/>
              <a:t> </a:t>
            </a:r>
            <a:r>
              <a:rPr lang="en-AU" dirty="0" err="1"/>
              <a:t>migliorando</a:t>
            </a:r>
            <a:r>
              <a:rPr lang="en-AU" dirty="0"/>
              <a:t> il </a:t>
            </a:r>
            <a:r>
              <a:rPr lang="en-AU" dirty="0" err="1"/>
              <a:t>filtraggio</a:t>
            </a:r>
            <a:r>
              <a:rPr lang="en-AU" dirty="0"/>
              <a:t> delle </a:t>
            </a:r>
            <a:r>
              <a:rPr lang="en-AU" dirty="0" err="1"/>
              <a:t>consegne</a:t>
            </a:r>
            <a:r>
              <a:rPr lang="en-AU" dirty="0"/>
              <a:t> </a:t>
            </a:r>
            <a:r>
              <a:rPr lang="en-AU" dirty="0" err="1"/>
              <a:t>affinché</a:t>
            </a:r>
            <a:r>
              <a:rPr lang="en-AU" dirty="0"/>
              <a:t> </a:t>
            </a:r>
            <a:r>
              <a:rPr lang="en-AU" dirty="0" err="1"/>
              <a:t>gli</a:t>
            </a:r>
            <a:r>
              <a:rPr lang="en-AU" dirty="0"/>
              <a:t> </a:t>
            </a:r>
            <a:r>
              <a:rPr lang="en-AU" dirty="0" err="1"/>
              <a:t>insegnanti</a:t>
            </a:r>
            <a:r>
              <a:rPr lang="en-AU" dirty="0"/>
              <a:t> </a:t>
            </a:r>
            <a:r>
              <a:rPr lang="en-AU" dirty="0" err="1"/>
              <a:t>possano</a:t>
            </a:r>
            <a:r>
              <a:rPr lang="en-AU" dirty="0"/>
              <a:t> </a:t>
            </a:r>
            <a:r>
              <a:rPr lang="en-AU" dirty="0" err="1"/>
              <a:t>identificare</a:t>
            </a:r>
            <a:r>
              <a:rPr lang="en-AU" dirty="0"/>
              <a:t> </a:t>
            </a:r>
            <a:r>
              <a:rPr lang="en-AU" dirty="0" err="1"/>
              <a:t>rapidamente</a:t>
            </a:r>
            <a:r>
              <a:rPr lang="en-AU" dirty="0"/>
              <a:t> le candidature.  
La Fase 4 introduce il feedback e il </a:t>
            </a:r>
            <a:r>
              <a:rPr lang="en-AU" dirty="0" err="1"/>
              <a:t>processo</a:t>
            </a:r>
            <a:r>
              <a:rPr lang="en-AU" dirty="0"/>
              <a:t> di </a:t>
            </a:r>
            <a:r>
              <a:rPr lang="en-AU" dirty="0" err="1"/>
              <a:t>moderazione</a:t>
            </a:r>
            <a:r>
              <a:rPr lang="en-AU" dirty="0"/>
              <a:t> prima </a:t>
            </a:r>
            <a:r>
              <a:rPr lang="en-AU" dirty="0" err="1"/>
              <a:t>che</a:t>
            </a:r>
            <a:r>
              <a:rPr lang="en-AU" dirty="0"/>
              <a:t> </a:t>
            </a:r>
            <a:r>
              <a:rPr lang="en-AU" dirty="0" err="1"/>
              <a:t>vengano</a:t>
            </a:r>
            <a:r>
              <a:rPr lang="en-AU" dirty="0"/>
              <a:t> </a:t>
            </a:r>
            <a:r>
              <a:rPr lang="en-AU" dirty="0" err="1"/>
              <a:t>rilasciati</a:t>
            </a:r>
            <a:r>
              <a:rPr lang="en-AU" dirty="0"/>
              <a:t> </a:t>
            </a:r>
            <a:r>
              <a:rPr lang="en-AU" dirty="0" err="1"/>
              <a:t>i</a:t>
            </a:r>
            <a:r>
              <a:rPr lang="en-AU" dirty="0"/>
              <a:t> </a:t>
            </a:r>
            <a:r>
              <a:rPr lang="en-AU" dirty="0" err="1"/>
              <a:t>voti</a:t>
            </a:r>
            <a:r>
              <a:rPr lang="en-AU" dirty="0"/>
              <a:t>. 
E </a:t>
            </a:r>
            <a:r>
              <a:rPr lang="en-AU" dirty="0" err="1"/>
              <a:t>infine</a:t>
            </a:r>
            <a:r>
              <a:rPr lang="en-AU" dirty="0"/>
              <a:t>, la Fase 5 introduce la doppia </a:t>
            </a:r>
            <a:r>
              <a:rPr lang="en-AU" dirty="0" err="1"/>
              <a:t>valutazione</a:t>
            </a:r>
            <a:r>
              <a:rPr lang="en-AU" dirty="0"/>
              <a:t> alla </a:t>
            </a:r>
            <a:r>
              <a:rPr lang="en-AU" dirty="0" err="1"/>
              <a:t>cieca</a:t>
            </a:r>
            <a:r>
              <a:rPr lang="en-AU" dirty="0"/>
              <a:t>. </a:t>
            </a:r>
            <a:r>
              <a:rPr lang="en-AU" dirty="0" err="1"/>
              <a:t>Questo</a:t>
            </a:r>
            <a:r>
              <a:rPr lang="en-AU" dirty="0"/>
              <a:t> </a:t>
            </a:r>
            <a:r>
              <a:rPr lang="en-AU" dirty="0" err="1"/>
              <a:t>significa</a:t>
            </a:r>
            <a:r>
              <a:rPr lang="en-AU" dirty="0"/>
              <a:t> </a:t>
            </a:r>
            <a:r>
              <a:rPr lang="en-AU" dirty="0" err="1"/>
              <a:t>che</a:t>
            </a:r>
            <a:r>
              <a:rPr lang="en-AU" dirty="0"/>
              <a:t> </a:t>
            </a:r>
            <a:r>
              <a:rPr lang="en-AU" dirty="0" err="1"/>
              <a:t>i</a:t>
            </a:r>
            <a:r>
              <a:rPr lang="en-AU" dirty="0"/>
              <a:t> </a:t>
            </a:r>
            <a:r>
              <a:rPr lang="en-AU" dirty="0" err="1"/>
              <a:t>valutatori</a:t>
            </a:r>
            <a:r>
              <a:rPr lang="en-AU" dirty="0"/>
              <a:t> non </a:t>
            </a:r>
            <a:r>
              <a:rPr lang="en-AU" dirty="0" err="1"/>
              <a:t>vedranno</a:t>
            </a:r>
            <a:r>
              <a:rPr lang="en-AU" dirty="0"/>
              <a:t> </a:t>
            </a:r>
            <a:r>
              <a:rPr lang="en-AU" dirty="0" err="1"/>
              <a:t>i</a:t>
            </a:r>
            <a:r>
              <a:rPr lang="en-AU" dirty="0"/>
              <a:t> </a:t>
            </a:r>
            <a:r>
              <a:rPr lang="en-AU" dirty="0" err="1"/>
              <a:t>voti</a:t>
            </a:r>
            <a:r>
              <a:rPr lang="en-AU" dirty="0"/>
              <a:t> o </a:t>
            </a:r>
            <a:r>
              <a:rPr lang="en-AU" dirty="0" err="1"/>
              <a:t>i</a:t>
            </a:r>
            <a:r>
              <a:rPr lang="en-AU" dirty="0"/>
              <a:t> feedback degli </a:t>
            </a:r>
            <a:r>
              <a:rPr lang="en-AU" dirty="0" err="1"/>
              <a:t>altri</a:t>
            </a:r>
            <a:r>
              <a:rPr lang="en-AU" dirty="0"/>
              <a:t> </a:t>
            </a:r>
            <a:r>
              <a:rPr lang="en-AU" dirty="0" err="1"/>
              <a:t>fino</a:t>
            </a:r>
            <a:r>
              <a:rPr lang="en-AU" dirty="0"/>
              <a:t> alla </a:t>
            </a:r>
            <a:r>
              <a:rPr lang="en-AU" dirty="0" err="1"/>
              <a:t>fase</a:t>
            </a:r>
            <a:r>
              <a:rPr lang="en-AU" dirty="0"/>
              <a:t> di </a:t>
            </a:r>
            <a:r>
              <a:rPr lang="en-AU" dirty="0" err="1"/>
              <a:t>accordo</a:t>
            </a:r>
            <a:r>
              <a:rPr lang="en-AU" dirty="0"/>
              <a:t> </a:t>
            </a:r>
            <a:r>
              <a:rPr lang="en-AU" dirty="0" err="1"/>
              <a:t>formale</a:t>
            </a:r>
            <a:r>
              <a:rPr lang="en-AU" dirty="0"/>
              <a:t>. Questa </a:t>
            </a:r>
            <a:r>
              <a:rPr lang="en-AU" dirty="0" err="1"/>
              <a:t>è</a:t>
            </a:r>
            <a:r>
              <a:rPr lang="en-AU" dirty="0"/>
              <a:t> </a:t>
            </a:r>
            <a:r>
              <a:rPr lang="en-AU" dirty="0" err="1"/>
              <a:t>una</a:t>
            </a:r>
            <a:r>
              <a:rPr lang="en-AU" dirty="0"/>
              <a:t> </a:t>
            </a:r>
            <a:r>
              <a:rPr lang="en-AU" dirty="0" err="1"/>
              <a:t>capacità</a:t>
            </a:r>
            <a:r>
              <a:rPr lang="en-AU" dirty="0"/>
              <a:t> </a:t>
            </a:r>
            <a:r>
              <a:rPr lang="en-AU" dirty="0" err="1"/>
              <a:t>davvero</a:t>
            </a:r>
            <a:r>
              <a:rPr lang="en-AU" dirty="0"/>
              <a:t> </a:t>
            </a:r>
            <a:r>
              <a:rPr lang="en-AU" dirty="0" err="1"/>
              <a:t>significativa</a:t>
            </a:r>
            <a:r>
              <a:rPr lang="en-AU" dirty="0"/>
              <a:t> </a:t>
            </a:r>
            <a:r>
              <a:rPr lang="en-AU" dirty="0" err="1"/>
              <a:t>soprattutto</a:t>
            </a:r>
            <a:r>
              <a:rPr lang="en-AU" dirty="0"/>
              <a:t> per </a:t>
            </a:r>
            <a:r>
              <a:rPr lang="en-AU" dirty="0" err="1"/>
              <a:t>l'istruzione</a:t>
            </a:r>
            <a:r>
              <a:rPr lang="en-AU" dirty="0"/>
              <a:t> </a:t>
            </a:r>
            <a:r>
              <a:rPr lang="en-AU" dirty="0" err="1"/>
              <a:t>superiore</a:t>
            </a:r>
            <a:r>
              <a:rPr lang="en-AU" dirty="0"/>
              <a:t>. 
</a:t>
            </a:r>
            <a:r>
              <a:rPr lang="en-AU" dirty="0" err="1"/>
              <a:t>Quindi</a:t>
            </a:r>
            <a:r>
              <a:rPr lang="en-AU" dirty="0"/>
              <a:t>, </a:t>
            </a:r>
            <a:r>
              <a:rPr lang="en-AU" dirty="0" err="1"/>
              <a:t>nel</a:t>
            </a:r>
            <a:r>
              <a:rPr lang="en-AU" dirty="0"/>
              <a:t> </a:t>
            </a:r>
            <a:r>
              <a:rPr lang="en-AU" dirty="0" err="1"/>
              <a:t>complesso</a:t>
            </a:r>
            <a:r>
              <a:rPr lang="en-AU" dirty="0"/>
              <a:t>, </a:t>
            </a:r>
            <a:r>
              <a:rPr lang="en-AU" dirty="0" err="1"/>
              <a:t>quello</a:t>
            </a:r>
            <a:r>
              <a:rPr lang="en-AU" dirty="0"/>
              <a:t> </a:t>
            </a:r>
            <a:r>
              <a:rPr lang="en-AU" dirty="0" err="1"/>
              <a:t>che</a:t>
            </a:r>
            <a:r>
              <a:rPr lang="en-AU" dirty="0"/>
              <a:t> </a:t>
            </a:r>
            <a:r>
              <a:rPr lang="en-AU" dirty="0" err="1"/>
              <a:t>vedete</a:t>
            </a:r>
            <a:r>
              <a:rPr lang="en-AU" dirty="0"/>
              <a:t> in 5.2 </a:t>
            </a:r>
            <a:r>
              <a:rPr lang="en-AU" dirty="0" err="1"/>
              <a:t>è</a:t>
            </a:r>
            <a:r>
              <a:rPr lang="en-AU" dirty="0"/>
              <a:t> </a:t>
            </a:r>
            <a:r>
              <a:rPr lang="en-AU" dirty="0" err="1"/>
              <a:t>l'inizio</a:t>
            </a:r>
            <a:r>
              <a:rPr lang="en-AU" dirty="0"/>
              <a:t> di </a:t>
            </a:r>
            <a:r>
              <a:rPr lang="en-AU" dirty="0" err="1"/>
              <a:t>un'evoluzione</a:t>
            </a:r>
            <a:r>
              <a:rPr lang="en-AU" dirty="0"/>
              <a:t> molto </a:t>
            </a:r>
            <a:r>
              <a:rPr lang="en-AU" dirty="0" err="1"/>
              <a:t>più</a:t>
            </a:r>
            <a:r>
              <a:rPr lang="en-AU" dirty="0"/>
              <a:t> </a:t>
            </a:r>
            <a:r>
              <a:rPr lang="en-AU" dirty="0" err="1"/>
              <a:t>ampia</a:t>
            </a:r>
            <a:r>
              <a:rPr lang="en-AU" dirty="0"/>
              <a:t> in </a:t>
            </a:r>
            <a:r>
              <a:rPr lang="en-AU" dirty="0" err="1"/>
              <a:t>questo</a:t>
            </a:r>
            <a:r>
              <a:rPr lang="en-AU" dirty="0"/>
              <a:t> </a:t>
            </a:r>
            <a:r>
              <a:rPr lang="en-AU" dirty="0" err="1"/>
              <a:t>settore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879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>
          <a:extLst>
            <a:ext uri="{FF2B5EF4-FFF2-40B4-BE49-F238E27FC236}">
              <a16:creationId xmlns:a16="http://schemas.microsoft.com/office/drawing/2014/main" id="{526B7B9D-ADD0-1A67-42E4-5E30A30F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bd9f5ea8f_0_17:notes">
            <a:extLst>
              <a:ext uri="{FF2B5EF4-FFF2-40B4-BE49-F238E27FC236}">
                <a16:creationId xmlns:a16="http://schemas.microsoft.com/office/drawing/2014/main" id="{650C26F8-F1C7-2BDB-2BD7-A6902CDFC0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22" name="Google Shape;222;g3ebd9f5ea8f_0_17:notes">
            <a:extLst>
              <a:ext uri="{FF2B5EF4-FFF2-40B4-BE49-F238E27FC236}">
                <a16:creationId xmlns:a16="http://schemas.microsoft.com/office/drawing/2014/main" id="{82BDAC15-1D63-67DD-FFEE-05D33B099D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4575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117bdc0d7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2" name="Google Shape;212;g3f117bdc0d7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e745f4628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12" name="Google Shape;312;g35e745f4628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16e6f765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24" name="Google Shape;324;g3f16e6f765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 b="1" dirty="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4999d97201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32" name="Google Shape;332;g34999d97201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Default text 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MoodleHQ_Generic_SlideBackgroundGraphics-0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007800" y="1000100"/>
            <a:ext cx="4650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4000"/>
              <a:buFont typeface="Open Sans ExtraBold"/>
              <a:buNone/>
              <a:defRPr sz="4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075275" y="3096600"/>
            <a:ext cx="4384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 SemiBold"/>
              <a:buNone/>
              <a:defRPr sz="1400">
                <a:solidFill>
                  <a:srgbClr val="282828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Blank">
  <p:cSld name="CUSTOM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title="MoodleHQ_Generic_SlideBackgroundGraphics-0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 - Default text">
  <p:cSld name="CUSTOM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58850" y="867650"/>
            <a:ext cx="39546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758850" y="2230025"/>
            <a:ext cx="3620100" cy="24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pic" idx="2"/>
          </p:nvPr>
        </p:nvSpPr>
        <p:spPr>
          <a:xfrm>
            <a:off x="4848025" y="644050"/>
            <a:ext cx="3510300" cy="34539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 - Blank">
  <p:cSld name="CUSTOM_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5"/>
          <p:cNvSpPr>
            <a:spLocks noGrp="1"/>
          </p:cNvSpPr>
          <p:nvPr>
            <p:ph type="pic" idx="2"/>
          </p:nvPr>
        </p:nvSpPr>
        <p:spPr>
          <a:xfrm>
            <a:off x="4848025" y="644050"/>
            <a:ext cx="3510300" cy="34539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 - Default text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58850" y="867650"/>
            <a:ext cx="39546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Open Sans"/>
              <a:buNone/>
              <a:defRPr sz="35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ubTitle" idx="1"/>
          </p:nvPr>
        </p:nvSpPr>
        <p:spPr>
          <a:xfrm>
            <a:off x="758850" y="2230025"/>
            <a:ext cx="3620100" cy="248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2 - Blank">
  <p:cSld name="CUSTOM_3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3 - Default text">
  <p:cSld name="CUSTOM_4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311700" y="352975"/>
            <a:ext cx="8520600" cy="9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2" name="Google Shape;32;p8"/>
          <p:cNvGrpSpPr/>
          <p:nvPr/>
        </p:nvGrpSpPr>
        <p:grpSpPr>
          <a:xfrm>
            <a:off x="819075" y="1523496"/>
            <a:ext cx="2193600" cy="2679300"/>
            <a:chOff x="819075" y="1499325"/>
            <a:chExt cx="2193600" cy="2679300"/>
          </a:xfrm>
        </p:grpSpPr>
        <p:sp>
          <p:nvSpPr>
            <p:cNvPr id="33" name="Google Shape;33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name="adj" fmla="val 1012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name="adj1" fmla="val 16890"/>
                <a:gd name="adj2" fmla="val 0"/>
              </a:avLst>
            </a:prstGeom>
            <a:solidFill>
              <a:srgbClr val="1948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8"/>
          <p:cNvSpPr txBox="1">
            <a:spLocks noGrp="1"/>
          </p:cNvSpPr>
          <p:nvPr>
            <p:ph type="subTitle" idx="1"/>
          </p:nvPr>
        </p:nvSpPr>
        <p:spPr>
          <a:xfrm>
            <a:off x="912675" y="1941425"/>
            <a:ext cx="20064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sz="13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ubTitle" idx="2"/>
          </p:nvPr>
        </p:nvSpPr>
        <p:spPr>
          <a:xfrm>
            <a:off x="1003713" y="2758750"/>
            <a:ext cx="18243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37" name="Google Shape;37;p8"/>
          <p:cNvGrpSpPr/>
          <p:nvPr/>
        </p:nvGrpSpPr>
        <p:grpSpPr>
          <a:xfrm>
            <a:off x="3475200" y="1523496"/>
            <a:ext cx="2193600" cy="2679300"/>
            <a:chOff x="819075" y="1499325"/>
            <a:chExt cx="2193600" cy="2679300"/>
          </a:xfrm>
        </p:grpSpPr>
        <p:sp>
          <p:nvSpPr>
            <p:cNvPr id="38" name="Google Shape;38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name="adj" fmla="val 1012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name="adj1" fmla="val 16890"/>
                <a:gd name="adj2" fmla="val 0"/>
              </a:avLst>
            </a:prstGeom>
            <a:solidFill>
              <a:srgbClr val="1948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8"/>
          <p:cNvSpPr txBox="1">
            <a:spLocks noGrp="1"/>
          </p:cNvSpPr>
          <p:nvPr>
            <p:ph type="subTitle" idx="3"/>
          </p:nvPr>
        </p:nvSpPr>
        <p:spPr>
          <a:xfrm>
            <a:off x="3568800" y="1941425"/>
            <a:ext cx="20064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sz="13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ubTitle" idx="4"/>
          </p:nvPr>
        </p:nvSpPr>
        <p:spPr>
          <a:xfrm>
            <a:off x="3659838" y="2758750"/>
            <a:ext cx="18243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2" name="Google Shape;42;p8"/>
          <p:cNvGrpSpPr/>
          <p:nvPr/>
        </p:nvGrpSpPr>
        <p:grpSpPr>
          <a:xfrm>
            <a:off x="6131325" y="1523496"/>
            <a:ext cx="2193600" cy="2679300"/>
            <a:chOff x="819075" y="1499325"/>
            <a:chExt cx="2193600" cy="2679300"/>
          </a:xfrm>
        </p:grpSpPr>
        <p:sp>
          <p:nvSpPr>
            <p:cNvPr id="43" name="Google Shape;43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name="adj" fmla="val 1012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name="adj1" fmla="val 16890"/>
                <a:gd name="adj2" fmla="val 0"/>
              </a:avLst>
            </a:prstGeom>
            <a:solidFill>
              <a:srgbClr val="1948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8"/>
          <p:cNvSpPr txBox="1">
            <a:spLocks noGrp="1"/>
          </p:cNvSpPr>
          <p:nvPr>
            <p:ph type="subTitle" idx="5"/>
          </p:nvPr>
        </p:nvSpPr>
        <p:spPr>
          <a:xfrm>
            <a:off x="6224925" y="1941425"/>
            <a:ext cx="20064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sz="13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6"/>
          </p:nvPr>
        </p:nvSpPr>
        <p:spPr>
          <a:xfrm>
            <a:off x="6315963" y="2758750"/>
            <a:ext cx="1824300" cy="1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4 - Default text">
  <p:cSld name="CUSTOM_12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9" title="MoodleHQ_Generic_SlideBackgroundGraphics2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758850" y="665450"/>
            <a:ext cx="35160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758850" y="2594025"/>
            <a:ext cx="35883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1" name="Google Shape;51;p9"/>
          <p:cNvSpPr>
            <a:spLocks noGrp="1"/>
          </p:cNvSpPr>
          <p:nvPr>
            <p:ph type="pic" idx="2"/>
          </p:nvPr>
        </p:nvSpPr>
        <p:spPr>
          <a:xfrm>
            <a:off x="4600300" y="73925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4 - Blank">
  <p:cSld name="CUSTOM_12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0" title="MoodleHQ_Generic_SlideBackgroundGraphics2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>
            <a:spLocks noGrp="1"/>
          </p:cNvSpPr>
          <p:nvPr>
            <p:ph type="pic" idx="2"/>
          </p:nvPr>
        </p:nvSpPr>
        <p:spPr>
          <a:xfrm>
            <a:off x="4600300" y="73925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5 - Default text">
  <p:cSld name="CUSTOM_13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1" title="MoodleHQ_Generic_SlideBackgroundGraphics2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758850" y="665450"/>
            <a:ext cx="35160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ubTitle" idx="1"/>
          </p:nvPr>
        </p:nvSpPr>
        <p:spPr>
          <a:xfrm>
            <a:off x="758850" y="2594025"/>
            <a:ext cx="35883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1"/>
          <p:cNvSpPr>
            <a:spLocks noGrp="1"/>
          </p:cNvSpPr>
          <p:nvPr>
            <p:ph type="pic" idx="2"/>
          </p:nvPr>
        </p:nvSpPr>
        <p:spPr>
          <a:xfrm>
            <a:off x="4600300" y="73925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5 - Blank">
  <p:cSld name="CUSTOM_13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2" title="MoodleHQ_Generic_SlideBackgroundGraphics2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2"/>
          <p:cNvSpPr>
            <a:spLocks noGrp="1"/>
          </p:cNvSpPr>
          <p:nvPr>
            <p:ph type="pic" idx="2"/>
          </p:nvPr>
        </p:nvSpPr>
        <p:spPr>
          <a:xfrm>
            <a:off x="4600300" y="73925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5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3" title="MoodleHQ_Generic_SlideDesigns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>
            <a:spLocks noGrp="1"/>
          </p:cNvSpPr>
          <p:nvPr>
            <p:ph type="pic" idx="2"/>
          </p:nvPr>
        </p:nvSpPr>
        <p:spPr>
          <a:xfrm>
            <a:off x="4616150" y="54060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758850" y="665450"/>
            <a:ext cx="35160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758850" y="2594025"/>
            <a:ext cx="35883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 1">
  <p:cSld name="CUSTOM_15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 title="MoodleHQ_Generic_SlideDesigns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>
            <a:spLocks noGrp="1"/>
          </p:cNvSpPr>
          <p:nvPr>
            <p:ph type="pic" idx="2"/>
          </p:nvPr>
        </p:nvSpPr>
        <p:spPr>
          <a:xfrm>
            <a:off x="4616150" y="540600"/>
            <a:ext cx="3588300" cy="4062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16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 title="MoodleHQ_Generic_SlideDesigns-1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>
            <a:spLocks noGrp="1"/>
          </p:cNvSpPr>
          <p:nvPr>
            <p:ph type="pic" idx="2"/>
          </p:nvPr>
        </p:nvSpPr>
        <p:spPr>
          <a:xfrm>
            <a:off x="3943225" y="107310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4" name="Google Shape;74;p15"/>
          <p:cNvSpPr>
            <a:spLocks noGrp="1"/>
          </p:cNvSpPr>
          <p:nvPr>
            <p:ph type="pic" idx="3"/>
          </p:nvPr>
        </p:nvSpPr>
        <p:spPr>
          <a:xfrm>
            <a:off x="5433575" y="107310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5" name="Google Shape;75;p15"/>
          <p:cNvSpPr>
            <a:spLocks noGrp="1"/>
          </p:cNvSpPr>
          <p:nvPr>
            <p:ph type="pic" idx="4"/>
          </p:nvPr>
        </p:nvSpPr>
        <p:spPr>
          <a:xfrm>
            <a:off x="3943225" y="280095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6" name="Google Shape;76;p15"/>
          <p:cNvSpPr>
            <a:spLocks noGrp="1"/>
          </p:cNvSpPr>
          <p:nvPr>
            <p:ph type="pic" idx="5"/>
          </p:nvPr>
        </p:nvSpPr>
        <p:spPr>
          <a:xfrm>
            <a:off x="5433575" y="280095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7" name="Google Shape;77;p15"/>
          <p:cNvSpPr>
            <a:spLocks noGrp="1"/>
          </p:cNvSpPr>
          <p:nvPr>
            <p:ph type="pic" idx="6"/>
          </p:nvPr>
        </p:nvSpPr>
        <p:spPr>
          <a:xfrm>
            <a:off x="6923925" y="107310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8" name="Google Shape;78;p15"/>
          <p:cNvSpPr>
            <a:spLocks noGrp="1"/>
          </p:cNvSpPr>
          <p:nvPr>
            <p:ph type="pic" idx="7"/>
          </p:nvPr>
        </p:nvSpPr>
        <p:spPr>
          <a:xfrm>
            <a:off x="6923925" y="2800950"/>
            <a:ext cx="1219200" cy="1380300"/>
          </a:xfrm>
          <a:prstGeom prst="roundRect">
            <a:avLst>
              <a:gd name="adj" fmla="val 8401"/>
            </a:avLst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6 - Default text">
  <p:cSld name="CUSTOM_5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1217400" y="1775575"/>
            <a:ext cx="6709200" cy="19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pen Sans ExtraBold"/>
              <a:buNone/>
              <a:defRPr sz="5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6 - Blank">
  <p:cSld name="CUSTOM_5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7 - Default text">
  <p:cSld name="CUSTOM_6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758850" y="506725"/>
            <a:ext cx="30843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1"/>
          </p:nvPr>
        </p:nvSpPr>
        <p:spPr>
          <a:xfrm>
            <a:off x="758850" y="2435300"/>
            <a:ext cx="29052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2"/>
          </p:nvPr>
        </p:nvSpPr>
        <p:spPr>
          <a:xfrm>
            <a:off x="5887075" y="2884975"/>
            <a:ext cx="22095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sz="13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3"/>
          </p:nvPr>
        </p:nvSpPr>
        <p:spPr>
          <a:xfrm>
            <a:off x="5887075" y="3365575"/>
            <a:ext cx="2351400" cy="7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Open Sans"/>
              <a:buNone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8 - Blank">
  <p:cSld name="CUSTOM_6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9 - Default text">
  <p:cSld name="CUSTOM_7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0" title="MoodleHQ_Generic_SlideBackgroundGraphics-0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5599775" y="506725"/>
            <a:ext cx="30843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1"/>
          </p:nvPr>
        </p:nvSpPr>
        <p:spPr>
          <a:xfrm>
            <a:off x="5599775" y="2435300"/>
            <a:ext cx="2905200" cy="18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96" name="Google Shape;96;p20" title="laptop.png"/>
          <p:cNvPicPr preferRelativeResize="0"/>
          <p:nvPr/>
        </p:nvPicPr>
        <p:blipFill rotWithShape="1">
          <a:blip r:embed="rId3">
            <a:alphaModFix/>
          </a:blip>
          <a:srcRect l="332" r="7494"/>
          <a:stretch/>
        </p:blipFill>
        <p:spPr>
          <a:xfrm>
            <a:off x="191600" y="765150"/>
            <a:ext cx="5159373" cy="3613201"/>
          </a:xfrm>
          <a:prstGeom prst="rect">
            <a:avLst/>
          </a:prstGeom>
          <a:noFill/>
          <a:ln>
            <a:noFill/>
          </a:ln>
          <a:effectLst>
            <a:outerShdw blurRad="157163" dist="47625" dir="3300000" algn="bl" rotWithShape="0">
              <a:srgbClr val="000000">
                <a:alpha val="21999"/>
              </a:srgbClr>
            </a:outerShdw>
          </a:effectLst>
        </p:spPr>
      </p:pic>
      <p:sp>
        <p:nvSpPr>
          <p:cNvPr id="97" name="Google Shape;97;p20"/>
          <p:cNvSpPr>
            <a:spLocks noGrp="1"/>
          </p:cNvSpPr>
          <p:nvPr>
            <p:ph type="pic" idx="2"/>
          </p:nvPr>
        </p:nvSpPr>
        <p:spPr>
          <a:xfrm>
            <a:off x="842200" y="1019150"/>
            <a:ext cx="3984600" cy="2703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9 - Blank">
  <p:cSld name="CUSTOM_7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 title="MoodleHQ_Generic_SlideBackgroundGraphics-0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0 - Default text">
  <p:cSld name="CUSTOM_8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446175" y="352975"/>
            <a:ext cx="8520600" cy="9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1 - Default text">
  <p:cSld name="CUSTOM_9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MoodleHQ_Generic_SlideBackgroundGraphics-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3"/>
          <p:cNvSpPr txBox="1">
            <a:spLocks noGrp="1"/>
          </p:cNvSpPr>
          <p:nvPr>
            <p:ph type="title"/>
          </p:nvPr>
        </p:nvSpPr>
        <p:spPr>
          <a:xfrm>
            <a:off x="758850" y="506725"/>
            <a:ext cx="30843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sz="3500" b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ubTitle" idx="1"/>
          </p:nvPr>
        </p:nvSpPr>
        <p:spPr>
          <a:xfrm>
            <a:off x="758850" y="2435300"/>
            <a:ext cx="2905200" cy="23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7" name="Google Shape;107;p23"/>
          <p:cNvSpPr/>
          <p:nvPr/>
        </p:nvSpPr>
        <p:spPr>
          <a:xfrm>
            <a:off x="4428550" y="742725"/>
            <a:ext cx="4024200" cy="902400"/>
          </a:xfrm>
          <a:prstGeom prst="roundRect">
            <a:avLst>
              <a:gd name="adj" fmla="val 13846"/>
            </a:avLst>
          </a:prstGeom>
          <a:solidFill>
            <a:srgbClr val="1948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3"/>
          <p:cNvSpPr/>
          <p:nvPr/>
        </p:nvSpPr>
        <p:spPr>
          <a:xfrm>
            <a:off x="4428550" y="1950225"/>
            <a:ext cx="4024200" cy="90240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3"/>
          <p:cNvSpPr/>
          <p:nvPr/>
        </p:nvSpPr>
        <p:spPr>
          <a:xfrm>
            <a:off x="4462625" y="3157725"/>
            <a:ext cx="4024200" cy="90240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subTitle" idx="2"/>
          </p:nvPr>
        </p:nvSpPr>
        <p:spPr>
          <a:xfrm>
            <a:off x="4888300" y="2030925"/>
            <a:ext cx="34893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100"/>
              <a:buFont typeface="Open Sans"/>
              <a:buNone/>
              <a:defRPr sz="11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ubTitle" idx="3"/>
          </p:nvPr>
        </p:nvSpPr>
        <p:spPr>
          <a:xfrm>
            <a:off x="4888300" y="3239675"/>
            <a:ext cx="34893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100"/>
              <a:buFont typeface="Open Sans"/>
              <a:buNone/>
              <a:defRPr sz="11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 txBox="1">
            <a:spLocks noGrp="1"/>
          </p:cNvSpPr>
          <p:nvPr>
            <p:ph type="subTitle" idx="4"/>
          </p:nvPr>
        </p:nvSpPr>
        <p:spPr>
          <a:xfrm>
            <a:off x="4888300" y="822175"/>
            <a:ext cx="34893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Open Sans"/>
              <a:buNone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11 - Blank">
  <p:cSld name="CUSTOM_9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 title="MoodleHQ_Generic_SlideBackgroundGraphics-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USTOM_1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117" name="Google Shape;117;p25"/>
          <p:cNvSpPr/>
          <p:nvPr/>
        </p:nvSpPr>
        <p:spPr>
          <a:xfrm>
            <a:off x="-21850" y="-10925"/>
            <a:ext cx="9165900" cy="5154300"/>
          </a:xfrm>
          <a:prstGeom prst="rect">
            <a:avLst/>
          </a:prstGeom>
          <a:solidFill>
            <a:srgbClr val="F9801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5"/>
          <p:cNvSpPr/>
          <p:nvPr/>
        </p:nvSpPr>
        <p:spPr>
          <a:xfrm>
            <a:off x="-57550" y="4755150"/>
            <a:ext cx="9237300" cy="39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5"/>
          <p:cNvSpPr txBox="1"/>
          <p:nvPr/>
        </p:nvSpPr>
        <p:spPr>
          <a:xfrm>
            <a:off x="2907450" y="4811250"/>
            <a:ext cx="30000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Copyright 2025 © Moodle Pty Ltd</a:t>
            </a:r>
            <a:endParaRPr sz="8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" name="Google Shape;12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525" y="1624550"/>
            <a:ext cx="4569851" cy="162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ctrTitle"/>
          </p:nvPr>
        </p:nvSpPr>
        <p:spPr>
          <a:xfrm>
            <a:off x="3007800" y="1091265"/>
            <a:ext cx="4650000" cy="25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n-GB" dirty="0"/>
              <a:t>Aggiornamento </a:t>
            </a:r>
            <a:r>
              <a:rPr lang="en-GB" dirty="0" err="1"/>
              <a:t>sulla</a:t>
            </a:r>
            <a:r>
              <a:rPr lang="en-GB" dirty="0"/>
              <a:t> roadmap di Moodle per </a:t>
            </a:r>
            <a:r>
              <a:rPr lang="en-GB" dirty="0" err="1"/>
              <a:t>MoodleMoot</a:t>
            </a:r>
            <a:r>
              <a:rPr lang="en-GB" dirty="0"/>
              <a:t> Italia</a:t>
            </a:r>
            <a:endParaRPr dirty="0"/>
          </a:p>
        </p:txBody>
      </p:sp>
      <p:sp>
        <p:nvSpPr>
          <p:cNvPr id="126" name="Google Shape;126;p26"/>
          <p:cNvSpPr txBox="1">
            <a:spLocks noGrp="1"/>
          </p:cNvSpPr>
          <p:nvPr>
            <p:ph type="subTitle" idx="1"/>
          </p:nvPr>
        </p:nvSpPr>
        <p:spPr>
          <a:xfrm>
            <a:off x="3044321" y="3657727"/>
            <a:ext cx="4384200" cy="3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60000"/>
              </a:lnSpc>
              <a:buClr>
                <a:schemeClr val="dk1"/>
              </a:buClr>
              <a:buSzPts val="1100"/>
            </a:pPr>
            <a:r>
              <a:rPr lang="en-GB" dirty="0"/>
              <a:t>Settembre 2026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7" name="Google Shape;127;p26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4010" y="1978275"/>
            <a:ext cx="1103650" cy="110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E74244-A7B5-C32B-1E70-C52728821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89" y="153544"/>
            <a:ext cx="1693828" cy="16715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7"/>
          <p:cNvSpPr/>
          <p:nvPr/>
        </p:nvSpPr>
        <p:spPr>
          <a:xfrm>
            <a:off x="203900" y="235752"/>
            <a:ext cx="83712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4719"/>
              </a:lnSpc>
              <a:buClr>
                <a:srgbClr val="F2F2F3"/>
              </a:buClr>
              <a:buSzPts val="4450"/>
            </a:pP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L’ispirazione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del nostro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prodotto</a:t>
            </a:r>
            <a:endParaRPr sz="2700" dirty="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34" name="Google Shape;134;p2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8054" y="2108921"/>
            <a:ext cx="5167854" cy="525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55117" y="3823055"/>
            <a:ext cx="252704" cy="3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8054" y="2108921"/>
            <a:ext cx="5167854" cy="525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3910" y="2755652"/>
            <a:ext cx="252704" cy="3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88054" y="2108921"/>
            <a:ext cx="5167854" cy="525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7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87190" y="2755652"/>
            <a:ext cx="252704" cy="3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7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88054" y="2108921"/>
            <a:ext cx="5167854" cy="525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7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5983" y="3823055"/>
            <a:ext cx="252704" cy="32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7"/>
          <p:cNvSpPr/>
          <p:nvPr/>
        </p:nvSpPr>
        <p:spPr>
          <a:xfrm>
            <a:off x="169250" y="2875048"/>
            <a:ext cx="19131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2200"/>
            </a:pPr>
            <a:r>
              <a:rPr lang="en-GB" sz="16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Accessibilità</a:t>
            </a:r>
            <a:endParaRPr sz="1600" b="0" i="0" u="none" strike="noStrike" cap="none" dirty="0">
              <a:solidFill>
                <a:srgbClr val="E7F4F8"/>
              </a:solidFill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113036" y="3225620"/>
            <a:ext cx="1984800" cy="91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1750"/>
            </a:pP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Rendere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accessibile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a tutti,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indipendentemente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dalla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posizione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dalla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situazione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economica</a:t>
            </a:r>
            <a:endParaRPr sz="130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7"/>
          <p:cNvSpPr/>
          <p:nvPr/>
        </p:nvSpPr>
        <p:spPr>
          <a:xfrm>
            <a:off x="1207009" y="1182857"/>
            <a:ext cx="3236632" cy="326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2200"/>
            </a:pPr>
            <a:r>
              <a:rPr lang="en-GB" sz="16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Passione per </a:t>
            </a:r>
            <a:r>
              <a:rPr lang="en-GB" sz="16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endParaRPr sz="1600" b="0" i="0" u="none" strike="noStrike" cap="none" dirty="0">
              <a:solidFill>
                <a:srgbClr val="E7F4F8"/>
              </a:solidFill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2186339" y="1512462"/>
            <a:ext cx="19848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1750"/>
            </a:pP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Coltivare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comunità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di lifelong learners</a:t>
            </a:r>
            <a:endParaRPr sz="130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7"/>
          <p:cNvSpPr/>
          <p:nvPr/>
        </p:nvSpPr>
        <p:spPr>
          <a:xfrm>
            <a:off x="4917690" y="1167550"/>
            <a:ext cx="2663322" cy="217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2200"/>
            </a:pPr>
            <a:r>
              <a:rPr lang="en-GB" sz="16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L'istruzione</a:t>
            </a:r>
            <a:r>
              <a:rPr lang="en-GB" sz="16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come </a:t>
            </a:r>
            <a:r>
              <a:rPr lang="en-GB" sz="16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diritto</a:t>
            </a:r>
            <a:endParaRPr sz="1600" b="0" i="0" u="none" strike="noStrike" cap="none" dirty="0">
              <a:solidFill>
                <a:srgbClr val="E7F4F8"/>
              </a:solidFill>
            </a:endParaRPr>
          </a:p>
        </p:txBody>
      </p:sp>
      <p:sp>
        <p:nvSpPr>
          <p:cNvPr id="147" name="Google Shape;147;p27"/>
          <p:cNvSpPr/>
          <p:nvPr/>
        </p:nvSpPr>
        <p:spPr>
          <a:xfrm>
            <a:off x="5094500" y="1497158"/>
            <a:ext cx="19848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1750"/>
            </a:pP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Creare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futuro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in cui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sia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diritto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, non un privilegio</a:t>
            </a:r>
            <a:endParaRPr sz="130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6994038" y="2875048"/>
            <a:ext cx="19131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200"/>
              <a:buFont typeface="Open Sans"/>
              <a:buNone/>
            </a:pPr>
            <a:r>
              <a:rPr lang="en-GB" sz="1600" b="1" i="0" u="none" strike="noStrike" cap="none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Empowerment</a:t>
            </a:r>
            <a:endParaRPr sz="1600" b="0" i="0" u="none" strike="noStrike" cap="none">
              <a:solidFill>
                <a:srgbClr val="E7F4F8"/>
              </a:solidFill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6958188" y="3225621"/>
            <a:ext cx="19848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194866"/>
              </a:buClr>
              <a:buSzPts val="1750"/>
            </a:pP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Aiutare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tutti a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svelare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il loro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pieno</a:t>
            </a:r>
            <a:r>
              <a:rPr lang="en-GB" sz="13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potenziale</a:t>
            </a:r>
            <a:endParaRPr sz="130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8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8"/>
          <p:cNvSpPr/>
          <p:nvPr/>
        </p:nvSpPr>
        <p:spPr>
          <a:xfrm>
            <a:off x="4071652" y="258150"/>
            <a:ext cx="7220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4450"/>
            </a:pP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principi</a:t>
            </a: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</a:t>
            </a: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nostri</a:t>
            </a: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prodotti</a:t>
            </a:r>
            <a:endParaRPr sz="2700" i="0" u="none" strike="noStrike" cap="none" dirty="0">
              <a:solidFill>
                <a:srgbClr val="1948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156" name="Google Shape;156;p28"/>
          <p:cNvGrpSpPr/>
          <p:nvPr/>
        </p:nvGrpSpPr>
        <p:grpSpPr>
          <a:xfrm>
            <a:off x="4241775" y="928280"/>
            <a:ext cx="4389600" cy="815700"/>
            <a:chOff x="76175" y="2792780"/>
            <a:chExt cx="4389600" cy="815700"/>
          </a:xfrm>
        </p:grpSpPr>
        <p:sp>
          <p:nvSpPr>
            <p:cNvPr id="157" name="Google Shape;157;p28"/>
            <p:cNvSpPr/>
            <p:nvPr/>
          </p:nvSpPr>
          <p:spPr>
            <a:xfrm>
              <a:off x="76175" y="2792780"/>
              <a:ext cx="4389600" cy="815700"/>
            </a:xfrm>
            <a:prstGeom prst="roundRect">
              <a:avLst>
                <a:gd name="adj" fmla="val 5654"/>
              </a:avLst>
            </a:prstGeom>
            <a:solidFill>
              <a:srgbClr val="D3E7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158" name="Google Shape;158;p28"/>
            <p:cNvSpPr/>
            <p:nvPr/>
          </p:nvSpPr>
          <p:spPr>
            <a:xfrm>
              <a:off x="236764" y="2906255"/>
              <a:ext cx="1942200" cy="17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2200"/>
              </a:pPr>
              <a:r>
                <a:rPr lang="en-GB" sz="1500" b="1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Focus </a:t>
              </a: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sull'utente</a:t>
              </a:r>
              <a:endParaRPr sz="1500" b="0" i="0" u="none" strike="noStrike" cap="none" dirty="0"/>
            </a:p>
          </p:txBody>
        </p:sp>
        <p:sp>
          <p:nvSpPr>
            <p:cNvPr id="159" name="Google Shape;159;p28"/>
            <p:cNvSpPr/>
            <p:nvPr/>
          </p:nvSpPr>
          <p:spPr>
            <a:xfrm>
              <a:off x="236764" y="3143638"/>
              <a:ext cx="40683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1750"/>
              </a:pP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Migliorare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l'esperienza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dei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nostri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utenti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è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al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centro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di ogni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cambiamento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che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apportiamo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a Moodle</a:t>
              </a:r>
              <a:endParaRPr sz="1050" i="0" u="none" strike="noStrike" cap="none"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60" name="Google Shape;160;p28"/>
          <p:cNvGrpSpPr/>
          <p:nvPr/>
        </p:nvGrpSpPr>
        <p:grpSpPr>
          <a:xfrm>
            <a:off x="4241780" y="1889955"/>
            <a:ext cx="4389600" cy="815700"/>
            <a:chOff x="4621105" y="2792780"/>
            <a:chExt cx="4389600" cy="815700"/>
          </a:xfrm>
        </p:grpSpPr>
        <p:sp>
          <p:nvSpPr>
            <p:cNvPr id="161" name="Google Shape;161;p28"/>
            <p:cNvSpPr/>
            <p:nvPr/>
          </p:nvSpPr>
          <p:spPr>
            <a:xfrm>
              <a:off x="4621105" y="2792780"/>
              <a:ext cx="4389600" cy="815700"/>
            </a:xfrm>
            <a:prstGeom prst="roundRect">
              <a:avLst>
                <a:gd name="adj" fmla="val 5654"/>
              </a:avLst>
            </a:prstGeom>
            <a:solidFill>
              <a:srgbClr val="D3E7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4781693" y="2906255"/>
              <a:ext cx="1942200" cy="17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2200"/>
              </a:pP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Progressi</a:t>
              </a:r>
              <a:r>
                <a:rPr lang="en-GB" sz="1500" b="1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tecnici</a:t>
              </a:r>
              <a:endParaRPr sz="1500" b="0" i="0" u="none" strike="noStrike" cap="none" dirty="0"/>
            </a:p>
          </p:txBody>
        </p:sp>
        <p:sp>
          <p:nvSpPr>
            <p:cNvPr id="163" name="Google Shape;163;p28"/>
            <p:cNvSpPr/>
            <p:nvPr/>
          </p:nvSpPr>
          <p:spPr>
            <a:xfrm>
              <a:off x="4781693" y="3143638"/>
              <a:ext cx="40683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1750"/>
              </a:pP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Ci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impegniamo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a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migliorare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continuamente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la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tecnologia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di base di Moodle e a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modernizzare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le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nostre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soluzioni</a:t>
              </a:r>
              <a:endParaRPr sz="1050" i="0" u="none" strike="noStrike" cap="none"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64" name="Google Shape;164;p28"/>
          <p:cNvGrpSpPr/>
          <p:nvPr/>
        </p:nvGrpSpPr>
        <p:grpSpPr>
          <a:xfrm>
            <a:off x="4241775" y="2851620"/>
            <a:ext cx="4389600" cy="815700"/>
            <a:chOff x="76175" y="3718220"/>
            <a:chExt cx="4389600" cy="815700"/>
          </a:xfrm>
        </p:grpSpPr>
        <p:sp>
          <p:nvSpPr>
            <p:cNvPr id="165" name="Google Shape;165;p28"/>
            <p:cNvSpPr/>
            <p:nvPr/>
          </p:nvSpPr>
          <p:spPr>
            <a:xfrm>
              <a:off x="76175" y="3718220"/>
              <a:ext cx="4389600" cy="815700"/>
            </a:xfrm>
            <a:prstGeom prst="roundRect">
              <a:avLst>
                <a:gd name="adj" fmla="val 5654"/>
              </a:avLst>
            </a:prstGeom>
            <a:solidFill>
              <a:srgbClr val="D3E7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236763" y="3831696"/>
              <a:ext cx="2710817" cy="2373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2200"/>
              </a:pP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Cambiamento</a:t>
              </a:r>
              <a:r>
                <a:rPr lang="en-GB" sz="1500" b="1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consapevole</a:t>
              </a:r>
              <a:endParaRPr sz="1500" b="0" i="0" u="none" strike="noStrike" cap="none" dirty="0"/>
            </a:p>
          </p:txBody>
        </p:sp>
        <p:sp>
          <p:nvSpPr>
            <p:cNvPr id="167" name="Google Shape;167;p28"/>
            <p:cNvSpPr/>
            <p:nvPr/>
          </p:nvSpPr>
          <p:spPr>
            <a:xfrm>
              <a:off x="236764" y="4069078"/>
              <a:ext cx="40683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1750"/>
              </a:pP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Valutiamo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attentamente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l'impatto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che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cambiamenti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hanno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sulle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milioni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di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che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ogni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giorno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si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affidano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alla nostra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piattaforma</a:t>
              </a:r>
              <a:endParaRPr sz="1050" i="0" u="none" strike="noStrike" cap="none"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68" name="Google Shape;168;p28"/>
          <p:cNvGrpSpPr/>
          <p:nvPr/>
        </p:nvGrpSpPr>
        <p:grpSpPr>
          <a:xfrm>
            <a:off x="4241780" y="3813295"/>
            <a:ext cx="4389600" cy="815700"/>
            <a:chOff x="4621105" y="3718220"/>
            <a:chExt cx="4389600" cy="815700"/>
          </a:xfrm>
        </p:grpSpPr>
        <p:sp>
          <p:nvSpPr>
            <p:cNvPr id="169" name="Google Shape;169;p28"/>
            <p:cNvSpPr/>
            <p:nvPr/>
          </p:nvSpPr>
          <p:spPr>
            <a:xfrm>
              <a:off x="4621105" y="3718220"/>
              <a:ext cx="4389600" cy="815700"/>
            </a:xfrm>
            <a:prstGeom prst="roundRect">
              <a:avLst>
                <a:gd name="adj" fmla="val 5654"/>
              </a:avLst>
            </a:prstGeom>
            <a:solidFill>
              <a:srgbClr val="D3E7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  <p:sp>
          <p:nvSpPr>
            <p:cNvPr id="170" name="Google Shape;170;p28"/>
            <p:cNvSpPr/>
            <p:nvPr/>
          </p:nvSpPr>
          <p:spPr>
            <a:xfrm>
              <a:off x="4781693" y="3831696"/>
              <a:ext cx="2965500" cy="17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2200"/>
              </a:pPr>
              <a:r>
                <a:rPr lang="en-GB" sz="1500" b="1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Sicuro, </a:t>
              </a:r>
              <a:r>
                <a:rPr lang="en-GB" sz="1500" b="1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accessibile</a:t>
              </a:r>
              <a:r>
                <a:rPr lang="en-GB" sz="1500" b="1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e compliant</a:t>
              </a:r>
              <a:endParaRPr sz="1500" b="0" i="0" u="none" strike="noStrike" cap="none" dirty="0"/>
            </a:p>
          </p:txBody>
        </p:sp>
        <p:sp>
          <p:nvSpPr>
            <p:cNvPr id="171" name="Google Shape;171;p28"/>
            <p:cNvSpPr/>
            <p:nvPr/>
          </p:nvSpPr>
          <p:spPr>
            <a:xfrm>
              <a:off x="4781693" y="4069078"/>
              <a:ext cx="40683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buClr>
                  <a:srgbClr val="194866"/>
                </a:buClr>
                <a:buSzPts val="1750"/>
              </a:pP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Sicurezza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,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accessibilità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e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conformità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normativa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non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sono</a:t>
              </a:r>
              <a:r>
                <a:rPr lang="en-GB" sz="1050" dirty="0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GB" sz="1050" dirty="0" err="1">
                  <a:solidFill>
                    <a:srgbClr val="194866"/>
                  </a:solidFill>
                  <a:latin typeface="Open Sans"/>
                  <a:ea typeface="Open Sans"/>
                  <a:cs typeface="Open Sans"/>
                  <a:sym typeface="Open Sans"/>
                </a:rPr>
                <a:t>negoziabili</a:t>
              </a:r>
              <a:endParaRPr lang="en-GB" sz="105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lvl="0">
                <a:buClr>
                  <a:srgbClr val="194866"/>
                </a:buClr>
                <a:buSzPts val="1750"/>
              </a:pPr>
              <a:endParaRPr sz="1050" i="0" u="none" strike="noStrike" cap="none"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72" name="Google Shape;172;p28" title="Artwork13_b477f353-73ca-42ce-96e2-a00111ea3377.png"/>
          <p:cNvPicPr preferRelativeResize="0"/>
          <p:nvPr/>
        </p:nvPicPr>
        <p:blipFill rotWithShape="1">
          <a:blip r:embed="rId4">
            <a:alphaModFix/>
          </a:blip>
          <a:srcRect l="6708"/>
          <a:stretch/>
        </p:blipFill>
        <p:spPr>
          <a:xfrm>
            <a:off x="-1" y="766925"/>
            <a:ext cx="3838175" cy="389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/>
          <p:nvPr/>
        </p:nvSpPr>
        <p:spPr>
          <a:xfrm>
            <a:off x="3124050" y="3508850"/>
            <a:ext cx="1047600" cy="1006800"/>
          </a:xfrm>
          <a:prstGeom prst="roundRect">
            <a:avLst>
              <a:gd name="adj" fmla="val 16667"/>
            </a:avLst>
          </a:prstGeom>
          <a:solidFill>
            <a:srgbClr val="D3E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9"/>
          <p:cNvSpPr/>
          <p:nvPr/>
        </p:nvSpPr>
        <p:spPr>
          <a:xfrm>
            <a:off x="1816375" y="2301575"/>
            <a:ext cx="1047600" cy="1006800"/>
          </a:xfrm>
          <a:prstGeom prst="roundRect">
            <a:avLst>
              <a:gd name="adj" fmla="val 16667"/>
            </a:avLst>
          </a:prstGeom>
          <a:solidFill>
            <a:srgbClr val="D3E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9"/>
          <p:cNvSpPr/>
          <p:nvPr/>
        </p:nvSpPr>
        <p:spPr>
          <a:xfrm>
            <a:off x="669250" y="1078475"/>
            <a:ext cx="1047600" cy="1006800"/>
          </a:xfrm>
          <a:prstGeom prst="roundRect">
            <a:avLst>
              <a:gd name="adj" fmla="val 16667"/>
            </a:avLst>
          </a:prstGeom>
          <a:solidFill>
            <a:srgbClr val="D3E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0" name="Google Shape;180;p29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/>
          <p:nvPr/>
        </p:nvSpPr>
        <p:spPr>
          <a:xfrm>
            <a:off x="203250" y="229275"/>
            <a:ext cx="86166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4450"/>
            </a:pP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Gli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obiettivi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nostri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prodotti</a:t>
            </a:r>
            <a:endParaRPr sz="2700" i="0" u="none" strike="noStrike" cap="none" dirty="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82" name="Google Shape;182;p29"/>
          <p:cNvSpPr/>
          <p:nvPr/>
        </p:nvSpPr>
        <p:spPr>
          <a:xfrm>
            <a:off x="1871746" y="1170222"/>
            <a:ext cx="2505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2200"/>
            </a:pP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Sbloccare</a:t>
            </a:r>
            <a:r>
              <a:rPr lang="en-GB" sz="17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creatività</a:t>
            </a:r>
            <a:endParaRPr sz="1700" b="1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1871749" y="1580500"/>
            <a:ext cx="45261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1750"/>
            </a:pP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Aiutare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utenti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concentrarsi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vogliono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insegnare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imparare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, non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come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usare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endParaRPr sz="125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29"/>
          <p:cNvSpPr/>
          <p:nvPr/>
        </p:nvSpPr>
        <p:spPr>
          <a:xfrm>
            <a:off x="3085711" y="2377459"/>
            <a:ext cx="2895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2200"/>
            </a:pP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Favorire</a:t>
            </a:r>
            <a:r>
              <a:rPr lang="en-GB" sz="17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collaborazione</a:t>
            </a:r>
            <a:endParaRPr sz="1700" b="1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3085703" y="2787750"/>
            <a:ext cx="42573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1750"/>
            </a:pP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Garantire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Moodle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funzioni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perfettamente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all'interno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ecosistemi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tecnologici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ampi</a:t>
            </a:r>
            <a:endParaRPr sz="125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4299781" y="3584694"/>
            <a:ext cx="3270599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2200"/>
            </a:pP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Ottimizzazione</a:t>
            </a:r>
            <a:r>
              <a:rPr lang="en-GB" sz="17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dei</a:t>
            </a:r>
            <a:r>
              <a:rPr lang="en-GB" sz="1700" b="1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700" b="1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endParaRPr sz="1700" b="1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4299777" y="3994975"/>
            <a:ext cx="40089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1750"/>
            </a:pP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Ridurre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le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frizioni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per il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successo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nella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gestione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della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nel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raggiungimento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r>
              <a:rPr lang="en-GB" sz="125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125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endParaRPr sz="1250" i="0" u="none" strike="noStrike" cap="none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8" name="Google Shape;188;p29" title="Artwork6_c646a52e-4424-48a8-84ba-578dc8eaa46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00" y="1144613"/>
            <a:ext cx="848702" cy="87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 title="Artwork10_5e8ddb66-d14b-4313-bf8b-4b45fb17764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4063" y="2378275"/>
            <a:ext cx="992224" cy="853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 title="Artwork4_0fa8824b-52f3-4ae3-9119-e40464fe211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1750" y="3584675"/>
            <a:ext cx="992201" cy="864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0" title="AI Robot Graph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8900" y="1685050"/>
            <a:ext cx="2200552" cy="220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 title="M Ic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/>
          <p:nvPr/>
        </p:nvSpPr>
        <p:spPr>
          <a:xfrm>
            <a:off x="457625" y="406724"/>
            <a:ext cx="8014200" cy="96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F2F2F3"/>
              </a:buClr>
              <a:buSzPts val="4450"/>
            </a:pP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Il nostro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approccio</a:t>
            </a: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all’IA</a:t>
            </a:r>
            <a:endParaRPr lang="en-GB" sz="2700" dirty="0">
              <a:solidFill>
                <a:srgbClr val="1948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lvl="0">
              <a:buClr>
                <a:srgbClr val="F2F2F3"/>
              </a:buClr>
              <a:buSzPts val="4450"/>
            </a:pP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L'IA in Moodle non è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funzionalità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acquistare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un framework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costruito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la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flessibilità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—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pensato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adattarsi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agli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obiettivi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alle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politiche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al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livello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prontezza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della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tua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istituzione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700" dirty="0">
              <a:solidFill>
                <a:srgbClr val="1948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457625" y="1634300"/>
            <a:ext cx="4965000" cy="348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Il nostro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sottosistema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AI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offre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agency</a:t>
            </a:r>
          </a:p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Scelta</a:t>
            </a: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istituzionale</a:t>
            </a:r>
            <a:endParaRPr lang="en-GB" sz="13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11150">
              <a:lnSpc>
                <a:spcPct val="150000"/>
              </a:lnSpc>
              <a:buClr>
                <a:srgbClr val="194866"/>
              </a:buClr>
              <a:buSzPts val="1300"/>
              <a:buFont typeface="Arial"/>
              <a:buChar char="●"/>
            </a:pP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Controllo</a:t>
            </a: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parte</a:t>
            </a: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degli </a:t>
            </a: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educatori</a:t>
            </a:r>
            <a:endParaRPr lang="en-GB" sz="13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11150">
              <a:lnSpc>
                <a:spcPct val="150000"/>
              </a:lnSpc>
              <a:buClr>
                <a:srgbClr val="194866"/>
              </a:buClr>
              <a:buSzPts val="1300"/>
              <a:buFont typeface="Arial"/>
              <a:buChar char="●"/>
            </a:pP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Costi e data ownership</a:t>
            </a:r>
            <a:endParaRPr sz="13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>
              <a:lnSpc>
                <a:spcPct val="150000"/>
              </a:lnSpc>
              <a:buClr>
                <a:srgbClr val="194866"/>
              </a:buClr>
              <a:buSzPts val="1300"/>
              <a:buChar char="●"/>
            </a:pP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Architettura</a:t>
            </a: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3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privata</a:t>
            </a: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stabile</a:t>
            </a:r>
          </a:p>
          <a:p>
            <a:pPr marL="457200" lvl="0" indent="-311150">
              <a:lnSpc>
                <a:spcPct val="150000"/>
              </a:lnSpc>
              <a:buClr>
                <a:srgbClr val="194866"/>
              </a:buClr>
              <a:buSzPts val="1300"/>
              <a:buChar char="●"/>
            </a:pPr>
            <a:r>
              <a:rPr lang="en-GB" sz="13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Open innovation</a:t>
            </a:r>
            <a:endParaRPr sz="13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Questa è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un'IA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progettata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facilitare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l'insegnamento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non per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sostituirli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— </a:t>
            </a:r>
            <a:r>
              <a:rPr lang="en-GB" sz="12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trasparente</a:t>
            </a:r>
            <a:r>
              <a:rPr lang="en-GB" sz="12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2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adattabile</a:t>
            </a:r>
            <a:r>
              <a:rPr lang="en-GB" sz="12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sempre </a:t>
            </a:r>
            <a:r>
              <a:rPr lang="en-GB" sz="12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centrato</a:t>
            </a:r>
            <a:r>
              <a:rPr lang="en-GB" sz="12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sull’umano</a:t>
            </a: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5559450" y="1595775"/>
            <a:ext cx="2739900" cy="2942400"/>
          </a:xfrm>
          <a:prstGeom prst="roundRect">
            <a:avLst>
              <a:gd name="adj" fmla="val 7704"/>
            </a:avLst>
          </a:prstGeom>
          <a:solidFill>
            <a:srgbClr val="D3E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Due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prodotti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due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approcci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all'IA</a:t>
            </a: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Moodle LMS:</a:t>
            </a: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/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Funzionalità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AI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aggiunte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tramite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integrazioni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abilitate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dal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sottosistema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AI</a:t>
            </a: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Moodle Workplace:</a:t>
            </a:r>
            <a:endParaRPr sz="12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/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Funzionalità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AI native integrate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nella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+ tutte le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opzioni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integrazione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offerte</a:t>
            </a:r>
            <a:r>
              <a:rPr lang="en-GB" sz="12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con LMS</a:t>
            </a:r>
            <a:endParaRPr sz="900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>
            <a:spLocks noGrp="1"/>
          </p:cNvSpPr>
          <p:nvPr>
            <p:ph type="subTitle" idx="1"/>
          </p:nvPr>
        </p:nvSpPr>
        <p:spPr>
          <a:xfrm>
            <a:off x="758850" y="2228725"/>
            <a:ext cx="3264510" cy="18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err="1">
                <a:solidFill>
                  <a:srgbClr val="194866"/>
                </a:solidFill>
              </a:rPr>
              <a:t>L’apprendimento</a:t>
            </a:r>
            <a:r>
              <a:rPr lang="en-GB" b="1" dirty="0">
                <a:solidFill>
                  <a:srgbClr val="194866"/>
                </a:solidFill>
              </a:rPr>
              <a:t> </a:t>
            </a:r>
            <a:r>
              <a:rPr lang="en-GB" b="1" dirty="0" err="1">
                <a:solidFill>
                  <a:srgbClr val="194866"/>
                </a:solidFill>
              </a:rPr>
              <a:t>che</a:t>
            </a:r>
            <a:r>
              <a:rPr lang="en-GB" b="1" dirty="0">
                <a:solidFill>
                  <a:srgbClr val="194866"/>
                </a:solidFill>
              </a:rPr>
              <a:t> vale la </a:t>
            </a:r>
            <a:r>
              <a:rPr lang="en-GB" b="1" dirty="0" err="1">
                <a:solidFill>
                  <a:srgbClr val="194866"/>
                </a:solidFill>
              </a:rPr>
              <a:t>pena</a:t>
            </a:r>
            <a:r>
              <a:rPr lang="en-GB" b="1" dirty="0">
                <a:solidFill>
                  <a:srgbClr val="194866"/>
                </a:solidFill>
              </a:rPr>
              <a:t> </a:t>
            </a:r>
            <a:endParaRPr b="1" dirty="0">
              <a:solidFill>
                <a:srgbClr val="1948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194866"/>
              </a:solidFill>
            </a:endParaRPr>
          </a:p>
          <a:p>
            <a:pPr marL="0" lvl="0" indent="0"/>
            <a:r>
              <a:rPr lang="en-GB" dirty="0" err="1">
                <a:solidFill>
                  <a:srgbClr val="194866"/>
                </a:solidFill>
              </a:rPr>
              <a:t>Preparare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gli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educatori</a:t>
            </a:r>
            <a:r>
              <a:rPr lang="en-GB" dirty="0">
                <a:solidFill>
                  <a:srgbClr val="194866"/>
                </a:solidFill>
              </a:rPr>
              <a:t> a </a:t>
            </a:r>
            <a:r>
              <a:rPr lang="en-GB" dirty="0" err="1">
                <a:solidFill>
                  <a:srgbClr val="194866"/>
                </a:solidFill>
              </a:rPr>
              <a:t>progettare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corsi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basati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sulle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buone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pratiche</a:t>
            </a:r>
            <a:r>
              <a:rPr lang="en-GB" dirty="0">
                <a:solidFill>
                  <a:srgbClr val="194866"/>
                </a:solidFill>
              </a:rPr>
              <a:t>; </a:t>
            </a:r>
            <a:r>
              <a:rPr lang="en-GB" dirty="0" err="1">
                <a:solidFill>
                  <a:srgbClr val="194866"/>
                </a:solidFill>
              </a:rPr>
              <a:t>perché</a:t>
            </a:r>
            <a:r>
              <a:rPr lang="en-GB" dirty="0">
                <a:solidFill>
                  <a:srgbClr val="194866"/>
                </a:solidFill>
              </a:rPr>
              <a:t> non </a:t>
            </a:r>
            <a:r>
              <a:rPr lang="en-GB" dirty="0" err="1">
                <a:solidFill>
                  <a:srgbClr val="194866"/>
                </a:solidFill>
              </a:rPr>
              <a:t>tutto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l'apprendimento</a:t>
            </a:r>
            <a:r>
              <a:rPr lang="en-GB" dirty="0">
                <a:solidFill>
                  <a:srgbClr val="194866"/>
                </a:solidFill>
              </a:rPr>
              <a:t> è </a:t>
            </a:r>
            <a:r>
              <a:rPr lang="en-GB" dirty="0" err="1">
                <a:solidFill>
                  <a:srgbClr val="194866"/>
                </a:solidFill>
              </a:rPr>
              <a:t>uguale</a:t>
            </a:r>
            <a:endParaRPr dirty="0"/>
          </a:p>
        </p:txBody>
      </p:sp>
      <p:sp>
        <p:nvSpPr>
          <p:cNvPr id="205" name="Google Shape;205;p31"/>
          <p:cNvSpPr txBox="1">
            <a:spLocks noGrp="1"/>
          </p:cNvSpPr>
          <p:nvPr>
            <p:ph type="subTitle" idx="4"/>
          </p:nvPr>
        </p:nvSpPr>
        <p:spPr>
          <a:xfrm>
            <a:off x="4438225" y="706660"/>
            <a:ext cx="4120984" cy="1023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770"/>
            </a:pPr>
            <a:r>
              <a:rPr lang="en-GB" sz="900" b="1" dirty="0">
                <a:solidFill>
                  <a:schemeClr val="lt1"/>
                </a:solidFill>
              </a:rPr>
              <a:t>Il </a:t>
            </a:r>
            <a:r>
              <a:rPr lang="en-GB" sz="900" b="1" dirty="0" err="1">
                <a:solidFill>
                  <a:schemeClr val="lt1"/>
                </a:solidFill>
              </a:rPr>
              <a:t>cambiamento</a:t>
            </a:r>
            <a:r>
              <a:rPr lang="en-GB" sz="900" b="1" dirty="0">
                <a:solidFill>
                  <a:schemeClr val="lt1"/>
                </a:solidFill>
              </a:rPr>
              <a:t> </a:t>
            </a:r>
            <a:r>
              <a:rPr lang="en-GB" sz="900" b="1" dirty="0" err="1">
                <a:solidFill>
                  <a:schemeClr val="lt1"/>
                </a:solidFill>
              </a:rPr>
              <a:t>che</a:t>
            </a:r>
            <a:r>
              <a:rPr lang="en-GB" sz="900" b="1" dirty="0">
                <a:solidFill>
                  <a:schemeClr val="lt1"/>
                </a:solidFill>
              </a:rPr>
              <a:t> </a:t>
            </a:r>
            <a:r>
              <a:rPr lang="en-GB" sz="900" b="1" dirty="0" err="1">
                <a:solidFill>
                  <a:schemeClr val="lt1"/>
                </a:solidFill>
              </a:rPr>
              <a:t>sta</a:t>
            </a:r>
            <a:r>
              <a:rPr lang="en-GB" sz="900" b="1" dirty="0">
                <a:solidFill>
                  <a:schemeClr val="lt1"/>
                </a:solidFill>
              </a:rPr>
              <a:t> </a:t>
            </a:r>
            <a:r>
              <a:rPr lang="en-GB" sz="900" b="1" dirty="0" err="1">
                <a:solidFill>
                  <a:schemeClr val="lt1"/>
                </a:solidFill>
              </a:rPr>
              <a:t>avvenendo</a:t>
            </a:r>
            <a:r>
              <a:rPr lang="en-GB" sz="900" b="1" dirty="0">
                <a:solidFill>
                  <a:schemeClr val="lt1"/>
                </a:solidFill>
              </a:rPr>
              <a:t> ora</a:t>
            </a:r>
          </a:p>
          <a:p>
            <a:pPr marL="180000" indent="-142875">
              <a:spcBef>
                <a:spcPts val="100"/>
              </a:spcBef>
              <a:spcAft>
                <a:spcPts val="100"/>
              </a:spcAft>
              <a:buClr>
                <a:schemeClr val="lt1"/>
              </a:buClr>
              <a:buSzPts val="900"/>
              <a:buFont typeface="Open Sans"/>
              <a:buChar char="●"/>
            </a:pPr>
            <a:r>
              <a:rPr lang="en-GB" sz="900" dirty="0" err="1">
                <a:solidFill>
                  <a:schemeClr val="lt1"/>
                </a:solidFill>
              </a:rPr>
              <a:t>L’apprendimento</a:t>
            </a:r>
            <a:r>
              <a:rPr lang="en-GB" sz="900" dirty="0">
                <a:solidFill>
                  <a:schemeClr val="lt1"/>
                </a:solidFill>
              </a:rPr>
              <a:t> come commodity. Il </a:t>
            </a:r>
            <a:r>
              <a:rPr lang="en-GB" sz="900" dirty="0" err="1">
                <a:solidFill>
                  <a:schemeClr val="lt1"/>
                </a:solidFill>
              </a:rPr>
              <a:t>mondo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si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sta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riempiendo</a:t>
            </a:r>
            <a:r>
              <a:rPr lang="en-GB" sz="900" dirty="0">
                <a:solidFill>
                  <a:schemeClr val="lt1"/>
                </a:solidFill>
              </a:rPr>
              <a:t> di </a:t>
            </a:r>
            <a:r>
              <a:rPr lang="en-GB" sz="900" dirty="0" err="1">
                <a:solidFill>
                  <a:schemeClr val="lt1"/>
                </a:solidFill>
              </a:rPr>
              <a:t>contenuti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didattici</a:t>
            </a:r>
            <a:r>
              <a:rPr lang="en-GB" sz="900" dirty="0">
                <a:solidFill>
                  <a:schemeClr val="lt1"/>
                </a:solidFill>
              </a:rPr>
              <a:t>. L'IA </a:t>
            </a:r>
            <a:r>
              <a:rPr lang="en-GB" sz="900" dirty="0" err="1">
                <a:solidFill>
                  <a:schemeClr val="lt1"/>
                </a:solidFill>
              </a:rPr>
              <a:t>può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generare</a:t>
            </a:r>
            <a:r>
              <a:rPr lang="en-GB" sz="900" dirty="0">
                <a:solidFill>
                  <a:schemeClr val="lt1"/>
                </a:solidFill>
              </a:rPr>
              <a:t> un </a:t>
            </a:r>
            <a:r>
              <a:rPr lang="en-GB" sz="900" dirty="0" err="1">
                <a:solidFill>
                  <a:schemeClr val="lt1"/>
                </a:solidFill>
              </a:rPr>
              <a:t>corso</a:t>
            </a:r>
            <a:r>
              <a:rPr lang="en-GB" sz="900" dirty="0">
                <a:solidFill>
                  <a:schemeClr val="lt1"/>
                </a:solidFill>
              </a:rPr>
              <a:t> in </a:t>
            </a:r>
            <a:r>
              <a:rPr lang="en-GB" sz="900" dirty="0" err="1">
                <a:solidFill>
                  <a:schemeClr val="lt1"/>
                </a:solidFill>
              </a:rPr>
              <a:t>pochi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minuti</a:t>
            </a:r>
            <a:r>
              <a:rPr lang="en-GB" sz="900" dirty="0">
                <a:solidFill>
                  <a:schemeClr val="lt1"/>
                </a:solidFill>
              </a:rPr>
              <a:t>. </a:t>
            </a:r>
          </a:p>
          <a:p>
            <a:pPr marL="180000" lvl="0" indent="-142875">
              <a:spcBef>
                <a:spcPts val="100"/>
              </a:spcBef>
              <a:spcAft>
                <a:spcPts val="100"/>
              </a:spcAft>
              <a:buClr>
                <a:schemeClr val="lt1"/>
              </a:buClr>
              <a:buSzPts val="900"/>
              <a:buFont typeface="Open Sans"/>
              <a:buChar char="●"/>
            </a:pPr>
            <a:r>
              <a:rPr lang="en-GB" sz="900" dirty="0">
                <a:solidFill>
                  <a:schemeClr val="lt1"/>
                </a:solidFill>
              </a:rPr>
              <a:t>Ma </a:t>
            </a:r>
            <a:r>
              <a:rPr lang="en-GB" sz="900" dirty="0" err="1">
                <a:solidFill>
                  <a:schemeClr val="lt1"/>
                </a:solidFill>
              </a:rPr>
              <a:t>l'apprendimento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progettato</a:t>
            </a:r>
            <a:r>
              <a:rPr lang="en-GB" sz="900" dirty="0">
                <a:solidFill>
                  <a:schemeClr val="lt1"/>
                </a:solidFill>
              </a:rPr>
              <a:t> con </a:t>
            </a:r>
            <a:r>
              <a:rPr lang="en-GB" sz="900" dirty="0" err="1">
                <a:solidFill>
                  <a:schemeClr val="lt1"/>
                </a:solidFill>
              </a:rPr>
              <a:t>l'intento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sta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scomparendo</a:t>
            </a:r>
            <a:r>
              <a:rPr lang="en-GB" sz="900" dirty="0">
                <a:solidFill>
                  <a:schemeClr val="lt1"/>
                </a:solidFill>
              </a:rPr>
              <a:t>; </a:t>
            </a:r>
            <a:r>
              <a:rPr lang="en-GB" sz="900" dirty="0" err="1">
                <a:solidFill>
                  <a:schemeClr val="lt1"/>
                </a:solidFill>
              </a:rPr>
              <a:t>collegato</a:t>
            </a:r>
            <a:r>
              <a:rPr lang="en-GB" sz="900" dirty="0">
                <a:solidFill>
                  <a:schemeClr val="lt1"/>
                </a:solidFill>
              </a:rPr>
              <a:t> ai </a:t>
            </a:r>
            <a:r>
              <a:rPr lang="en-GB" sz="900" dirty="0" err="1">
                <a:solidFill>
                  <a:schemeClr val="lt1"/>
                </a:solidFill>
              </a:rPr>
              <a:t>risultati</a:t>
            </a:r>
            <a:r>
              <a:rPr lang="en-GB" sz="900" dirty="0">
                <a:solidFill>
                  <a:schemeClr val="lt1"/>
                </a:solidFill>
              </a:rPr>
              <a:t>, evidence based, </a:t>
            </a:r>
            <a:r>
              <a:rPr lang="en-GB" sz="900" dirty="0" err="1">
                <a:solidFill>
                  <a:schemeClr val="lt1"/>
                </a:solidFill>
              </a:rPr>
              <a:t>che</a:t>
            </a:r>
            <a:r>
              <a:rPr lang="en-GB" sz="900" dirty="0">
                <a:solidFill>
                  <a:schemeClr val="lt1"/>
                </a:solidFill>
              </a:rPr>
              <a:t> vale il tempo </a:t>
            </a:r>
            <a:r>
              <a:rPr lang="en-GB" sz="900" dirty="0" err="1">
                <a:solidFill>
                  <a:schemeClr val="lt1"/>
                </a:solidFill>
              </a:rPr>
              <a:t>dello</a:t>
            </a:r>
            <a:r>
              <a:rPr lang="en-GB" sz="900" dirty="0">
                <a:solidFill>
                  <a:schemeClr val="lt1"/>
                </a:solidFill>
              </a:rPr>
              <a:t> </a:t>
            </a:r>
            <a:r>
              <a:rPr lang="en-GB" sz="900" dirty="0" err="1">
                <a:solidFill>
                  <a:schemeClr val="lt1"/>
                </a:solidFill>
              </a:rPr>
              <a:t>studente</a:t>
            </a:r>
            <a:r>
              <a:rPr lang="en-GB" sz="900" dirty="0">
                <a:solidFill>
                  <a:schemeClr val="lt1"/>
                </a:solidFill>
              </a:rPr>
              <a:t>.</a:t>
            </a:r>
            <a:endParaRPr sz="900" dirty="0"/>
          </a:p>
        </p:txBody>
      </p:sp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758850" y="599336"/>
            <a:ext cx="30843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0" dirty="0">
                <a:latin typeface="Open Sans ExtraBold"/>
                <a:ea typeface="Open Sans ExtraBold"/>
                <a:cs typeface="Open Sans ExtraBold"/>
                <a:sym typeface="Open Sans ExtraBold"/>
              </a:rPr>
              <a:t>Moodle LMS</a:t>
            </a:r>
            <a:endParaRPr sz="3100" dirty="0"/>
          </a:p>
        </p:txBody>
      </p:sp>
      <p:sp>
        <p:nvSpPr>
          <p:cNvPr id="207" name="Google Shape;207;p31"/>
          <p:cNvSpPr txBox="1"/>
          <p:nvPr/>
        </p:nvSpPr>
        <p:spPr>
          <a:xfrm>
            <a:off x="4438225" y="2001819"/>
            <a:ext cx="40107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Perché</a:t>
            </a: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Moodle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può</a:t>
            </a: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aiutare</a:t>
            </a:r>
            <a:endParaRPr lang="en-GB" sz="9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80000" indent="-152400">
              <a:lnSpc>
                <a:spcPct val="115000"/>
              </a:lnSpc>
              <a:buClr>
                <a:srgbClr val="194866"/>
              </a:buClr>
              <a:buSzPts val="900"/>
              <a:buFont typeface="Open Sans"/>
              <a:buChar char="●"/>
            </a:pP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Nato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dai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principi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costruttivisti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Affidato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agli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educatori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preoccupano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accade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davvero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ai loro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studenti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 
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Quell'etica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pedagogica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non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solo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un'eredità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in cui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crediamo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900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4469524" y="3144450"/>
            <a:ext cx="4259805" cy="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Quello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stiamo</a:t>
            </a: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costruendo</a:t>
            </a:r>
            <a:endParaRPr lang="en-GB" sz="9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80000" indent="-152400">
              <a:lnSpc>
                <a:spcPct val="115000"/>
              </a:lnSpc>
              <a:buClr>
                <a:srgbClr val="194866"/>
              </a:buClr>
              <a:buSzPts val="900"/>
              <a:buFont typeface="Open Sans"/>
              <a:buChar char="●"/>
            </a:pP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Aiutare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educatori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allineare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lattività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
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Offrire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flussi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lavoro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correzione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abbastanza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sofisticati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da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rendere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giustizia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all'apprendimento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reale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
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Integrare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framework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progettazione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didattica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nella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creazione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dei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corsi</a:t>
            </a:r>
            <a:endParaRPr sz="9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1716875" y="4452475"/>
            <a:ext cx="5742000" cy="449100"/>
          </a:xfrm>
          <a:prstGeom prst="roundRect">
            <a:avLst>
              <a:gd name="adj" fmla="val 16667"/>
            </a:avLst>
          </a:prstGeom>
          <a:solidFill>
            <a:srgbClr val="FBEF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Stiamo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evolvendo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la nostra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aiutarti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rendere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scalabile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il buon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insegnamento</a:t>
            </a:r>
            <a:endParaRPr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2366010" y="994410"/>
            <a:ext cx="2139600" cy="342900"/>
          </a:xfrm>
          <a:prstGeom prst="rect">
            <a:avLst/>
          </a:prstGeom>
          <a:solidFill>
            <a:srgbClr val="F9801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2448306" y="994410"/>
            <a:ext cx="2002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GB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NOW   </a:t>
            </a:r>
            <a:r>
              <a:rPr lang="en-GB" sz="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Live in 5.2</a:t>
            </a:r>
            <a:endParaRPr sz="100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539996" y="994410"/>
            <a:ext cx="2139600" cy="3429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4622292" y="994410"/>
            <a:ext cx="2002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GB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  </a:t>
            </a:r>
            <a:r>
              <a:rPr lang="en-GB" sz="800" i="1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Planned </a:t>
            </a:r>
            <a:r>
              <a:rPr lang="en-GB" sz="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late 2026</a:t>
            </a:r>
            <a:endParaRPr sz="100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6713982" y="994410"/>
            <a:ext cx="2139600" cy="342900"/>
          </a:xfrm>
          <a:prstGeom prst="rect">
            <a:avLst/>
          </a:prstGeom>
          <a:solidFill>
            <a:srgbClr val="62E0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6796278" y="994410"/>
            <a:ext cx="2002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GB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LATER   </a:t>
            </a:r>
            <a:r>
              <a:rPr lang="en-GB" sz="800" i="1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Considered </a:t>
            </a:r>
            <a:r>
              <a:rPr lang="en-GB" sz="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for </a:t>
            </a:r>
            <a:r>
              <a:rPr lang="en-GB" sz="800" i="1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2027</a:t>
            </a:r>
            <a:endParaRPr sz="100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342900" y="1405890"/>
            <a:ext cx="1954500" cy="768000"/>
          </a:xfrm>
          <a:prstGeom prst="rect">
            <a:avLst/>
          </a:prstGeom>
          <a:solidFill>
            <a:srgbClr val="FBEF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480060" y="1405890"/>
            <a:ext cx="17352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buClr>
                <a:srgbClr val="2B2D42"/>
              </a:buClr>
              <a:buSzPts val="1000"/>
            </a:pPr>
            <a:r>
              <a:rPr lang="en-GB" sz="10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Corsi di </a:t>
            </a:r>
            <a:r>
              <a:rPr lang="en-GB" sz="1000" b="1" dirty="0" err="1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qualità</a:t>
            </a:r>
            <a:r>
              <a:rPr lang="en-GB" sz="10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 per design
</a:t>
            </a:r>
            <a:r>
              <a:rPr lang="en-GB" sz="700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Un </a:t>
            </a:r>
            <a:r>
              <a:rPr lang="en-GB" sz="700" dirty="0" err="1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r>
              <a:rPr lang="en-GB" sz="700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700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 porta a </a:t>
            </a:r>
            <a:r>
              <a:rPr lang="en-GB" sz="700" dirty="0" err="1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risultati</a:t>
            </a:r>
            <a:r>
              <a:rPr lang="en-GB" sz="700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reali</a:t>
            </a:r>
            <a:endParaRPr sz="700" dirty="0">
              <a:solidFill>
                <a:srgbClr val="4A4E6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2366010" y="1405890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2462022" y="1460640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Clearer course &amp; activity structure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Date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criteri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completamento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chiari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nuova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disposizione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percorso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chiarezza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fluidità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4539996" y="1405890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4636008" y="1460640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Outcomes-first course design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Rendere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obiettivi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prim'ordine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allineare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attività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valutazioni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essi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6713982" y="1405890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6809994" y="1460640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Guided design &amp; modern authoring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Modello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progettazione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dell'apprendimento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(ad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esempio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ABC di UCL);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supporto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pedagogico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integrato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342900" y="2242566"/>
            <a:ext cx="1954500" cy="768000"/>
          </a:xfrm>
          <a:prstGeom prst="rect">
            <a:avLst/>
          </a:prstGeom>
          <a:solidFill>
            <a:srgbClr val="FBEF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480060" y="2242566"/>
            <a:ext cx="17352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1000"/>
              <a:buFont typeface="Calibri"/>
              <a:buNone/>
            </a:pPr>
            <a:r>
              <a:rPr lang="en-GB" sz="10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Premium Marking Workflows</a:t>
            </a:r>
            <a:endParaRPr sz="10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modi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valutare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dare un feedback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migliore</a:t>
            </a:r>
            <a:endParaRPr sz="700" dirty="0">
              <a:solidFill>
                <a:srgbClr val="4A4E6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2366010" y="2242566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2462022" y="2297316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Multiple marking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marcatori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assegnazione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studente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opzioni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voto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configurabili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4539996" y="2242566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4636008" y="2297316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Individual feedback &amp; marker management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Commenti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per ogni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marcatore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marcatori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opzionali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limiti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controlli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governance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6713982" y="2242566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6809994" y="2297316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Moderation &amp; blind double marking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flussi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lavoro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accordo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prima del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rilascio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marcatori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nascosti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fino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a un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accordo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342900" y="3079242"/>
            <a:ext cx="19545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480060" y="3079242"/>
            <a:ext cx="17352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1000"/>
              <a:buFont typeface="Calibri"/>
              <a:buNone/>
            </a:pPr>
            <a:r>
              <a:rPr lang="en-GB" sz="10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Visual Modernisation</a:t>
            </a:r>
            <a:endParaRPr sz="10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Intuitivo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coerente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genuinamente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moderno</a:t>
            </a:r>
            <a:endParaRPr sz="100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2366010" y="3079242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" name="Google Shape;249;p33"/>
          <p:cNvSpPr/>
          <p:nvPr/>
        </p:nvSpPr>
        <p:spPr>
          <a:xfrm>
            <a:off x="2462022" y="313399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Smoother first impression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Accesso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moderno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cruscotto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focalizzato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corsi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ben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visi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meno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disordine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4539996" y="3079242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" name="Google Shape;251;p33"/>
          <p:cNvSpPr/>
          <p:nvPr/>
        </p:nvSpPr>
        <p:spPr>
          <a:xfrm>
            <a:off x="4636008" y="313399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Platform-wide visual uplift </a:t>
            </a:r>
            <a:r>
              <a:rPr lang="en-GB" sz="8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 from 5.3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Nuovo look &amp; feel, dashboard React, layout del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percorso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riprogettato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6713982" y="3079242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3" name="Google Shape;253;p33"/>
          <p:cNvSpPr/>
          <p:nvPr/>
        </p:nvSpPr>
        <p:spPr>
          <a:xfrm>
            <a:off x="6809994" y="313399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Consistent modern design language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Design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rinnovato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interfaccia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utente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React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estesi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tutta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piattaforma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342900" y="3915918"/>
            <a:ext cx="19545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480060" y="3915918"/>
            <a:ext cx="17352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1000"/>
              <a:buFont typeface="Calibri"/>
              <a:buNone/>
            </a:pPr>
            <a:r>
              <a:rPr lang="en-GB" sz="10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Deeper LTI Integration</a:t>
            </a:r>
            <a:endParaRPr sz="10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LTI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integrato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e senza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soluzione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continuità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Moodle</a:t>
            </a:r>
            <a:endParaRPr sz="100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" name="Google Shape;256;p33"/>
          <p:cNvSpPr/>
          <p:nvPr/>
        </p:nvSpPr>
        <p:spPr>
          <a:xfrm>
            <a:off x="2366010" y="3915918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" name="Google Shape;257;p33"/>
          <p:cNvSpPr/>
          <p:nvPr/>
        </p:nvSpPr>
        <p:spPr>
          <a:xfrm>
            <a:off x="2462022" y="397078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GB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LTI moves into core </a:t>
            </a:r>
            <a:r>
              <a:rPr lang="en-GB" sz="8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(start)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Nuovo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sottosistema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core per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inserire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gli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strumenti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in modo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flessibile</a:t>
            </a:r>
            <a:r>
              <a:rPr lang="en-GB" sz="7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non solo come </a:t>
            </a:r>
            <a:r>
              <a:rPr lang="en-GB" sz="7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attività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" name="Google Shape;258;p33"/>
          <p:cNvSpPr/>
          <p:nvPr/>
        </p:nvSpPr>
        <p:spPr>
          <a:xfrm>
            <a:off x="4539996" y="3915918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" name="Google Shape;259;p33"/>
          <p:cNvSpPr/>
          <p:nvPr/>
        </p:nvSpPr>
        <p:spPr>
          <a:xfrm>
            <a:off x="4636008" y="397078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B2D42"/>
              </a:buClr>
              <a:buSzPts val="800"/>
              <a:buFont typeface="Calibri"/>
              <a:buNone/>
            </a:pPr>
            <a:r>
              <a:rPr lang="en-AU" sz="800" b="1" i="0" u="none" strike="noStrike" cap="none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--</a:t>
            </a:r>
            <a:endParaRPr sz="80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" name="Google Shape;260;p33"/>
          <p:cNvSpPr/>
          <p:nvPr/>
        </p:nvSpPr>
        <p:spPr>
          <a:xfrm>
            <a:off x="6713982" y="3915918"/>
            <a:ext cx="2139600" cy="76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" name="Google Shape;261;p33"/>
          <p:cNvSpPr/>
          <p:nvPr/>
        </p:nvSpPr>
        <p:spPr>
          <a:xfrm>
            <a:off x="6809994" y="3970782"/>
            <a:ext cx="19476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buClr>
                <a:srgbClr val="2B2D42"/>
              </a:buClr>
              <a:buSzPts val="800"/>
            </a:pPr>
            <a:r>
              <a:rPr lang="en-GB" sz="900" b="1" dirty="0">
                <a:solidFill>
                  <a:srgbClr val="2B2D42"/>
                </a:solidFill>
                <a:latin typeface="Open Sans"/>
                <a:ea typeface="Open Sans"/>
                <a:cs typeface="Open Sans"/>
                <a:sym typeface="Open Sans"/>
              </a:rPr>
              <a:t>LTI in more places</a:t>
            </a:r>
            <a:endParaRPr lang="en-GB" sz="9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spcBef>
                <a:spcPts val="200"/>
              </a:spcBef>
              <a:buClr>
                <a:srgbClr val="4A4E69"/>
              </a:buClr>
              <a:buSzPts val="700"/>
            </a:pPr>
            <a:r>
              <a:rPr lang="en-GB" sz="8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Content editor (deep linking), </a:t>
            </a:r>
            <a:r>
              <a:rPr lang="en-GB" sz="8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navigazione</a:t>
            </a:r>
            <a:r>
              <a:rPr lang="en-GB" sz="8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8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dei</a:t>
            </a:r>
            <a:r>
              <a:rPr lang="en-GB" sz="8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8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corsi</a:t>
            </a:r>
            <a:r>
              <a:rPr lang="en-GB" sz="800" dirty="0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800" dirty="0" err="1">
                <a:solidFill>
                  <a:srgbClr val="4A4E69"/>
                </a:solidFill>
                <a:latin typeface="Open Sans"/>
                <a:ea typeface="Open Sans"/>
                <a:cs typeface="Open Sans"/>
                <a:sym typeface="Open Sans"/>
              </a:rPr>
              <a:t>invii</a:t>
            </a:r>
            <a:endParaRPr lang="en-GB" sz="9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" name="Google Shape;262;p33"/>
          <p:cNvSpPr/>
          <p:nvPr/>
        </p:nvSpPr>
        <p:spPr>
          <a:xfrm>
            <a:off x="342900" y="4821174"/>
            <a:ext cx="150900" cy="123300"/>
          </a:xfrm>
          <a:prstGeom prst="rect">
            <a:avLst/>
          </a:prstGeom>
          <a:solidFill>
            <a:srgbClr val="FBEF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" name="Google Shape;263;p33"/>
          <p:cNvSpPr/>
          <p:nvPr/>
        </p:nvSpPr>
        <p:spPr>
          <a:xfrm>
            <a:off x="562356" y="4786884"/>
            <a:ext cx="80925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buClr>
                <a:srgbClr val="8A8FA3"/>
              </a:buClr>
              <a:buSzPts val="700"/>
            </a:pPr>
            <a:r>
              <a:rPr lang="en-GB" sz="700" dirty="0" err="1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Differenziatori</a:t>
            </a:r>
            <a:r>
              <a:rPr lang="en-GB" sz="700" dirty="0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 — dove Moodle </a:t>
            </a:r>
            <a:r>
              <a:rPr lang="en-GB" sz="700" dirty="0" err="1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guida</a:t>
            </a:r>
            <a:r>
              <a:rPr lang="en-GB" sz="700" dirty="0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sz="700" dirty="0" err="1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pedagogia</a:t>
            </a:r>
            <a:r>
              <a:rPr lang="en-GB" sz="700" dirty="0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 e la </a:t>
            </a:r>
            <a:r>
              <a:rPr lang="en-GB" sz="700" dirty="0" err="1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scienza</a:t>
            </a:r>
            <a:r>
              <a:rPr lang="en-GB" sz="700" dirty="0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 del buon </a:t>
            </a:r>
            <a:r>
              <a:rPr lang="en-GB" sz="700" dirty="0" err="1">
                <a:solidFill>
                  <a:srgbClr val="8A8FA3"/>
                </a:solidFill>
                <a:latin typeface="Open Sans"/>
                <a:ea typeface="Open Sans"/>
                <a:cs typeface="Open Sans"/>
                <a:sym typeface="Open Sans"/>
              </a:rPr>
              <a:t>insegnamento</a:t>
            </a:r>
            <a:endParaRPr sz="80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" name="Google Shape;264;p33"/>
          <p:cNvSpPr txBox="1">
            <a:spLocks noGrp="1"/>
          </p:cNvSpPr>
          <p:nvPr>
            <p:ph type="title" idx="4294967295"/>
          </p:nvPr>
        </p:nvSpPr>
        <p:spPr>
          <a:xfrm>
            <a:off x="318975" y="155900"/>
            <a:ext cx="8538600" cy="6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Sviluppi</a:t>
            </a:r>
            <a: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in </a:t>
            </a:r>
            <a:r>
              <a:rPr lang="en-GB" sz="27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arrivo</a:t>
            </a:r>
            <a:br>
              <a:rPr lang="en-GB" sz="27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Nuove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funzionalità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arrivo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Moodle LMS, Moodle Workplace e le </a:t>
            </a: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nostre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4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Applicazioni</a:t>
            </a:r>
            <a:r>
              <a:rPr lang="en-GB" sz="14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Mobile</a:t>
            </a:r>
            <a:endParaRPr sz="14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>
          <a:extLst>
            <a:ext uri="{FF2B5EF4-FFF2-40B4-BE49-F238E27FC236}">
              <a16:creationId xmlns:a16="http://schemas.microsoft.com/office/drawing/2014/main" id="{07AC636E-C7DB-FA6D-106F-5B9EC6C67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0" title="M Icon.png">
            <a:extLst>
              <a:ext uri="{FF2B5EF4-FFF2-40B4-BE49-F238E27FC236}">
                <a16:creationId xmlns:a16="http://schemas.microsoft.com/office/drawing/2014/main" id="{4CE9CC4F-3FC4-5640-0986-F7AABFFE401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>
            <a:extLst>
              <a:ext uri="{FF2B5EF4-FFF2-40B4-BE49-F238E27FC236}">
                <a16:creationId xmlns:a16="http://schemas.microsoft.com/office/drawing/2014/main" id="{A7BE1341-7AD8-554E-F524-58040FA08F7D}"/>
              </a:ext>
            </a:extLst>
          </p:cNvPr>
          <p:cNvSpPr/>
          <p:nvPr/>
        </p:nvSpPr>
        <p:spPr>
          <a:xfrm>
            <a:off x="457625" y="406724"/>
            <a:ext cx="8014200" cy="847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F2F2F3"/>
              </a:buClr>
              <a:buSzPts val="4450"/>
            </a:pPr>
            <a:r>
              <a:rPr lang="en-GB" sz="32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Anteprima</a:t>
            </a:r>
            <a:r>
              <a:rPr lang="en-GB" sz="3200" b="1" dirty="0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 di LMS 5.3:</a:t>
            </a:r>
          </a:p>
          <a:p>
            <a:pPr lvl="0">
              <a:buClr>
                <a:srgbClr val="F2F2F3"/>
              </a:buClr>
              <a:buSzPts val="4450"/>
            </a:pPr>
            <a:r>
              <a:rPr lang="en-GB" sz="2000" b="1" dirty="0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Il nostro </a:t>
            </a:r>
            <a:r>
              <a:rPr lang="en-GB" sz="20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prossimo</a:t>
            </a:r>
            <a:r>
              <a:rPr lang="en-GB" sz="2000" b="1" dirty="0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 LTS </a:t>
            </a:r>
            <a:r>
              <a:rPr lang="en-GB" sz="20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uscirà</a:t>
            </a:r>
            <a:r>
              <a:rPr lang="en-GB" sz="2000" b="1" dirty="0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 il 3 </a:t>
            </a:r>
            <a:r>
              <a:rPr lang="en-GB" sz="20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</a:rPr>
              <a:t>ottobre</a:t>
            </a:r>
            <a:endParaRPr sz="20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 Extra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7D244-5276-F9E9-714F-2C5E3A2B2FB7}"/>
              </a:ext>
            </a:extLst>
          </p:cNvPr>
          <p:cNvSpPr txBox="1"/>
          <p:nvPr/>
        </p:nvSpPr>
        <p:spPr>
          <a:xfrm>
            <a:off x="2286000" y="242204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0" dirty="0">
                <a:effectLst/>
              </a:rPr>
              <a:t> </a:t>
            </a:r>
            <a:endParaRPr lang="fr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FFA886-3592-C6CF-8CFD-AF6B6B28B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25" y="1517305"/>
            <a:ext cx="7772400" cy="265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3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>
          <a:extLst>
            <a:ext uri="{FF2B5EF4-FFF2-40B4-BE49-F238E27FC236}">
              <a16:creationId xmlns:a16="http://schemas.microsoft.com/office/drawing/2014/main" id="{61EB81BD-3CF4-1D4C-B6C8-46FED40E0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54;p31" title="laptop.png">
            <a:extLst>
              <a:ext uri="{FF2B5EF4-FFF2-40B4-BE49-F238E27FC236}">
                <a16:creationId xmlns:a16="http://schemas.microsoft.com/office/drawing/2014/main" id="{72940E84-A2F9-39BA-4715-B9AF28AF56F2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3391" y="501941"/>
            <a:ext cx="6176731" cy="4325675"/>
          </a:xfrm>
          <a:prstGeom prst="rect">
            <a:avLst/>
          </a:prstGeom>
          <a:noFill/>
          <a:ln>
            <a:noFill/>
          </a:ln>
          <a:effectLst>
            <a:outerShdw blurRad="157163" dist="47625" dir="3300000" algn="bl" rotWithShape="0">
              <a:srgbClr val="000000">
                <a:alpha val="22000"/>
              </a:srgbClr>
            </a:outerShdw>
          </a:effectLst>
        </p:spPr>
      </p:pic>
      <p:sp>
        <p:nvSpPr>
          <p:cNvPr id="5" name="Google Shape;256;p31">
            <a:extLst>
              <a:ext uri="{FF2B5EF4-FFF2-40B4-BE49-F238E27FC236}">
                <a16:creationId xmlns:a16="http://schemas.microsoft.com/office/drawing/2014/main" id="{7A35C6FB-2E0D-C616-2FE8-6B8642A4429E}"/>
              </a:ext>
            </a:extLst>
          </p:cNvPr>
          <p:cNvSpPr txBox="1"/>
          <p:nvPr/>
        </p:nvSpPr>
        <p:spPr>
          <a:xfrm>
            <a:off x="232299" y="1955934"/>
            <a:ext cx="3498648" cy="2369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Molteplici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valutatori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opzioni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voto</a:t>
            </a:r>
            <a:endParaRPr lang="en-AU" sz="1800" b="1" dirty="0">
              <a:solidFill>
                <a:srgbClr val="28282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Cioè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ora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più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insegnanti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possono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correggere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compiti</a:t>
            </a:r>
            <a:endParaRPr lang="en-AU" sz="1800" b="1" dirty="0">
              <a:solidFill>
                <a:srgbClr val="28282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Questa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</a:t>
            </a: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Fase 1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800" b="1" dirty="0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Fasi future in </a:t>
            </a:r>
            <a:r>
              <a:rPr lang="en-AU" sz="1800" b="1" dirty="0" err="1">
                <a:solidFill>
                  <a:srgbClr val="2828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corso</a:t>
            </a:r>
            <a:endParaRPr lang="en-AU" sz="1800" b="1" dirty="0">
              <a:solidFill>
                <a:srgbClr val="28282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6AC70C-23C4-CE28-C890-72A32FE99FA2}"/>
              </a:ext>
            </a:extLst>
          </p:cNvPr>
          <p:cNvGrpSpPr/>
          <p:nvPr/>
        </p:nvGrpSpPr>
        <p:grpSpPr>
          <a:xfrm>
            <a:off x="3887675" y="817824"/>
            <a:ext cx="4758323" cy="3205536"/>
            <a:chOff x="3887675" y="817824"/>
            <a:chExt cx="4758323" cy="320553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7AB5158-E2B1-2CAF-2D29-77031DA1989E}"/>
                </a:ext>
              </a:extLst>
            </p:cNvPr>
            <p:cNvSpPr/>
            <p:nvPr/>
          </p:nvSpPr>
          <p:spPr>
            <a:xfrm>
              <a:off x="3887675" y="817824"/>
              <a:ext cx="4758323" cy="3205536"/>
            </a:xfrm>
            <a:prstGeom prst="rect">
              <a:avLst/>
            </a:prstGeom>
            <a:solidFill>
              <a:srgbClr val="E7F1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D58049-A45E-6B50-3BAE-23EE6362C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19" t="11456" r="16585" b="15516"/>
            <a:stretch>
              <a:fillRect/>
            </a:stretch>
          </p:blipFill>
          <p:spPr>
            <a:xfrm>
              <a:off x="3887675" y="1111762"/>
              <a:ext cx="4758323" cy="2911598"/>
            </a:xfrm>
            <a:prstGeom prst="rect">
              <a:avLst/>
            </a:prstGeom>
          </p:spPr>
        </p:pic>
      </p:grpSp>
      <p:sp>
        <p:nvSpPr>
          <p:cNvPr id="2" name="Google Shape;255;p31">
            <a:extLst>
              <a:ext uri="{FF2B5EF4-FFF2-40B4-BE49-F238E27FC236}">
                <a16:creationId xmlns:a16="http://schemas.microsoft.com/office/drawing/2014/main" id="{797E3993-F9CE-8113-E2A6-3A86960C2D2A}"/>
              </a:ext>
            </a:extLst>
          </p:cNvPr>
          <p:cNvSpPr txBox="1"/>
          <p:nvPr/>
        </p:nvSpPr>
        <p:spPr>
          <a:xfrm>
            <a:off x="141587" y="817824"/>
            <a:ext cx="3498649" cy="113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Compiti</a:t>
            </a:r>
            <a:r>
              <a:rPr lang="en-GB" sz="28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: Multiple Marking</a:t>
            </a:r>
            <a:endParaRPr sz="28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6688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>
          <a:extLst>
            <a:ext uri="{FF2B5EF4-FFF2-40B4-BE49-F238E27FC236}">
              <a16:creationId xmlns:a16="http://schemas.microsoft.com/office/drawing/2014/main" id="{2C21879F-00F2-335B-2A3F-949C3E445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7D2FFC-12DA-CAA6-BF07-06EBAD519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321"/>
            <a:ext cx="3060700" cy="2590800"/>
          </a:xfrm>
          <a:prstGeom prst="rect">
            <a:avLst/>
          </a:prstGeom>
        </p:spPr>
      </p:pic>
      <p:sp>
        <p:nvSpPr>
          <p:cNvPr id="3" name="Google Shape;216;p32">
            <a:extLst>
              <a:ext uri="{FF2B5EF4-FFF2-40B4-BE49-F238E27FC236}">
                <a16:creationId xmlns:a16="http://schemas.microsoft.com/office/drawing/2014/main" id="{E049671C-9963-A385-908D-68E0F7AAE879}"/>
              </a:ext>
            </a:extLst>
          </p:cNvPr>
          <p:cNvSpPr txBox="1">
            <a:spLocks/>
          </p:cNvSpPr>
          <p:nvPr/>
        </p:nvSpPr>
        <p:spPr>
          <a:xfrm>
            <a:off x="3060700" y="94321"/>
            <a:ext cx="5458832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Moodle Workplace</a:t>
            </a:r>
            <a:endParaRPr lang="en-GB" sz="3000" dirty="0"/>
          </a:p>
        </p:txBody>
      </p:sp>
      <p:sp>
        <p:nvSpPr>
          <p:cNvPr id="4" name="Google Shape;214;p32">
            <a:extLst>
              <a:ext uri="{FF2B5EF4-FFF2-40B4-BE49-F238E27FC236}">
                <a16:creationId xmlns:a16="http://schemas.microsoft.com/office/drawing/2014/main" id="{FFA7C1DA-7A31-0CCC-D3F2-5D08D113858C}"/>
              </a:ext>
            </a:extLst>
          </p:cNvPr>
          <p:cNvSpPr txBox="1">
            <a:spLocks/>
          </p:cNvSpPr>
          <p:nvPr/>
        </p:nvSpPr>
        <p:spPr>
          <a:xfrm>
            <a:off x="3074796" y="732750"/>
            <a:ext cx="5846180" cy="5050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 b="1" dirty="0" err="1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Costruito</a:t>
            </a:r>
            <a:r>
              <a:rPr lang="en-AU" b="1" dirty="0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b="1" dirty="0" err="1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</a:t>
            </a:r>
            <a:r>
              <a:rPr lang="en-AU" b="1" dirty="0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Moodle LMS, </a:t>
            </a:r>
            <a:r>
              <a:rPr lang="en-AU" b="1" dirty="0" err="1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progettato</a:t>
            </a:r>
            <a:r>
              <a:rPr lang="en-AU" b="1" dirty="0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la </a:t>
            </a:r>
            <a:r>
              <a:rPr lang="en-AU" b="1" dirty="0" err="1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formazione</a:t>
            </a:r>
            <a:r>
              <a:rPr lang="en-AU" b="1" dirty="0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b="1" dirty="0" err="1">
                <a:solidFill>
                  <a:srgbClr val="1948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organizzativa</a:t>
            </a:r>
            <a:endParaRPr lang="en-AU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E7189-0810-0030-839A-1126E780F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724" y="1389720"/>
            <a:ext cx="455821" cy="474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1F02D4-553D-B7F4-EE9A-62E56342C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724" y="1988249"/>
            <a:ext cx="457968" cy="457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1AFE99-6F74-70CB-CC33-E829848A1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725" y="2584534"/>
            <a:ext cx="455820" cy="474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2AE0D5-C7AF-CC89-0EFB-B6C79270DA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0725" y="3193520"/>
            <a:ext cx="455820" cy="474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23FFBE-AEBE-5F85-13F0-20BD115781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725" y="3802504"/>
            <a:ext cx="423216" cy="440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54408D-E2F1-2C94-99DC-5280128C55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0725" y="4410749"/>
            <a:ext cx="423216" cy="440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29092F-F2F2-0CEE-D3E7-740F7C776AF3}"/>
              </a:ext>
            </a:extLst>
          </p:cNvPr>
          <p:cNvSpPr txBox="1"/>
          <p:nvPr/>
        </p:nvSpPr>
        <p:spPr>
          <a:xfrm>
            <a:off x="3721024" y="1450277"/>
            <a:ext cx="165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</a:t>
            </a:r>
            <a:r>
              <a:rPr lang="fr-FR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tenancy</a:t>
            </a:r>
            <a:endParaRPr lang="fr-F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AED04A-16A8-DE90-F211-9CF37E1184E2}"/>
              </a:ext>
            </a:extLst>
          </p:cNvPr>
          <p:cNvSpPr txBox="1"/>
          <p:nvPr/>
        </p:nvSpPr>
        <p:spPr>
          <a:xfrm>
            <a:off x="3721024" y="2053728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707B31-D81B-F6E5-FB4A-EA602E51874E}"/>
              </a:ext>
            </a:extLst>
          </p:cNvPr>
          <p:cNvSpPr txBox="1"/>
          <p:nvPr/>
        </p:nvSpPr>
        <p:spPr>
          <a:xfrm>
            <a:off x="3721024" y="2651562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0C7D48-6FBF-4122-DCBB-026EF6F1392E}"/>
              </a:ext>
            </a:extLst>
          </p:cNvPr>
          <p:cNvSpPr txBox="1"/>
          <p:nvPr/>
        </p:nvSpPr>
        <p:spPr>
          <a:xfrm>
            <a:off x="3721024" y="3247450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Dynamic Rules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9F10B3-3F48-7CC4-6FAA-B55180E6A6E5}"/>
              </a:ext>
            </a:extLst>
          </p:cNvPr>
          <p:cNvSpPr txBox="1"/>
          <p:nvPr/>
        </p:nvSpPr>
        <p:spPr>
          <a:xfrm>
            <a:off x="3721024" y="3858260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Programmes &amp; catalogues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5B216-53F2-28F2-5D1A-8989F4E88711}"/>
              </a:ext>
            </a:extLst>
          </p:cNvPr>
          <p:cNvSpPr txBox="1"/>
          <p:nvPr/>
        </p:nvSpPr>
        <p:spPr>
          <a:xfrm>
            <a:off x="3721024" y="4477716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Certifications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F1B91C-DC6C-A257-C186-C699A0C3FC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6010" y="1255067"/>
            <a:ext cx="1814921" cy="347202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7950B7-6543-A509-7CC7-846D457C42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2112" y="1531496"/>
            <a:ext cx="1625117" cy="277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>
            <a:spLocks noGrp="1"/>
          </p:cNvSpPr>
          <p:nvPr>
            <p:ph type="subTitle" idx="1"/>
          </p:nvPr>
        </p:nvSpPr>
        <p:spPr>
          <a:xfrm>
            <a:off x="758850" y="2228725"/>
            <a:ext cx="2905200" cy="18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noProof="0" dirty="0">
                <a:solidFill>
                  <a:srgbClr val="194866"/>
                </a:solidFill>
              </a:rPr>
              <a:t>Pronti per le prossimi novità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194866"/>
              </a:solidFill>
            </a:endParaRPr>
          </a:p>
          <a:p>
            <a:pPr marL="0" lvl="0" indent="0"/>
            <a:r>
              <a:rPr lang="en-GB" dirty="0" err="1">
                <a:solidFill>
                  <a:srgbClr val="194866"/>
                </a:solidFill>
              </a:rPr>
              <a:t>Collegare</a:t>
            </a:r>
            <a:r>
              <a:rPr lang="en-GB" dirty="0">
                <a:solidFill>
                  <a:srgbClr val="194866"/>
                </a:solidFill>
              </a:rPr>
              <a:t> le </a:t>
            </a:r>
            <a:r>
              <a:rPr lang="en-GB" dirty="0" err="1">
                <a:solidFill>
                  <a:srgbClr val="194866"/>
                </a:solidFill>
              </a:rPr>
              <a:t>persone</a:t>
            </a:r>
            <a:r>
              <a:rPr lang="en-GB" dirty="0">
                <a:solidFill>
                  <a:srgbClr val="194866"/>
                </a:solidFill>
              </a:rPr>
              <a:t> alle </a:t>
            </a:r>
            <a:r>
              <a:rPr lang="en-GB" dirty="0" err="1">
                <a:solidFill>
                  <a:srgbClr val="194866"/>
                </a:solidFill>
              </a:rPr>
              <a:t>competenze</a:t>
            </a:r>
            <a:r>
              <a:rPr lang="en-GB" dirty="0">
                <a:solidFill>
                  <a:srgbClr val="194866"/>
                </a:solidFill>
              </a:rPr>
              <a:t> di cui </a:t>
            </a:r>
            <a:r>
              <a:rPr lang="en-GB" dirty="0" err="1">
                <a:solidFill>
                  <a:srgbClr val="194866"/>
                </a:solidFill>
              </a:rPr>
              <a:t>avranno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bisogno</a:t>
            </a:r>
            <a:r>
              <a:rPr lang="en-GB" dirty="0">
                <a:solidFill>
                  <a:srgbClr val="194866"/>
                </a:solidFill>
              </a:rPr>
              <a:t> prima del </a:t>
            </a:r>
            <a:r>
              <a:rPr lang="en-GB" dirty="0" err="1">
                <a:solidFill>
                  <a:srgbClr val="194866"/>
                </a:solidFill>
              </a:rPr>
              <a:t>momento</a:t>
            </a:r>
            <a:r>
              <a:rPr lang="en-GB" dirty="0">
                <a:solidFill>
                  <a:srgbClr val="194866"/>
                </a:solidFill>
              </a:rPr>
              <a:t> in cui ne </a:t>
            </a:r>
            <a:r>
              <a:rPr lang="en-GB" dirty="0" err="1">
                <a:solidFill>
                  <a:srgbClr val="194866"/>
                </a:solidFill>
              </a:rPr>
              <a:t>avranno</a:t>
            </a:r>
            <a:r>
              <a:rPr lang="en-GB" dirty="0">
                <a:solidFill>
                  <a:srgbClr val="194866"/>
                </a:solidFill>
              </a:rPr>
              <a:t> </a:t>
            </a:r>
            <a:r>
              <a:rPr lang="en-GB" dirty="0" err="1">
                <a:solidFill>
                  <a:srgbClr val="194866"/>
                </a:solidFill>
              </a:rPr>
              <a:t>bisogno</a:t>
            </a:r>
            <a:endParaRPr dirty="0"/>
          </a:p>
        </p:txBody>
      </p:sp>
      <p:sp>
        <p:nvSpPr>
          <p:cNvPr id="215" name="Google Shape;215;p32"/>
          <p:cNvSpPr txBox="1">
            <a:spLocks noGrp="1"/>
          </p:cNvSpPr>
          <p:nvPr>
            <p:ph type="subTitle" idx="4"/>
          </p:nvPr>
        </p:nvSpPr>
        <p:spPr>
          <a:xfrm>
            <a:off x="4438225" y="719526"/>
            <a:ext cx="4010700" cy="9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GB" sz="900" b="1" dirty="0">
                <a:solidFill>
                  <a:schemeClr val="lt1"/>
                </a:solidFill>
              </a:rPr>
              <a:t>Il </a:t>
            </a:r>
            <a:r>
              <a:rPr lang="en-GB" sz="900" b="1" dirty="0" err="1">
                <a:solidFill>
                  <a:schemeClr val="lt1"/>
                </a:solidFill>
              </a:rPr>
              <a:t>cambiamento</a:t>
            </a:r>
            <a:r>
              <a:rPr lang="en-GB" sz="900" b="1" dirty="0">
                <a:solidFill>
                  <a:schemeClr val="lt1"/>
                </a:solidFill>
              </a:rPr>
              <a:t> in </a:t>
            </a:r>
            <a:r>
              <a:rPr lang="en-GB" sz="900" b="1" dirty="0" err="1">
                <a:solidFill>
                  <a:schemeClr val="lt1"/>
                </a:solidFill>
              </a:rPr>
              <a:t>atto</a:t>
            </a:r>
            <a:endParaRPr lang="en-US" sz="900" b="1" dirty="0">
              <a:solidFill>
                <a:schemeClr val="lt1"/>
              </a:solidFill>
            </a:endParaRPr>
          </a:p>
          <a:p>
            <a:pPr marL="180000" lvl="0" indent="-142875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Char char="●"/>
            </a:pPr>
            <a:r>
              <a:rPr lang="it-IT" sz="900" dirty="0">
                <a:solidFill>
                  <a:schemeClr val="lt1"/>
                </a:solidFill>
              </a:rPr>
              <a:t>L'AI non si limita ad automatizzare i compiti: sta dissolvendo i confini tra i ruoli e creando lavori che non esistevano pochi mesi fa</a:t>
            </a:r>
          </a:p>
          <a:p>
            <a:pPr marL="180000" lvl="0" indent="-142875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Char char="●"/>
            </a:pPr>
            <a:r>
              <a:rPr lang="it-IT" sz="900" dirty="0">
                <a:solidFill>
                  <a:schemeClr val="lt1"/>
                </a:solidFill>
              </a:rPr>
              <a:t>I mansioni di lavoro descrivono la struttura organizzativa di ieri; le competenze descrivono le capacità di domani</a:t>
            </a:r>
            <a:endParaRPr sz="900" dirty="0">
              <a:solidFill>
                <a:schemeClr val="lt1"/>
              </a:solidFill>
            </a:endParaRPr>
          </a:p>
        </p:txBody>
      </p:sp>
      <p:sp>
        <p:nvSpPr>
          <p:cNvPr id="216" name="Google Shape;216;p32"/>
          <p:cNvSpPr txBox="1">
            <a:spLocks noGrp="1"/>
          </p:cNvSpPr>
          <p:nvPr>
            <p:ph type="title"/>
          </p:nvPr>
        </p:nvSpPr>
        <p:spPr>
          <a:xfrm>
            <a:off x="758850" y="577965"/>
            <a:ext cx="3629400" cy="12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>
                <a:latin typeface="Open Sans ExtraBold"/>
                <a:ea typeface="Open Sans ExtraBold"/>
                <a:cs typeface="Open Sans ExtraBold"/>
                <a:sym typeface="Open Sans ExtraBold"/>
              </a:rPr>
              <a:t>Moodle Workplace</a:t>
            </a:r>
            <a:endParaRPr sz="3000" b="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217" name="Google Shape;217;p32"/>
          <p:cNvSpPr txBox="1"/>
          <p:nvPr/>
        </p:nvSpPr>
        <p:spPr>
          <a:xfrm>
            <a:off x="4438224" y="1944827"/>
            <a:ext cx="4280473" cy="107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Moodle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può</a:t>
            </a:r>
            <a:r>
              <a:rPr lang="en-GB" sz="900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aiutare</a:t>
            </a:r>
            <a:endParaRPr sz="9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80000" lvl="0" indent="-152400">
              <a:lnSpc>
                <a:spcPct val="115000"/>
              </a:lnSpc>
              <a:spcBef>
                <a:spcPts val="100"/>
              </a:spcBef>
              <a:buClr>
                <a:srgbClr val="194866"/>
              </a:buClr>
              <a:buSzPts val="900"/>
              <a:buFont typeface="Open Sans"/>
              <a:buChar char="●"/>
            </a:pP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Piattaforme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promuovono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l'apprendimento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in un solo senso non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possono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quando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ruoli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cambiano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velocemente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quanto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possano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progettare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percorsi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apprendimento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
Moodle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pensato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essere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flessibile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è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il modo in cui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funziona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alla base</a:t>
            </a:r>
            <a:endParaRPr sz="900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4469524" y="3144450"/>
            <a:ext cx="4249173" cy="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Costruiamo</a:t>
            </a:r>
            <a:endParaRPr sz="900"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80000" lvl="0" indent="-152400">
              <a:lnSpc>
                <a:spcPct val="115000"/>
              </a:lnSpc>
              <a:spcBef>
                <a:spcPts val="100"/>
              </a:spcBef>
              <a:buClr>
                <a:srgbClr val="194866"/>
              </a:buClr>
              <a:buSzPts val="900"/>
              <a:buFont typeface="Open Sans"/>
              <a:buChar char="●"/>
            </a:pP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Capacità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collegare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ogni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esperienza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direttamente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alle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competenze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
IA per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evidenziare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le lacune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capacità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consigliarti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
Dare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agli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studenti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visibilità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sulla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propria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traiettoria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crescita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e alle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organizzazioni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mappa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reale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le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persone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900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possono</a:t>
            </a:r>
            <a:r>
              <a:rPr lang="en-GB" sz="900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fare</a:t>
            </a:r>
            <a:endParaRPr sz="900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1716875" y="4452475"/>
            <a:ext cx="5742000" cy="449100"/>
          </a:xfrm>
          <a:prstGeom prst="roundRect">
            <a:avLst>
              <a:gd name="adj" fmla="val 16667"/>
            </a:avLst>
          </a:prstGeom>
          <a:solidFill>
            <a:srgbClr val="FBEF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Stiamo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evolvendo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Workplace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affinché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anche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tua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organizzazione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possa</a:t>
            </a:r>
            <a:r>
              <a:rPr lang="en-GB" b="1" dirty="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farlo</a:t>
            </a:r>
            <a:endParaRPr b="1" dirty="0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5"/>
          <p:cNvSpPr/>
          <p:nvPr/>
        </p:nvSpPr>
        <p:spPr>
          <a:xfrm>
            <a:off x="203900" y="235752"/>
            <a:ext cx="83712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4719"/>
              </a:lnSpc>
              <a:buClr>
                <a:srgbClr val="F2F2F3"/>
              </a:buClr>
              <a:buSzPts val="4450"/>
            </a:pP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nostri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canali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di co-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creazione</a:t>
            </a:r>
            <a:r>
              <a:rPr lang="en-GB" sz="2700" dirty="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di </a:t>
            </a:r>
            <a:r>
              <a:rPr lang="en-GB" sz="2700" dirty="0" err="1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prodotti</a:t>
            </a:r>
            <a:endParaRPr dirty="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6" name="Google Shape;316;p35"/>
          <p:cNvSpPr txBox="1"/>
          <p:nvPr/>
        </p:nvSpPr>
        <p:spPr>
          <a:xfrm>
            <a:off x="468100" y="1667525"/>
            <a:ext cx="4110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Iscriviti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partecipare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progetti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ricerca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e design per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contribuire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plasmare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arriverà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Moodle</a:t>
            </a:r>
            <a:endParaRPr sz="1600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" name="Google Shape;317;p35"/>
          <p:cNvSpPr txBox="1"/>
          <p:nvPr/>
        </p:nvSpPr>
        <p:spPr>
          <a:xfrm>
            <a:off x="468100" y="1213694"/>
            <a:ext cx="39570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Moodle Experience Lab</a:t>
            </a:r>
            <a:endParaRPr sz="160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8" name="Google Shape;318;p35"/>
          <p:cNvSpPr txBox="1"/>
          <p:nvPr/>
        </p:nvSpPr>
        <p:spPr>
          <a:xfrm>
            <a:off x="468100" y="3354475"/>
            <a:ext cx="41106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Unisciti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alla voce della community Moodle: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dai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input per la nostra roadmap e influenza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ciò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verrà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100" dirty="0" err="1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costruito</a:t>
            </a:r>
            <a:r>
              <a:rPr lang="en-GB" sz="1100" dirty="0">
                <a:solidFill>
                  <a:srgbClr val="E7F4F8"/>
                </a:solidFill>
                <a:latin typeface="Open Sans"/>
                <a:ea typeface="Open Sans"/>
                <a:cs typeface="Open Sans"/>
                <a:sym typeface="Open Sans"/>
              </a:rPr>
              <a:t> dopo</a:t>
            </a:r>
            <a:endParaRPr sz="1600" dirty="0">
              <a:solidFill>
                <a:srgbClr val="E7F4F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35"/>
          <p:cNvSpPr txBox="1"/>
          <p:nvPr/>
        </p:nvSpPr>
        <p:spPr>
          <a:xfrm>
            <a:off x="468100" y="2900644"/>
            <a:ext cx="39570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E7F4F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Product Advisory Group</a:t>
            </a:r>
            <a:endParaRPr sz="160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7F4F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320" name="Google Shape;320;p35" descr="A qr code on a white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6125" y="1439550"/>
            <a:ext cx="2265725" cy="226572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1" name="Google Shape;321;p35"/>
          <p:cNvSpPr/>
          <p:nvPr/>
        </p:nvSpPr>
        <p:spPr>
          <a:xfrm>
            <a:off x="5172138" y="3939900"/>
            <a:ext cx="2393700" cy="326100"/>
          </a:xfrm>
          <a:prstGeom prst="roundRect">
            <a:avLst>
              <a:gd name="adj" fmla="val 50000"/>
            </a:avLst>
          </a:prstGeom>
          <a:solidFill>
            <a:srgbClr val="E7F4F8"/>
          </a:solidFill>
          <a:ln w="9525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19486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Scan here to find out more</a:t>
            </a:r>
            <a:endParaRPr sz="1200">
              <a:solidFill>
                <a:srgbClr val="19486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6" title="M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20" y="4657275"/>
            <a:ext cx="326225" cy="3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/>
          <p:nvPr/>
        </p:nvSpPr>
        <p:spPr>
          <a:xfrm>
            <a:off x="329608" y="852722"/>
            <a:ext cx="2254103" cy="13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rgbClr val="194866"/>
              </a:buClr>
              <a:buSzPts val="4450"/>
            </a:pPr>
            <a:r>
              <a:rPr lang="en-GB" sz="32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Un'ultima</a:t>
            </a:r>
            <a:r>
              <a:rPr lang="en-GB" sz="32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-GB" sz="3200" dirty="0" err="1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cosa</a:t>
            </a:r>
            <a:r>
              <a:rPr lang="en-GB" sz="3200" dirty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!</a:t>
            </a:r>
            <a:endParaRPr sz="3200" i="0" u="none" strike="noStrike" cap="none" dirty="0">
              <a:solidFill>
                <a:srgbClr val="1948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28" name="Google Shape;328;p36"/>
          <p:cNvSpPr/>
          <p:nvPr/>
        </p:nvSpPr>
        <p:spPr>
          <a:xfrm>
            <a:off x="3589425" y="423581"/>
            <a:ext cx="4437600" cy="5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4450"/>
              <a:buFont typeface="Open Sans"/>
              <a:buNone/>
            </a:pPr>
            <a:r>
              <a:rPr lang="en-GB" sz="26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rPr>
              <a:t>moodle.marketplace.com</a:t>
            </a:r>
            <a:endParaRPr sz="2600" i="0" u="none" strike="noStrike" cap="none">
              <a:solidFill>
                <a:srgbClr val="1948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B05E2D-02DC-8254-F201-65DCFF123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914" y="940481"/>
            <a:ext cx="6246621" cy="33311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1829</Words>
  <Application>Microsoft Macintosh PowerPoint</Application>
  <PresentationFormat>On-screen Show (16:9)</PresentationFormat>
  <Paragraphs>147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Open Sans</vt:lpstr>
      <vt:lpstr>Open Sans ExtraBold</vt:lpstr>
      <vt:lpstr>Open Sans SemiBold</vt:lpstr>
      <vt:lpstr>Simple Light</vt:lpstr>
      <vt:lpstr>Aggiornamento sulla roadmap di Moodle per MoodleMoot Italia</vt:lpstr>
      <vt:lpstr>PowerPoint Presentation</vt:lpstr>
      <vt:lpstr>PowerPoint Presentation</vt:lpstr>
      <vt:lpstr>PowerPoint Presentation</vt:lpstr>
      <vt:lpstr>PowerPoint Presentation</vt:lpstr>
      <vt:lpstr>Moodle LMS</vt:lpstr>
      <vt:lpstr>Sviluppi in arrivo Nuove funzionalità in arrivo su Moodle LMS, Moodle Workplace e le nostre Applicazioni Mobile</vt:lpstr>
      <vt:lpstr>PowerPoint Presentation</vt:lpstr>
      <vt:lpstr>PowerPoint Presentation</vt:lpstr>
      <vt:lpstr>PowerPoint Presentation</vt:lpstr>
      <vt:lpstr>Moodle Workplace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jenni-local</dc:creator>
  <cp:lastModifiedBy>Marie Achour</cp:lastModifiedBy>
  <cp:revision>12</cp:revision>
  <dcterms:modified xsi:type="dcterms:W3CDTF">2026-09-17T04:33:39Z</dcterms:modified>
</cp:coreProperties>
</file>