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76" r:id="rId3"/>
    <p:sldId id="265" r:id="rId4"/>
    <p:sldId id="268" r:id="rId5"/>
    <p:sldId id="271" r:id="rId6"/>
    <p:sldId id="260" r:id="rId7"/>
    <p:sldId id="285" r:id="rId8"/>
    <p:sldId id="277" r:id="rId9"/>
    <p:sldId id="261" r:id="rId10"/>
    <p:sldId id="274" r:id="rId11"/>
    <p:sldId id="275" r:id="rId12"/>
    <p:sldId id="279" r:id="rId13"/>
    <p:sldId id="280" r:id="rId14"/>
    <p:sldId id="278" r:id="rId15"/>
    <p:sldId id="281" r:id="rId16"/>
    <p:sldId id="282" r:id="rId17"/>
    <p:sldId id="286" r:id="rId18"/>
    <p:sldId id="283" r:id="rId19"/>
    <p:sldId id="284" r:id="rId20"/>
    <p:sldId id="257" r:id="rId21"/>
    <p:sldId id="273" r:id="rId22"/>
    <p:sldId id="289" r:id="rId23"/>
    <p:sldId id="290" r:id="rId24"/>
    <p:sldId id="263" r:id="rId25"/>
    <p:sldId id="291" r:id="rId26"/>
    <p:sldId id="258" r:id="rId27"/>
    <p:sldId id="262" r:id="rId28"/>
    <p:sldId id="292" r:id="rId29"/>
    <p:sldId id="293" r:id="rId30"/>
    <p:sldId id="264" r:id="rId31"/>
    <p:sldId id="266" r:id="rId32"/>
    <p:sldId id="270" r:id="rId33"/>
    <p:sldId id="272" r:id="rId34"/>
    <p:sldId id="294" r:id="rId35"/>
    <p:sldId id="295" r:id="rId36"/>
    <p:sldId id="269" r:id="rId37"/>
    <p:sldId id="267" r:id="rId38"/>
    <p:sldId id="296" r:id="rId39"/>
    <p:sldId id="297" r:id="rId40"/>
    <p:sldId id="298" r:id="rId41"/>
    <p:sldId id="287" r:id="rId42"/>
    <p:sldId id="288" r:id="rId43"/>
  </p:sldIdLst>
  <p:sldSz cx="12192000" cy="6858000"/>
  <p:notesSz cx="6858000" cy="9144000"/>
  <p:embeddedFontLst>
    <p:embeddedFont>
      <p:font typeface="Avenir Book" panose="02000503020000020003" pitchFamily="2" charset="0"/>
      <p:regular r:id="rId45"/>
      <p:italic r:id="rId46"/>
    </p:embeddedFont>
    <p:embeddedFont>
      <p:font typeface="Avenir Heavy" panose="02000503020000020003" pitchFamily="2" charset="0"/>
      <p:bold r:id="rId47"/>
      <p:italic r:id="rId48"/>
      <p:boldItalic r:id="rId49"/>
    </p:embeddedFont>
    <p:embeddedFont>
      <p:font typeface="Titillium Web" pitchFamily="2" charset="77"/>
      <p:regular r:id="rId50"/>
      <p:bold r:id="rId51"/>
      <p:italic r:id="rId52"/>
      <p:boldItalic r:id="rId53"/>
    </p:embeddedFont>
    <p:embeddedFont>
      <p:font typeface="Titillium Web SemiBold" pitchFamily="2" charset="77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h1U7NOHYEIZoIx10JZnpuIaiH7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3447" autoAdjust="0"/>
  </p:normalViewPr>
  <p:slideViewPr>
    <p:cSldViewPr snapToGrid="0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customschemas.google.com/relationships/presentationmetadata" Target="meta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801a1c5fe_9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80" name="Google Shape;80;g36801a1c5fe_9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36801a1c5fe_9_1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6c2daa8a89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65" name="Google Shape;165;g36c2daa8a89_7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500">
                <a:latin typeface="Titillium Web"/>
                <a:ea typeface="Titillium Web"/>
                <a:cs typeface="Titillium Web"/>
                <a:sym typeface="Titillium Web"/>
              </a:rPr>
              <a:t>🔴 da realizzare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500">
                <a:latin typeface="Titillium Web"/>
                <a:ea typeface="Titillium Web"/>
                <a:cs typeface="Titillium Web"/>
                <a:sym typeface="Titillium Web"/>
              </a:rPr>
              <a:t>🟢 realizzato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500">
                <a:latin typeface="Titillium Web"/>
                <a:ea typeface="Titillium Web"/>
                <a:cs typeface="Titillium Web"/>
                <a:sym typeface="Titillium Web"/>
              </a:rPr>
              <a:t>🟡 in progress</a:t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500">
                <a:latin typeface="Titillium Web"/>
                <a:ea typeface="Titillium Web"/>
                <a:cs typeface="Titillium Web"/>
                <a:sym typeface="Titillium Web"/>
              </a:rPr>
              <a:t>🔵 </a:t>
            </a:r>
            <a:endParaRPr/>
          </a:p>
        </p:txBody>
      </p:sp>
      <p:sp>
        <p:nvSpPr>
          <p:cNvPr id="166" name="Google Shape;166;g36c2daa8a89_7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c2daa8a89_7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213" name="Google Shape;213;g36c2daa8a89_7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500" dirty="0">
                <a:latin typeface="Titillium Web"/>
                <a:ea typeface="Titillium Web"/>
                <a:cs typeface="Titillium Web"/>
                <a:sym typeface="Titillium Web"/>
              </a:rPr>
              <a:t>🔴 da realizzare 🟢 realizzato 🟡 in progress</a:t>
            </a: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14" name="Google Shape;214;g36c2daa8a89_7_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06237E3-D738-FDE2-1396-43714356F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de12a0cb7_0_0:notes">
            <a:extLst>
              <a:ext uri="{FF2B5EF4-FFF2-40B4-BE49-F238E27FC236}">
                <a16:creationId xmlns:a16="http://schemas.microsoft.com/office/drawing/2014/main" id="{4CEDFBAE-22F8-B7FD-E639-E4BB819801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8" name="Google Shape;68;g38de12a0cb7_0_0:notes">
            <a:extLst>
              <a:ext uri="{FF2B5EF4-FFF2-40B4-BE49-F238E27FC236}">
                <a16:creationId xmlns:a16="http://schemas.microsoft.com/office/drawing/2014/main" id="{D642FC8A-4ACA-E025-EECE-0AA68C4BBB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g38de12a0cb7_0_0:notes">
            <a:extLst>
              <a:ext uri="{FF2B5EF4-FFF2-40B4-BE49-F238E27FC236}">
                <a16:creationId xmlns:a16="http://schemas.microsoft.com/office/drawing/2014/main" id="{C65506F8-EEC0-13C9-39C9-6EF3FEB5989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6395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BC1F597-055B-9CDC-B3D5-7ACFF5A3D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de12a0cb7_0_0:notes">
            <a:extLst>
              <a:ext uri="{FF2B5EF4-FFF2-40B4-BE49-F238E27FC236}">
                <a16:creationId xmlns:a16="http://schemas.microsoft.com/office/drawing/2014/main" id="{136A42A8-165E-8F7C-3DCD-6FC0A45018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8" name="Google Shape;68;g38de12a0cb7_0_0:notes">
            <a:extLst>
              <a:ext uri="{FF2B5EF4-FFF2-40B4-BE49-F238E27FC236}">
                <a16:creationId xmlns:a16="http://schemas.microsoft.com/office/drawing/2014/main" id="{B2C8554E-3DF4-44D1-CF88-37C17AA0DC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g38de12a0cb7_0_0:notes">
            <a:extLst>
              <a:ext uri="{FF2B5EF4-FFF2-40B4-BE49-F238E27FC236}">
                <a16:creationId xmlns:a16="http://schemas.microsoft.com/office/drawing/2014/main" id="{E1EE929F-C466-1DFC-B526-0883178CD9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192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650497D-371D-64A6-33EE-6B9A5937E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de12a0cb7_0_0:notes">
            <a:extLst>
              <a:ext uri="{FF2B5EF4-FFF2-40B4-BE49-F238E27FC236}">
                <a16:creationId xmlns:a16="http://schemas.microsoft.com/office/drawing/2014/main" id="{3F529A3B-B90B-A58F-9BBC-ECC57359BA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8" name="Google Shape;68;g38de12a0cb7_0_0:notes">
            <a:extLst>
              <a:ext uri="{FF2B5EF4-FFF2-40B4-BE49-F238E27FC236}">
                <a16:creationId xmlns:a16="http://schemas.microsoft.com/office/drawing/2014/main" id="{794D162D-A416-A2F0-A720-6554BBDA58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g38de12a0cb7_0_0:notes">
            <a:extLst>
              <a:ext uri="{FF2B5EF4-FFF2-40B4-BE49-F238E27FC236}">
                <a16:creationId xmlns:a16="http://schemas.microsoft.com/office/drawing/2014/main" id="{38A7EA85-B30C-CA98-CFCD-928140AA12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2447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9F7119D3-0CFC-7D8B-9206-B276A115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de12a0cb7_0_0:notes">
            <a:extLst>
              <a:ext uri="{FF2B5EF4-FFF2-40B4-BE49-F238E27FC236}">
                <a16:creationId xmlns:a16="http://schemas.microsoft.com/office/drawing/2014/main" id="{B334149C-8F24-AC3D-4A4B-AA3E2D12AC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8" name="Google Shape;68;g38de12a0cb7_0_0:notes">
            <a:extLst>
              <a:ext uri="{FF2B5EF4-FFF2-40B4-BE49-F238E27FC236}">
                <a16:creationId xmlns:a16="http://schemas.microsoft.com/office/drawing/2014/main" id="{7984C3E5-CD69-2EFC-B99D-9CA5576BA2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g38de12a0cb7_0_0:notes">
            <a:extLst>
              <a:ext uri="{FF2B5EF4-FFF2-40B4-BE49-F238E27FC236}">
                <a16:creationId xmlns:a16="http://schemas.microsoft.com/office/drawing/2014/main" id="{2274A543-0F5D-A55D-2855-444C205563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855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 b="9003"/>
          <a:stretch/>
        </p:blipFill>
        <p:spPr>
          <a:xfrm>
            <a:off x="0" y="1072225"/>
            <a:ext cx="12202748" cy="527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ctrTitle"/>
          </p:nvPr>
        </p:nvSpPr>
        <p:spPr>
          <a:xfrm>
            <a:off x="838200" y="1335636"/>
            <a:ext cx="3795445" cy="241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4500"/>
              <a:buFont typeface="Titillium Web"/>
              <a:buNone/>
              <a:defRPr sz="45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838200" y="3879437"/>
            <a:ext cx="379544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None/>
              <a:defRPr sz="24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tillium Web"/>
              <a:buNone/>
              <a:defRPr sz="2000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None/>
              <a:defRPr sz="1800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None/>
              <a:defRPr sz="1600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23" name="Google Shape;23;p4"/>
          <p:cNvSpPr>
            <a:spLocks noGrp="1"/>
          </p:cNvSpPr>
          <p:nvPr>
            <p:ph type="pic" idx="2"/>
          </p:nvPr>
        </p:nvSpPr>
        <p:spPr>
          <a:xfrm>
            <a:off x="5188449" y="2106202"/>
            <a:ext cx="5712431" cy="375484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3"/>
          </p:nvPr>
        </p:nvSpPr>
        <p:spPr>
          <a:xfrm>
            <a:off x="838200" y="5681663"/>
            <a:ext cx="3795444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None/>
              <a:defRPr sz="1800"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>
  <p:cSld name="Due contenuti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663025" y="1335636"/>
            <a:ext cx="10515600" cy="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663025" y="1951541"/>
            <a:ext cx="5181600" cy="3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172200" y="1951541"/>
            <a:ext cx="5181600" cy="3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>
  <p:cSld name="Intestazione sezion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ctrTitle"/>
          </p:nvPr>
        </p:nvSpPr>
        <p:spPr>
          <a:xfrm>
            <a:off x="838200" y="1335636"/>
            <a:ext cx="4925602" cy="241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4500"/>
              <a:buFont typeface="Titillium Web"/>
              <a:buNone/>
              <a:defRPr sz="4500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838200" y="3879437"/>
            <a:ext cx="492560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 SemiBold"/>
              <a:buNone/>
              <a:defRPr sz="2400">
                <a:latin typeface="Titillium Web SemiBold"/>
                <a:ea typeface="Titillium Web SemiBold"/>
                <a:cs typeface="Titillium Web SemiBold"/>
                <a:sym typeface="Titillium Web SemiBol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6"/>
          <p:cNvSpPr>
            <a:spLocks noGrp="1"/>
          </p:cNvSpPr>
          <p:nvPr>
            <p:ph type="pic" idx="2"/>
          </p:nvPr>
        </p:nvSpPr>
        <p:spPr>
          <a:xfrm>
            <a:off x="6096000" y="1335636"/>
            <a:ext cx="5257800" cy="452541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 rot="5400000">
            <a:off x="7618686" y="2441849"/>
            <a:ext cx="484132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 rot="5400000">
            <a:off x="2284687" y="-110851"/>
            <a:ext cx="4841327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>
  <p:cSld name="Immagine con didascalia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>
            <a:spLocks noGrp="1"/>
          </p:cNvSpPr>
          <p:nvPr>
            <p:ph type="pic" idx="2"/>
          </p:nvPr>
        </p:nvSpPr>
        <p:spPr>
          <a:xfrm>
            <a:off x="5183188" y="1335636"/>
            <a:ext cx="6172200" cy="484132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839788" y="2496619"/>
            <a:ext cx="3932237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8355400" y="6412625"/>
            <a:ext cx="348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>
                <a:solidFill>
                  <a:schemeClr val="lt1"/>
                </a:solidFill>
              </a:rPr>
              <a:t>Missione 4 • Istruzione e Ricerca </a:t>
            </a:r>
            <a:endParaRPr b="1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4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 1" type="blank">
  <p:cSld name="Due contenuti 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4724280" y="6429960"/>
            <a:ext cx="27429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ts val="1400"/>
              <a:buFont typeface="Arial"/>
              <a:buNone/>
              <a:defRPr sz="1400" b="0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838080" y="6429960"/>
            <a:ext cx="27429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364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28643C-A503-D450-9F27-EAF707B1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BB2927-0B47-3CAF-5CDF-B33F30133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7067BD-3730-7C9B-0543-631F6B24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2416-6526-664F-9203-C854BDD0ADA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24D43F-0B47-90EB-9244-3A15087A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5DD976-8C25-457F-44F8-0A2A92EB7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0E70-1026-1646-BDFA-E586DD0A8652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874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6352350"/>
            <a:ext cx="121920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"/>
          <p:cNvPicPr preferRelativeResize="0"/>
          <p:nvPr/>
        </p:nvPicPr>
        <p:blipFill rotWithShape="1">
          <a:blip r:embed="rId11">
            <a:alphaModFix/>
          </a:blip>
          <a:srcRect b="-6553"/>
          <a:stretch/>
        </p:blipFill>
        <p:spPr>
          <a:xfrm>
            <a:off x="0" y="-25850"/>
            <a:ext cx="12192000" cy="11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2800"/>
              <a:buFont typeface="Titillium Web"/>
              <a:buNone/>
              <a:defRPr sz="2800" b="1" i="0" u="none" strike="noStrike" cap="none">
                <a:solidFill>
                  <a:srgbClr val="B27F4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838200" y="2291137"/>
            <a:ext cx="10515600" cy="3885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tillium Web"/>
              <a:buChar char="•"/>
              <a:defRPr sz="2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•"/>
              <a:defRPr sz="24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tillium Web"/>
              <a:buChar char="•"/>
              <a:defRPr sz="20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tillium Web"/>
              <a:buChar char="•"/>
              <a:defRPr sz="16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8355400" y="6412625"/>
            <a:ext cx="3486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Missione 4 • Istruzione e Ricerca 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ettoalma.unior.i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or.it/sites/default/files/2026-03/02_PersonaleDocente%201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>
            <a:spLocks noGrp="1"/>
          </p:cNvSpPr>
          <p:nvPr>
            <p:ph type="ctrTitle"/>
          </p:nvPr>
        </p:nvSpPr>
        <p:spPr>
          <a:xfrm>
            <a:off x="608900" y="1792825"/>
            <a:ext cx="4579500" cy="2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ct val="102272"/>
              <a:buFont typeface="Arial"/>
              <a:buNone/>
            </a:pPr>
            <a:r>
              <a:rPr lang="it-IT" sz="4400" dirty="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Stato Attuazione</a:t>
            </a:r>
            <a:endParaRPr sz="4400" dirty="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ct val="102272"/>
              <a:buFont typeface="Arial"/>
              <a:buNone/>
            </a:pPr>
            <a:r>
              <a:rPr lang="it-IT" sz="4400" dirty="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DEH ALMA</a:t>
            </a:r>
            <a:endParaRPr sz="3443" dirty="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ct val="176886"/>
              <a:buFont typeface="Arial"/>
              <a:buNone/>
            </a:pPr>
            <a:r>
              <a:rPr lang="it-IT" sz="2544" dirty="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Università L’Orientale di Napoli</a:t>
            </a:r>
            <a:endParaRPr sz="2544" dirty="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ct val="176886"/>
              <a:buFont typeface="Arial"/>
              <a:buNone/>
            </a:pPr>
            <a:endParaRPr sz="2544" dirty="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ct val="176886"/>
              <a:buFont typeface="Arial"/>
              <a:buNone/>
            </a:pPr>
            <a:r>
              <a:rPr lang="it-IT" sz="2544" dirty="0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26/4/26</a:t>
            </a:r>
            <a:endParaRPr sz="2544" dirty="0"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52" name="Google Shape;52;p1"/>
          <p:cNvSpPr txBox="1">
            <a:spLocks noGrp="1"/>
          </p:cNvSpPr>
          <p:nvPr>
            <p:ph type="subTitle" idx="1"/>
          </p:nvPr>
        </p:nvSpPr>
        <p:spPr>
          <a:xfrm>
            <a:off x="608900" y="4668950"/>
            <a:ext cx="4024800" cy="14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MISSIONE 4 ISTRUZIONE E RICERCA - COMPONENTE 1,</a:t>
            </a:r>
            <a:b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</a:br>
            <a: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Invest. 3.4 “Didattica e competenze universitarie avanzate”; Sub-Investimento Digital Education Hubs (DEH).</a:t>
            </a:r>
            <a:endParaRPr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Progetto: Advanced Learning Multimedia Alliance for Inclusive Academic Innovation (ALMA).</a:t>
            </a:r>
            <a:endParaRPr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Codice ID: DEH2023-00012</a:t>
            </a:r>
            <a:b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</a:br>
            <a:r>
              <a:rPr lang="it-IT"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CUP: E68H24000430006</a:t>
            </a:r>
            <a:endParaRPr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pic>
        <p:nvPicPr>
          <p:cNvPr id="53" name="Google Shape;53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1962" r="21968"/>
          <a:stretch/>
        </p:blipFill>
        <p:spPr>
          <a:xfrm>
            <a:off x="5274300" y="1139600"/>
            <a:ext cx="5512800" cy="5527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4" name="Google Shape;5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0013" y="3205025"/>
            <a:ext cx="3461376" cy="1237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16A674B-3674-2BBD-3387-D98B086DA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7F855D5-5032-4361-59B6-BFBE3A0D8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2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B77632-BB99-197C-0577-B7EF4D321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688" y="1999535"/>
            <a:ext cx="3706367" cy="3680344"/>
          </a:xfrm>
        </p:spPr>
        <p:txBody>
          <a:bodyPr/>
          <a:lstStyle/>
          <a:p>
            <a:pPr marL="514350" indent="-285750">
              <a:buFontTx/>
              <a:buChar char="-"/>
            </a:pPr>
            <a:r>
              <a:rPr lang="it-IT" b="1" dirty="0">
                <a:latin typeface="+mj-lt"/>
              </a:rPr>
              <a:t>Introduzione al Progetto ALM@ - Digital </a:t>
            </a:r>
            <a:r>
              <a:rPr lang="en-US" b="1" noProof="0" dirty="0">
                <a:latin typeface="+mj-lt"/>
              </a:rPr>
              <a:t>Education</a:t>
            </a:r>
            <a:r>
              <a:rPr lang="it-IT" b="1" dirty="0">
                <a:latin typeface="+mj-lt"/>
              </a:rPr>
              <a:t> HUB </a:t>
            </a:r>
          </a:p>
          <a:p>
            <a:pPr marL="514350" indent="-285750">
              <a:buFontTx/>
              <a:buChar char="-"/>
            </a:pPr>
            <a:endParaRPr lang="it-IT" b="1" dirty="0">
              <a:latin typeface="+mj-lt"/>
            </a:endParaRPr>
          </a:p>
          <a:p>
            <a:pPr marL="228600" indent="0"/>
            <a:endParaRPr lang="it-IT" b="1" dirty="0">
              <a:latin typeface="+mj-lt"/>
            </a:endParaRPr>
          </a:p>
          <a:p>
            <a:pPr marL="514350" indent="-285750">
              <a:buFontTx/>
              <a:buChar char="-"/>
            </a:pPr>
            <a:r>
              <a:rPr lang="it-IT" b="1" dirty="0">
                <a:latin typeface="+mj-lt"/>
              </a:rPr>
              <a:t>Contributo UNIOR</a:t>
            </a:r>
          </a:p>
          <a:p>
            <a:pPr marL="514350" indent="-285750">
              <a:buFontTx/>
              <a:buChar char="-"/>
            </a:pPr>
            <a:endParaRPr lang="it-IT" b="1" dirty="0">
              <a:latin typeface="+mj-lt"/>
            </a:endParaRPr>
          </a:p>
          <a:p>
            <a:pPr marL="514350" indent="-285750">
              <a:buFontTx/>
              <a:buChar char="-"/>
            </a:pPr>
            <a:r>
              <a:rPr lang="it-IT" b="1" dirty="0">
                <a:latin typeface="+mj-lt"/>
              </a:rPr>
              <a:t>Modalità di realizzazione degli impegni contrattuali</a:t>
            </a:r>
          </a:p>
          <a:p>
            <a:pPr marL="228600" indent="0"/>
            <a:endParaRPr lang="it-IT" b="1" dirty="0">
              <a:latin typeface="+mj-lt"/>
            </a:endParaRPr>
          </a:p>
          <a:p>
            <a:pPr marL="514350" indent="-285750">
              <a:buFontTx/>
              <a:buChar char="-"/>
            </a:pPr>
            <a:r>
              <a:rPr lang="it-IT" b="1" dirty="0">
                <a:latin typeface="+mj-lt"/>
              </a:rPr>
              <a:t>Sfide e soluzioni </a:t>
            </a:r>
          </a:p>
          <a:p>
            <a:endParaRPr lang="it-IT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3CBB0268-29DD-5E05-CBAE-9D9B27AA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Contenuti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8DC62AB-19E2-9073-ECAB-FE0036DB8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26" y="902543"/>
            <a:ext cx="8048218" cy="279163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894690B-C53D-4CFC-A5B6-EE1FACD79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37" y="3429000"/>
            <a:ext cx="6765852" cy="294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8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604950" y="2032000"/>
            <a:ext cx="7482000" cy="414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noProof="0" dirty="0">
                <a:solidFill>
                  <a:srgbClr val="222222"/>
                </a:solidFill>
                <a:highlight>
                  <a:schemeClr val="lt1"/>
                </a:highlight>
              </a:rPr>
              <a:t>Digital Education Hub: Advanced Learning Multimedia Alliance for Inclusive Academic Innovation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222222"/>
                </a:solidFill>
                <a:highlight>
                  <a:schemeClr val="lt1"/>
                </a:highlight>
              </a:rPr>
              <a:t>M4C1 PNRR </a:t>
            </a:r>
            <a:r>
              <a:rPr lang="it-IT" sz="2400" b="1" noProof="0" dirty="0">
                <a:solidFill>
                  <a:srgbClr val="222222"/>
                </a:solidFill>
                <a:highlight>
                  <a:schemeClr val="lt1"/>
                </a:highlight>
              </a:rPr>
              <a:t>Investimento 3.4 (Didattica e competenze universitarie avanzate) Sub-investimento “</a:t>
            </a:r>
            <a:r>
              <a:rPr lang="en-US" sz="2400" b="1" noProof="0" dirty="0">
                <a:solidFill>
                  <a:srgbClr val="222222"/>
                </a:solidFill>
                <a:highlight>
                  <a:schemeClr val="lt1"/>
                </a:highlight>
              </a:rPr>
              <a:t>Digital Education Hubs” (DEH</a:t>
            </a:r>
            <a:r>
              <a:rPr lang="it-IT" sz="2400" b="1" noProof="0" dirty="0">
                <a:solidFill>
                  <a:srgbClr val="222222"/>
                </a:solidFill>
                <a:highlight>
                  <a:schemeClr val="lt1"/>
                </a:highlight>
              </a:rPr>
              <a:t>)</a:t>
            </a:r>
            <a:endParaRPr lang="en-US" sz="2400" b="1" noProof="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603350" y="1335625"/>
            <a:ext cx="6109500" cy="78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Accordo di Partenariato</a:t>
            </a:r>
            <a:endParaRPr dirty="0"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sp>
        <p:nvSpPr>
          <p:cNvPr id="86" name="Google Shape;86;p12"/>
          <p:cNvSpPr/>
          <p:nvPr/>
        </p:nvSpPr>
        <p:spPr>
          <a:xfrm flipH="1">
            <a:off x="8405400" y="1080983"/>
            <a:ext cx="3786600" cy="5285100"/>
          </a:xfrm>
          <a:prstGeom prst="round1Rect">
            <a:avLst>
              <a:gd name="adj" fmla="val 16667"/>
            </a:avLst>
          </a:prstGeom>
          <a:gradFill>
            <a:gsLst>
              <a:gs pos="86248">
                <a:srgbClr val="2464D0"/>
              </a:gs>
              <a:gs pos="73400">
                <a:srgbClr val="3672D3"/>
              </a:gs>
              <a:gs pos="0">
                <a:schemeClr val="accent5">
                  <a:lumMod val="60000"/>
                  <a:lumOff val="40000"/>
                </a:schemeClr>
              </a:gs>
              <a:gs pos="100000">
                <a:srgbClr val="1155CC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8735625" y="2167533"/>
            <a:ext cx="3024000" cy="3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Napoli Federico II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della Calabria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Catania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Firenze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Milano Bicocca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del Molise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Napoli L’Orientale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Padova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Roma La Sapienza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Roma Tor Vergata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Sassari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Trieste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Università di Urbino Carlo Bo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Accademia Belle Arti di Napoli</a:t>
            </a:r>
            <a:endParaRPr sz="1600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8" name="Google Shape;88;p12" title="new_Logo_Alma_White.png"/>
          <p:cNvPicPr preferRelativeResize="0"/>
          <p:nvPr/>
        </p:nvPicPr>
        <p:blipFill rotWithShape="1">
          <a:blip r:embed="rId3">
            <a:alphaModFix/>
          </a:blip>
          <a:srcRect l="9" r="9"/>
          <a:stretch/>
        </p:blipFill>
        <p:spPr>
          <a:xfrm>
            <a:off x="8881650" y="1310054"/>
            <a:ext cx="1601275" cy="5724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C6C1E6-7345-38C8-8F5D-AD9E5E7C2072}"/>
              </a:ext>
            </a:extLst>
          </p:cNvPr>
          <p:cNvSpPr txBox="1"/>
          <p:nvPr/>
        </p:nvSpPr>
        <p:spPr>
          <a:xfrm>
            <a:off x="696686" y="5116286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settembre 2024 – 31 marzo 2026  </a:t>
            </a:r>
            <a:r>
              <a:rPr lang="it-IT" sz="2000" dirty="0"/>
              <a:t>→ settembre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>
            <a:spLocks noGrp="1"/>
          </p:cNvSpPr>
          <p:nvPr>
            <p:ph type="sldNum" idx="12"/>
          </p:nvPr>
        </p:nvSpPr>
        <p:spPr>
          <a:xfrm>
            <a:off x="4724280" y="6429960"/>
            <a:ext cx="2742900" cy="364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169" name="Google Shape;169;p16"/>
          <p:cNvSpPr/>
          <p:nvPr/>
        </p:nvSpPr>
        <p:spPr>
          <a:xfrm flipH="1">
            <a:off x="822211" y="1208316"/>
            <a:ext cx="3448800" cy="509451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375" tIns="82375" rIns="82375" bIns="823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1000"/>
              </a:spcBef>
            </a:pP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Ob1. Spazi Multimediali Innovativi per la produzione/erogazione di contenuti didattici </a:t>
            </a:r>
            <a:endParaRPr sz="1600" b="1" dirty="0">
              <a:solidFill>
                <a:schemeClr val="dk1"/>
              </a:solidFill>
              <a:latin typeface="+mn-lt"/>
              <a:ea typeface="Titillium Web"/>
              <a:cs typeface="Titillium Web"/>
              <a:sym typeface="Titillium Web"/>
            </a:endParaRPr>
          </a:p>
          <a:p>
            <a:pPr>
              <a:spcBef>
                <a:spcPts val="1000"/>
              </a:spcBef>
            </a:pP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Ob2. Modelli Digitali e micro-</a:t>
            </a: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credential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</a:t>
            </a:r>
          </a:p>
          <a:p>
            <a:pPr>
              <a:spcBef>
                <a:spcPts val="1000"/>
              </a:spcBef>
            </a:pP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Ob3. Catalogo di produzione di 100 MOOC</a:t>
            </a:r>
          </a:p>
          <a:p>
            <a:pPr>
              <a:spcBef>
                <a:spcPts val="1000"/>
              </a:spcBef>
            </a:pP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Ob4. Catalogo programmi didattici (inter)universitari con sviluppo di 50 prodotti</a:t>
            </a:r>
          </a:p>
          <a:p>
            <a:pPr>
              <a:spcBef>
                <a:spcPts val="1000"/>
              </a:spcBef>
            </a:pP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Ob5. Catalogo formativo Lifelong Learning con white papers su bisogni formativi e sviluppo ed erogazione di 50 prodotti digitali modulari, blended o </a:t>
            </a: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fully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online</a:t>
            </a:r>
          </a:p>
          <a:p>
            <a:pPr>
              <a:spcBef>
                <a:spcPts val="1000"/>
              </a:spcBef>
            </a:pPr>
            <a:endParaRPr lang="it-IT"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spcBef>
                <a:spcPts val="1000"/>
              </a:spcBef>
            </a:pPr>
            <a:endParaRPr lang="it-IT"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it-IT"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2" name="Google Shape;172;p16"/>
          <p:cNvSpPr txBox="1">
            <a:spLocks noGrp="1"/>
          </p:cNvSpPr>
          <p:nvPr>
            <p:ph type="title" idx="4294967295"/>
          </p:nvPr>
        </p:nvSpPr>
        <p:spPr>
          <a:xfrm rot="16200000">
            <a:off x="-2417563" y="3245339"/>
            <a:ext cx="5553000" cy="45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latin typeface="+mn-lt"/>
                <a:ea typeface="Titillium Web"/>
                <a:cs typeface="Titillium Web"/>
                <a:sym typeface="Titillium Web"/>
              </a:rPr>
              <a:t>WP1 - Programmi formativi digitali</a:t>
            </a:r>
            <a:endParaRPr sz="2400" dirty="0">
              <a:latin typeface="+mn-lt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9720E23-5B15-ECA3-E686-BDA01494A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00822" y="3370859"/>
            <a:ext cx="5246915" cy="682345"/>
          </a:xfrm>
          <a:prstGeom prst="rect">
            <a:avLst/>
          </a:prstGeom>
        </p:spPr>
      </p:pic>
      <p:sp>
        <p:nvSpPr>
          <p:cNvPr id="7" name="Google Shape;186;p17">
            <a:extLst>
              <a:ext uri="{FF2B5EF4-FFF2-40B4-BE49-F238E27FC236}">
                <a16:creationId xmlns:a16="http://schemas.microsoft.com/office/drawing/2014/main" id="{20C6950A-4C72-A076-7E74-31E7B026B0A8}"/>
              </a:ext>
            </a:extLst>
          </p:cNvPr>
          <p:cNvSpPr/>
          <p:nvPr/>
        </p:nvSpPr>
        <p:spPr>
          <a:xfrm flipH="1">
            <a:off x="4963288" y="1680173"/>
            <a:ext cx="3105842" cy="41508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375" tIns="82375" rIns="82375" bIns="8237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1. Studio e report su Micro </a:t>
            </a: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Credential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di ateneo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2. Diffusione Micro </a:t>
            </a: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Credential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con organizzazione di 2 eventi nazionali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3. Monitoraggio Micro </a:t>
            </a: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Credential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con costituzione di un osservatorio nazionale MC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lang="it-IT" sz="16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lang="it-IT" sz="16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46B912F-9118-2443-AC52-4702958A5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29791" y="3087827"/>
            <a:ext cx="5633192" cy="682345"/>
          </a:xfrm>
          <a:prstGeom prst="rect">
            <a:avLst/>
          </a:prstGeom>
        </p:spPr>
      </p:pic>
      <p:sp>
        <p:nvSpPr>
          <p:cNvPr id="11" name="Google Shape;202;p18">
            <a:extLst>
              <a:ext uri="{FF2B5EF4-FFF2-40B4-BE49-F238E27FC236}">
                <a16:creationId xmlns:a16="http://schemas.microsoft.com/office/drawing/2014/main" id="{FB37E40A-AD56-F5CC-A9BD-6786F5A58004}"/>
              </a:ext>
            </a:extLst>
          </p:cNvPr>
          <p:cNvSpPr/>
          <p:nvPr/>
        </p:nvSpPr>
        <p:spPr>
          <a:xfrm flipH="1">
            <a:off x="8863571" y="1411375"/>
            <a:ext cx="2930700" cy="44778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82375" rIns="82375" bIns="823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1. Formazione Docenti Universitari con ciclo di seminari e tutorial</a:t>
            </a:r>
            <a:endParaRPr sz="1600" b="1" dirty="0">
              <a:solidFill>
                <a:schemeClr val="dk1"/>
              </a:solidFill>
              <a:latin typeface="+mj-lt"/>
              <a:ea typeface="Titillium Web"/>
              <a:cs typeface="Titillium Web"/>
              <a:sym typeface="Titillium Web"/>
            </a:endParaRPr>
          </a:p>
          <a:p>
            <a:pPr>
              <a:spcBef>
                <a:spcPts val="1000"/>
              </a:spcBef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2. Coaching Docenti Universitari per la formazione di un </a:t>
            </a: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change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agent di ateneo e costituzione di uno sportello di consulenze</a:t>
            </a:r>
          </a:p>
          <a:p>
            <a:pPr>
              <a:spcBef>
                <a:spcPts val="1000"/>
              </a:spcBef>
            </a:pP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3. Formazione Esperti in Digital </a:t>
            </a:r>
            <a:r>
              <a:rPr lang="it-IT" sz="16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Education</a:t>
            </a:r>
            <a:r>
              <a:rPr lang="it-IT" sz="16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con erogazione di seminari, MOOC e master (2) e condivisione di buone pratiche</a:t>
            </a:r>
          </a:p>
          <a:p>
            <a:pPr>
              <a:spcBef>
                <a:spcPts val="1000"/>
              </a:spcBef>
            </a:pPr>
            <a:endParaRPr lang="it-IT"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spcBef>
                <a:spcPts val="1000"/>
              </a:spcBef>
            </a:pPr>
            <a:endParaRPr lang="it-IT"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it-IT" sz="15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endParaRPr sz="15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 txBox="1">
            <a:spLocks noGrp="1"/>
          </p:cNvSpPr>
          <p:nvPr>
            <p:ph type="sldNum" idx="12"/>
          </p:nvPr>
        </p:nvSpPr>
        <p:spPr>
          <a:xfrm>
            <a:off x="4724280" y="6429960"/>
            <a:ext cx="2742900" cy="364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217" name="Google Shape;217;p19"/>
          <p:cNvSpPr/>
          <p:nvPr/>
        </p:nvSpPr>
        <p:spPr>
          <a:xfrm flipH="1">
            <a:off x="590013" y="1088570"/>
            <a:ext cx="3775157" cy="55530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375" tIns="0" rIns="82375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1. AI: Principali trend e applicazioni nella </a:t>
            </a: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digital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education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con elaborazione e diffusione di report sullo stato dell’arte e sviluppo di prodotti digitali per la formazione (+ 30)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2. AI per la produzione di materiale didattico digitale con report di analisi si strumenti di AI utilizzabili per il supporto alla produzione di materiale didattico digitali e sostegno a studenti BES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3. AI per migliorare  l’engagement e la </a:t>
            </a: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retention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nei corsi con progettazione di un AI tutor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4. Didattica esperienziale e aumentata con almeno 1 remote lab e di prodotti digitali basati su didattica virtuale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it-IT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20" name="Google Shape;220;p19"/>
          <p:cNvSpPr txBox="1">
            <a:spLocks noGrp="1"/>
          </p:cNvSpPr>
          <p:nvPr>
            <p:ph type="title" idx="4294967295"/>
          </p:nvPr>
        </p:nvSpPr>
        <p:spPr>
          <a:xfrm rot="16200000">
            <a:off x="-2439600" y="3246909"/>
            <a:ext cx="5553000" cy="452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WP4 - AI per la Digital </a:t>
            </a:r>
            <a:r>
              <a:rPr lang="it-IT" dirty="0" err="1"/>
              <a:t>Education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" name="Google Shape;235;p20">
            <a:extLst>
              <a:ext uri="{FF2B5EF4-FFF2-40B4-BE49-F238E27FC236}">
                <a16:creationId xmlns:a16="http://schemas.microsoft.com/office/drawing/2014/main" id="{043D6289-1330-27BE-D9C4-96AE9C4F35A2}"/>
              </a:ext>
            </a:extLst>
          </p:cNvPr>
          <p:cNvSpPr txBox="1">
            <a:spLocks/>
          </p:cNvSpPr>
          <p:nvPr/>
        </p:nvSpPr>
        <p:spPr>
          <a:xfrm rot="16200000">
            <a:off x="1841782" y="3342690"/>
            <a:ext cx="5553000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2800"/>
              <a:buFont typeface="Titillium Web"/>
              <a:buNone/>
              <a:defRPr sz="2800" b="1" i="0" u="none" strike="noStrike" cap="none">
                <a:solidFill>
                  <a:srgbClr val="B27F4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>
              <a:buClr>
                <a:schemeClr val="dk1"/>
              </a:buClr>
              <a:buSzPct val="45833"/>
              <a:buFont typeface="Arial"/>
              <a:buNone/>
            </a:pPr>
            <a:r>
              <a:rPr lang="it-IT" dirty="0"/>
              <a:t>WP5 - Disseminazione e promozione</a:t>
            </a:r>
            <a:endParaRPr lang="it-IT" sz="2400" dirty="0"/>
          </a:p>
        </p:txBody>
      </p:sp>
      <p:sp>
        <p:nvSpPr>
          <p:cNvPr id="4" name="Google Shape;233;p20">
            <a:extLst>
              <a:ext uri="{FF2B5EF4-FFF2-40B4-BE49-F238E27FC236}">
                <a16:creationId xmlns:a16="http://schemas.microsoft.com/office/drawing/2014/main" id="{3193D834-C2FB-E280-15B7-AE93B5418E46}"/>
              </a:ext>
            </a:extLst>
          </p:cNvPr>
          <p:cNvSpPr/>
          <p:nvPr/>
        </p:nvSpPr>
        <p:spPr>
          <a:xfrm flipH="1">
            <a:off x="5168049" y="1488416"/>
            <a:ext cx="3368700" cy="4607425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375" tIns="82375" rIns="82375" bIns="823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1. promozione con creazione di identità grafica e digitale</a:t>
            </a:r>
            <a:endParaRPr sz="1500" b="1" dirty="0">
              <a:solidFill>
                <a:schemeClr val="dk1"/>
              </a:solidFill>
              <a:latin typeface="+mj-lt"/>
              <a:ea typeface="Titillium Web"/>
              <a:cs typeface="Titillium Web"/>
              <a:sym typeface="Titillium Web"/>
            </a:endParaRPr>
          </a:p>
          <a:p>
            <a:pPr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2. Users </a:t>
            </a: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Growth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, con acquisizione di almeno 80.000 partecipanti</a:t>
            </a:r>
          </a:p>
          <a:p>
            <a:pPr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3. Engagement &amp; </a:t>
            </a: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Retention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con sperimentazione di canali e tecniche per migliorare il coinvolgimento di utenti</a:t>
            </a:r>
          </a:p>
          <a:p>
            <a:pPr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4. Network Extension con organizzazione e partecipazione di/a almeno 10 eventi nazionali (</a:t>
            </a: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Didacta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, GARR, </a:t>
            </a: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etc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)</a:t>
            </a:r>
          </a:p>
          <a:p>
            <a:pPr>
              <a:buClr>
                <a:schemeClr val="dk1"/>
              </a:buClr>
              <a:buSzPts val="1100"/>
            </a:pP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Ob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5. Sharing Knowledge, con </a:t>
            </a:r>
            <a:r>
              <a:rPr lang="it-IT" sz="1500" b="1" dirty="0" err="1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organizzaizine</a:t>
            </a:r>
            <a:r>
              <a:rPr lang="it-IT" sz="1500" b="1" dirty="0">
                <a:solidFill>
                  <a:schemeClr val="dk1"/>
                </a:solidFill>
                <a:latin typeface="+mj-lt"/>
                <a:ea typeface="Titillium Web"/>
                <a:cs typeface="Titillium Web"/>
                <a:sym typeface="Titillium Web"/>
              </a:rPr>
              <a:t> di 4 eventi pubblici. </a:t>
            </a:r>
          </a:p>
          <a:p>
            <a:pPr>
              <a:buClr>
                <a:schemeClr val="dk1"/>
              </a:buClr>
              <a:buSzPts val="1100"/>
            </a:pPr>
            <a:endParaRPr lang="it-IT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buClr>
                <a:schemeClr val="dk1"/>
              </a:buClr>
              <a:buSzPts val="1100"/>
            </a:pPr>
            <a:endParaRPr lang="it-IT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buClr>
                <a:schemeClr val="dk1"/>
              </a:buClr>
              <a:buSzPts val="1100"/>
            </a:pPr>
            <a:endParaRPr lang="it-IT" sz="11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buClr>
                <a:schemeClr val="dk1"/>
              </a:buClr>
              <a:buSzPts val="1100"/>
            </a:pPr>
            <a:endParaRPr lang="it-IT" b="1" dirty="0">
              <a:solidFill>
                <a:schemeClr val="dk1"/>
              </a:solidFill>
              <a:latin typeface="+mn-lt"/>
              <a:ea typeface="Titillium Web"/>
              <a:cs typeface="Titillium Web"/>
              <a:sym typeface="Titillium Web"/>
            </a:endParaRPr>
          </a:p>
          <a:p>
            <a:pPr>
              <a:buClr>
                <a:schemeClr val="dk1"/>
              </a:buClr>
              <a:buSzPts val="1100"/>
            </a:pPr>
            <a:endParaRPr lang="it-IT" sz="11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11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" name="Google Shape;235;p20">
            <a:extLst>
              <a:ext uri="{FF2B5EF4-FFF2-40B4-BE49-F238E27FC236}">
                <a16:creationId xmlns:a16="http://schemas.microsoft.com/office/drawing/2014/main" id="{5C0E26E0-D94A-C092-4C01-FC7B0C55F757}"/>
              </a:ext>
            </a:extLst>
          </p:cNvPr>
          <p:cNvSpPr txBox="1">
            <a:spLocks/>
          </p:cNvSpPr>
          <p:nvPr/>
        </p:nvSpPr>
        <p:spPr>
          <a:xfrm rot="16200000">
            <a:off x="6553022" y="3333546"/>
            <a:ext cx="4419554" cy="4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2800"/>
              <a:buFont typeface="Titillium Web"/>
              <a:buNone/>
              <a:defRPr sz="2800" b="1" i="0" u="none" strike="noStrike" cap="none">
                <a:solidFill>
                  <a:srgbClr val="B27F47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tillium Web"/>
              <a:buNone/>
              <a:defRPr sz="18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>
              <a:buClr>
                <a:schemeClr val="dk1"/>
              </a:buClr>
              <a:buSzPct val="45833"/>
              <a:buFont typeface="Arial"/>
              <a:buNone/>
            </a:pPr>
            <a:r>
              <a:rPr lang="it-IT" dirty="0"/>
              <a:t>WP6 – Suite tecnologica</a:t>
            </a:r>
            <a:endParaRPr lang="it-IT" sz="2400" dirty="0"/>
          </a:p>
        </p:txBody>
      </p:sp>
      <p:sp>
        <p:nvSpPr>
          <p:cNvPr id="7" name="Google Shape;233;p20">
            <a:extLst>
              <a:ext uri="{FF2B5EF4-FFF2-40B4-BE49-F238E27FC236}">
                <a16:creationId xmlns:a16="http://schemas.microsoft.com/office/drawing/2014/main" id="{4068D3DC-900E-ABA9-4511-251261FF7598}"/>
              </a:ext>
            </a:extLst>
          </p:cNvPr>
          <p:cNvSpPr/>
          <p:nvPr/>
        </p:nvSpPr>
        <p:spPr>
          <a:xfrm flipH="1">
            <a:off x="8988849" y="1564460"/>
            <a:ext cx="3092302" cy="445533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375" tIns="82375" rIns="82375" bIns="82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Suite Tecnologica per la </a:t>
            </a:r>
            <a:r>
              <a:rPr lang="it-IT" sz="16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digital</a:t>
            </a: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</a:t>
            </a:r>
            <a:r>
              <a:rPr lang="it-IT" sz="1600" b="1" dirty="0" err="1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education</a:t>
            </a:r>
            <a:endParaRPr lang="it-IT" sz="1600" b="1" dirty="0">
              <a:solidFill>
                <a:schemeClr val="dk1"/>
              </a:solidFill>
              <a:latin typeface="+mn-lt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Ra1: Definizione dell’architettura dell’infrastruttura</a:t>
            </a:r>
          </a:p>
          <a:p>
            <a:pPr>
              <a:spcBef>
                <a:spcPts val="1000"/>
              </a:spcBef>
            </a:pPr>
            <a:r>
              <a:rPr lang="it-IT" sz="1600" b="1" dirty="0">
                <a:solidFill>
                  <a:schemeClr val="dk1"/>
                </a:solidFill>
                <a:latin typeface="+mn-lt"/>
                <a:sym typeface="Titillium Web"/>
              </a:rPr>
              <a:t>Ra 2:</a:t>
            </a: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 Configurazione dell’LMS in linea con le esigenze del progetto</a:t>
            </a:r>
          </a:p>
          <a:p>
            <a:pPr>
              <a:spcBef>
                <a:spcPts val="1000"/>
              </a:spcBef>
            </a:pP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Ra 3: Fornire suite per la produzione e post-produzione audio-video</a:t>
            </a:r>
          </a:p>
          <a:p>
            <a:pPr>
              <a:spcBef>
                <a:spcPts val="1000"/>
              </a:spcBef>
            </a:pPr>
            <a:r>
              <a:rPr lang="it-IT" sz="1600" b="1" dirty="0">
                <a:solidFill>
                  <a:schemeClr val="dk1"/>
                </a:solidFill>
                <a:latin typeface="+mn-lt"/>
                <a:ea typeface="Titillium Web"/>
                <a:cs typeface="Titillium Web"/>
                <a:sym typeface="Titillium Web"/>
              </a:rPr>
              <a:t>Ra 4: Fornire una suite per lo storage e catalogo e video-conferenze sincrone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it-IT" sz="16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82C7137E-C877-F719-4EE2-718FB620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de12a0cb7_0_0">
            <a:extLst>
              <a:ext uri="{FF2B5EF4-FFF2-40B4-BE49-F238E27FC236}">
                <a16:creationId xmlns:a16="http://schemas.microsoft.com/office/drawing/2014/main" id="{1D4451E5-ED1E-3D8E-361E-A86713E819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783" y="1183225"/>
            <a:ext cx="11768137" cy="768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dirty="0"/>
              <a:t>Accordo UNIOR 25-10-2024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2" name="Google Shape;72;g38de12a0cb7_0_0">
            <a:extLst>
              <a:ext uri="{FF2B5EF4-FFF2-40B4-BE49-F238E27FC236}">
                <a16:creationId xmlns:a16="http://schemas.microsoft.com/office/drawing/2014/main" id="{CD6310F5-3959-6AD5-BA15-3E87EF280D8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06187" y="1963225"/>
            <a:ext cx="4142904" cy="354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1800" dirty="0"/>
              <a:t> </a:t>
            </a:r>
            <a:endParaRPr sz="1300" dirty="0"/>
          </a:p>
        </p:txBody>
      </p:sp>
      <p:sp>
        <p:nvSpPr>
          <p:cNvPr id="74" name="Google Shape;74;g38de12a0cb7_0_0">
            <a:extLst>
              <a:ext uri="{FF2B5EF4-FFF2-40B4-BE49-F238E27FC236}">
                <a16:creationId xmlns:a16="http://schemas.microsoft.com/office/drawing/2014/main" id="{9CDE103D-84C0-10B0-0ACB-FF397F5ADC8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4A257C8-8FCB-5DC4-2D9F-F40983A34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36" y="1737360"/>
            <a:ext cx="8317127" cy="423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9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530431DA-F35C-983E-E000-B0BAD94FF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de12a0cb7_0_0">
            <a:extLst>
              <a:ext uri="{FF2B5EF4-FFF2-40B4-BE49-F238E27FC236}">
                <a16:creationId xmlns:a16="http://schemas.microsoft.com/office/drawing/2014/main" id="{5BF3EEA6-866B-4436-908B-924BBF94CB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3584" y="1183225"/>
            <a:ext cx="7982712" cy="768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dirty="0"/>
              <a:t>Operatività CLAOR dal 1/4/2025 </a:t>
            </a:r>
            <a:r>
              <a:rPr lang="it-I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(meno 8 mesi)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2" name="Google Shape;72;g38de12a0cb7_0_0">
            <a:extLst>
              <a:ext uri="{FF2B5EF4-FFF2-40B4-BE49-F238E27FC236}">
                <a16:creationId xmlns:a16="http://schemas.microsoft.com/office/drawing/2014/main" id="{6A5E70FA-85CF-9F58-F9DE-84677DB3D96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06187" y="1963225"/>
            <a:ext cx="4142904" cy="354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1800" dirty="0"/>
              <a:t> </a:t>
            </a:r>
            <a:endParaRPr sz="1300" dirty="0"/>
          </a:p>
        </p:txBody>
      </p:sp>
      <p:sp>
        <p:nvSpPr>
          <p:cNvPr id="74" name="Google Shape;74;g38de12a0cb7_0_0">
            <a:extLst>
              <a:ext uri="{FF2B5EF4-FFF2-40B4-BE49-F238E27FC236}">
                <a16:creationId xmlns:a16="http://schemas.microsoft.com/office/drawing/2014/main" id="{15AAA6C5-B17C-F6BC-0080-065CD8FE948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FFCE732-66E6-D9CA-35E0-B60BF9AC0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965" y="1948597"/>
            <a:ext cx="8441250" cy="241784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DD212EC-A5E4-E5D8-479E-C19BEA05F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745" y="4630669"/>
            <a:ext cx="7607691" cy="127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2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080F013B-5397-890B-6C7A-03105CD66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de12a0cb7_0_0">
            <a:extLst>
              <a:ext uri="{FF2B5EF4-FFF2-40B4-BE49-F238E27FC236}">
                <a16:creationId xmlns:a16="http://schemas.microsoft.com/office/drawing/2014/main" id="{32821916-8047-5874-80A7-DA91BB93C6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783" y="1183225"/>
            <a:ext cx="11064049" cy="572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dirty="0"/>
              <a:t>Università di L’Orientale di Napoli   25-10-2024 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it-I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1/4/2025 (meno 8 mesi)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2" name="Google Shape;72;g38de12a0cb7_0_0">
            <a:extLst>
              <a:ext uri="{FF2B5EF4-FFF2-40B4-BE49-F238E27FC236}">
                <a16:creationId xmlns:a16="http://schemas.microsoft.com/office/drawing/2014/main" id="{97115D16-9D2C-DF86-AF8C-968BC9C7F86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06187" y="1963225"/>
            <a:ext cx="4142904" cy="354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79999" lvl="0" indent="-179999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it-IT" sz="1800" b="1" dirty="0">
                <a:latin typeface="+mn-lt"/>
              </a:rPr>
              <a:t>WP1</a:t>
            </a:r>
            <a:r>
              <a:rPr lang="it-IT" sz="1800" dirty="0">
                <a:latin typeface="+mn-lt"/>
              </a:rPr>
              <a:t> – </a:t>
            </a:r>
            <a:r>
              <a:rPr lang="it-IT" sz="1800" b="1" dirty="0">
                <a:solidFill>
                  <a:srgbClr val="0000CC"/>
                </a:solidFill>
                <a:latin typeface="+mn-lt"/>
              </a:rPr>
              <a:t>Programmi Formativi Digitali</a:t>
            </a: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it-IT" sz="1800" dirty="0">
                <a:latin typeface="+mn-lt"/>
              </a:rPr>
              <a:t>a ciascun esperto di lingua selezionato è stato chiesto di realizzare </a:t>
            </a:r>
            <a:r>
              <a:rPr lang="it-IT" sz="1800" b="1" dirty="0">
                <a:latin typeface="+mn-lt"/>
              </a:rPr>
              <a:t>un corso </a:t>
            </a:r>
            <a:r>
              <a:rPr lang="it-IT" sz="1800" dirty="0">
                <a:latin typeface="+mn-lt"/>
              </a:rPr>
              <a:t>con </a:t>
            </a:r>
            <a:r>
              <a:rPr lang="it-IT" sz="1800" b="1" dirty="0">
                <a:latin typeface="+mn-lt"/>
              </a:rPr>
              <a:t>10-12 prodotti didattici</a:t>
            </a:r>
            <a:r>
              <a:rPr lang="it-IT" sz="1800" dirty="0">
                <a:latin typeface="+mn-lt"/>
              </a:rPr>
              <a:t>, </a:t>
            </a:r>
            <a:r>
              <a:rPr lang="it-IT" sz="1800" b="1" dirty="0">
                <a:latin typeface="+mn-lt"/>
              </a:rPr>
              <a:t>ciascuno di </a:t>
            </a:r>
            <a:r>
              <a:rPr lang="it-IT" sz="1800" dirty="0">
                <a:latin typeface="+mn-lt"/>
              </a:rPr>
              <a:t>minimo </a:t>
            </a:r>
            <a:r>
              <a:rPr lang="it-IT" sz="1800" b="1" dirty="0">
                <a:latin typeface="+mn-lt"/>
              </a:rPr>
              <a:t>15 minuti</a:t>
            </a:r>
            <a:r>
              <a:rPr lang="it-IT" sz="1800" dirty="0">
                <a:latin typeface="+mn-lt"/>
              </a:rPr>
              <a:t>, suddivisibili in Knowledge clips o </a:t>
            </a:r>
            <a:r>
              <a:rPr lang="it-IT" sz="1800" dirty="0" err="1">
                <a:latin typeface="+mn-lt"/>
              </a:rPr>
              <a:t>pills</a:t>
            </a:r>
            <a:r>
              <a:rPr lang="it-IT" sz="1800" dirty="0">
                <a:latin typeface="+mn-lt"/>
              </a:rPr>
              <a:t> di durata inferiore </a:t>
            </a: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it-IT" sz="1800" dirty="0">
                <a:latin typeface="+mn-lt"/>
                <a:hlinkClick r:id="rId3"/>
              </a:rPr>
              <a:t>https://progettoalma.unior.it/</a:t>
            </a:r>
            <a:r>
              <a:rPr lang="it-IT" sz="1800" dirty="0">
                <a:latin typeface="+mn-lt"/>
              </a:rPr>
              <a:t> </a:t>
            </a:r>
            <a:endParaRPr sz="1800" dirty="0">
              <a:latin typeface="+mn-l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1800" dirty="0"/>
              <a:t> </a:t>
            </a:r>
            <a:endParaRPr sz="1300" dirty="0"/>
          </a:p>
        </p:txBody>
      </p:sp>
      <p:sp>
        <p:nvSpPr>
          <p:cNvPr id="74" name="Google Shape;74;g38de12a0cb7_0_0">
            <a:extLst>
              <a:ext uri="{FF2B5EF4-FFF2-40B4-BE49-F238E27FC236}">
                <a16:creationId xmlns:a16="http://schemas.microsoft.com/office/drawing/2014/main" id="{6AC444C5-B139-7C08-44AA-71C56C46694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sp>
        <p:nvSpPr>
          <p:cNvPr id="75" name="Google Shape;75;g38de12a0cb7_0_0">
            <a:extLst>
              <a:ext uri="{FF2B5EF4-FFF2-40B4-BE49-F238E27FC236}">
                <a16:creationId xmlns:a16="http://schemas.microsoft.com/office/drawing/2014/main" id="{DC9FBCFE-BFA2-6C6B-BF71-7A7D7D775E3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111496" y="1572768"/>
            <a:ext cx="6840358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t" anchorCtr="0">
            <a:noAutofit/>
          </a:bodyPr>
          <a:lstStyle/>
          <a:p>
            <a:pPr marL="114300" indent="0">
              <a:buNone/>
            </a:pPr>
            <a:r>
              <a:rPr lang="it-IT" sz="1400" b="1" dirty="0">
                <a:latin typeface="+mj-lt"/>
              </a:rPr>
              <a:t>Corsi di lingua di livello base</a:t>
            </a:r>
          </a:p>
          <a:p>
            <a:pPr marL="114300" indent="0">
              <a:buNone/>
            </a:pPr>
            <a:r>
              <a:rPr lang="it-IT" sz="1400" b="1" dirty="0">
                <a:latin typeface="+mj-lt"/>
              </a:rPr>
              <a:t>1. </a:t>
            </a:r>
            <a:r>
              <a:rPr lang="it-IT" sz="1400" dirty="0">
                <a:latin typeface="+mj-lt"/>
              </a:rPr>
              <a:t> Corso Base di lingua Albanese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2. </a:t>
            </a:r>
            <a:r>
              <a:rPr lang="it-IT" sz="1400" dirty="0">
                <a:latin typeface="+mj-lt"/>
              </a:rPr>
              <a:t>Corso Base di lingua Araba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3. </a:t>
            </a:r>
            <a:r>
              <a:rPr lang="it-IT" sz="1400" dirty="0">
                <a:latin typeface="+mj-lt"/>
              </a:rPr>
              <a:t> Corso Base di lingua Berbera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4. </a:t>
            </a:r>
            <a:r>
              <a:rPr lang="it-IT" sz="1400" dirty="0">
                <a:latin typeface="+mj-lt"/>
              </a:rPr>
              <a:t> Corso Base di lingua Ebraica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5. </a:t>
            </a:r>
            <a:r>
              <a:rPr lang="it-IT" sz="1400" dirty="0">
                <a:latin typeface="+mj-lt"/>
              </a:rPr>
              <a:t> Corso Base di lingua Cinese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6.</a:t>
            </a:r>
            <a:r>
              <a:rPr lang="it-IT" sz="1400" dirty="0">
                <a:latin typeface="+mj-lt"/>
              </a:rPr>
              <a:t> Corso Base di lingua Giapponese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7. </a:t>
            </a:r>
            <a:r>
              <a:rPr lang="it-IT" sz="1400" dirty="0">
                <a:latin typeface="+mj-lt"/>
              </a:rPr>
              <a:t> Corso Base di lingua Hindi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8. </a:t>
            </a:r>
            <a:r>
              <a:rPr lang="it-IT" sz="1400" dirty="0">
                <a:latin typeface="+mj-lt"/>
              </a:rPr>
              <a:t> Corso Base di lingua Polacca </a:t>
            </a:r>
            <a:endParaRPr lang="en-US" sz="1400" dirty="0">
              <a:latin typeface="+mj-lt"/>
            </a:endParaRP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9. </a:t>
            </a:r>
            <a:r>
              <a:rPr lang="it-IT" sz="1400" dirty="0">
                <a:latin typeface="+mj-lt"/>
              </a:rPr>
              <a:t> Corso Base di lingua  Russa </a:t>
            </a:r>
            <a:endParaRPr lang="en-US" sz="1400" dirty="0">
              <a:latin typeface="+mj-lt"/>
            </a:endParaRPr>
          </a:p>
          <a:p>
            <a:pPr marL="114300" indent="0">
              <a:buNone/>
            </a:pPr>
            <a:r>
              <a:rPr lang="it-IT" sz="1400" b="1" dirty="0">
                <a:latin typeface="+mj-lt"/>
              </a:rPr>
              <a:t>10. </a:t>
            </a:r>
            <a:r>
              <a:rPr lang="it-IT" sz="1400" dirty="0">
                <a:latin typeface="+mj-lt"/>
              </a:rPr>
              <a:t>Corso Base di lingua Turca </a:t>
            </a:r>
          </a:p>
          <a:p>
            <a:pPr marL="114300" indent="0">
              <a:buNone/>
            </a:pPr>
            <a:endParaRPr lang="it-IT" sz="1200" dirty="0">
              <a:latin typeface="+mj-lt"/>
            </a:endParaRPr>
          </a:p>
          <a:p>
            <a:pPr marL="114300" indent="0">
              <a:buNone/>
            </a:pPr>
            <a:r>
              <a:rPr lang="it-IT" sz="1400" b="1" dirty="0">
                <a:latin typeface="+mj-lt"/>
              </a:rPr>
              <a:t>Corsi di livello intermedio avanzato</a:t>
            </a:r>
          </a:p>
          <a:p>
            <a:pPr marL="114300" indent="0">
              <a:buNone/>
            </a:pPr>
            <a:r>
              <a:rPr lang="it-IT" sz="1400" b="1" dirty="0">
                <a:latin typeface="+mj-lt"/>
              </a:rPr>
              <a:t>11. </a:t>
            </a:r>
            <a:r>
              <a:rPr lang="it-IT" sz="1400" dirty="0">
                <a:latin typeface="+mj-lt"/>
              </a:rPr>
              <a:t>Corso di Italiano L2</a:t>
            </a:r>
          </a:p>
          <a:p>
            <a:pPr marL="114300" indent="0">
              <a:buNone/>
            </a:pPr>
            <a:r>
              <a:rPr lang="it-IT" sz="1400" b="1" dirty="0">
                <a:latin typeface="+mj-lt"/>
              </a:rPr>
              <a:t>Corsi in linguaggi specialistici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1.  </a:t>
            </a:r>
            <a:r>
              <a:rPr lang="it-IT" sz="1400" dirty="0">
                <a:latin typeface="+mj-lt"/>
              </a:rPr>
              <a:t>Corso di lingua Francese per le professioni socio-sanitarie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 2. </a:t>
            </a:r>
            <a:r>
              <a:rPr lang="it-IT" sz="1400" dirty="0">
                <a:latin typeface="+mj-lt"/>
              </a:rPr>
              <a:t>Corso di lingua Spagnola per le professioni socio-sanitarie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 3.  </a:t>
            </a:r>
            <a:r>
              <a:rPr lang="it-IT" sz="1400" dirty="0">
                <a:latin typeface="+mj-lt"/>
              </a:rPr>
              <a:t>Corso di lingua Francese per le professioni internazionali e delle NGO 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 4.  </a:t>
            </a:r>
            <a:r>
              <a:rPr lang="it-IT" sz="1400" dirty="0">
                <a:latin typeface="+mj-lt"/>
              </a:rPr>
              <a:t>Corso di lingua Inglese per le professioni internazionali e delle NGO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 5.  </a:t>
            </a:r>
            <a:r>
              <a:rPr lang="it-IT" sz="1400" dirty="0">
                <a:latin typeface="+mj-lt"/>
              </a:rPr>
              <a:t>Corso di lingua Spagnola per le professioni internazionali e delle NGO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6. </a:t>
            </a:r>
            <a:r>
              <a:rPr lang="it-IT" sz="1400" dirty="0">
                <a:latin typeface="+mj-lt"/>
              </a:rPr>
              <a:t>Corso di lingua inglese per la ristorazione e l’ospitalità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7</a:t>
            </a:r>
            <a:r>
              <a:rPr lang="it-IT" sz="1400" dirty="0">
                <a:latin typeface="+mj-lt"/>
              </a:rPr>
              <a:t>. Corso di lingua inglese per il commercio e la vendita</a:t>
            </a:r>
          </a:p>
          <a:p>
            <a:pPr marL="114300" lvl="0" indent="0">
              <a:buNone/>
            </a:pPr>
            <a:r>
              <a:rPr lang="it-IT" sz="1400" b="1" dirty="0">
                <a:latin typeface="+mj-lt"/>
              </a:rPr>
              <a:t>8</a:t>
            </a:r>
            <a:r>
              <a:rPr lang="it-IT" sz="1400" dirty="0">
                <a:latin typeface="+mj-lt"/>
              </a:rPr>
              <a:t>. Corso di lingua inglese per l’estetica e l’acconciatura</a:t>
            </a:r>
            <a:endParaRPr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882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>
          <a:extLst>
            <a:ext uri="{FF2B5EF4-FFF2-40B4-BE49-F238E27FC236}">
              <a16:creationId xmlns:a16="http://schemas.microsoft.com/office/drawing/2014/main" id="{F8986691-B156-6DCE-8F8E-30984ED8C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8de12a0cb7_0_0">
            <a:extLst>
              <a:ext uri="{FF2B5EF4-FFF2-40B4-BE49-F238E27FC236}">
                <a16:creationId xmlns:a16="http://schemas.microsoft.com/office/drawing/2014/main" id="{AB045616-37B4-DB76-AC3F-D22C0292C89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9918" y="1121977"/>
            <a:ext cx="5758621" cy="75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79999" lvl="0" indent="-17999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 sz="1800" b="1" dirty="0"/>
              <a:t>WP2</a:t>
            </a:r>
            <a:r>
              <a:rPr lang="it-IT" sz="1800" dirty="0"/>
              <a:t> – </a:t>
            </a:r>
            <a:r>
              <a:rPr lang="it-IT" sz="1800" b="1" dirty="0">
                <a:solidFill>
                  <a:srgbClr val="0000CC"/>
                </a:solidFill>
              </a:rPr>
              <a:t>Osservatorio Micro-credenziali  </a:t>
            </a:r>
            <a:r>
              <a:rPr lang="it-IT" sz="1600" dirty="0">
                <a:solidFill>
                  <a:schemeClr val="tx1"/>
                </a:solidFill>
                <a:latin typeface="+mn-lt"/>
              </a:rPr>
              <a:t>On </a:t>
            </a:r>
            <a:r>
              <a:rPr lang="it-IT" sz="1600" dirty="0" err="1">
                <a:solidFill>
                  <a:schemeClr val="tx1"/>
                </a:solidFill>
                <a:latin typeface="+mn-lt"/>
              </a:rPr>
              <a:t>hold</a:t>
            </a:r>
            <a:r>
              <a:rPr lang="it-IT" sz="16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t-IT" sz="1600" dirty="0">
                <a:solidFill>
                  <a:schemeClr val="tx1"/>
                </a:solidFill>
                <a:latin typeface="+mn-lt"/>
              </a:rPr>
              <a:t>Associazione di open badge </a:t>
            </a:r>
            <a:r>
              <a:rPr lang="it-IT" sz="1600" dirty="0" err="1">
                <a:solidFill>
                  <a:schemeClr val="tx1"/>
                </a:solidFill>
                <a:latin typeface="+mn-lt"/>
              </a:rPr>
              <a:t>Moodle</a:t>
            </a:r>
            <a:r>
              <a:rPr lang="it-IT" sz="1600" dirty="0">
                <a:solidFill>
                  <a:schemeClr val="tx1"/>
                </a:solidFill>
                <a:latin typeface="+mn-lt"/>
              </a:rPr>
              <a:t> ai MOOC realizzati nel WP1</a:t>
            </a:r>
            <a:r>
              <a:rPr lang="it-IT" sz="1600" dirty="0">
                <a:solidFill>
                  <a:schemeClr val="tx1"/>
                </a:solidFill>
              </a:rPr>
              <a:t>. 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74" name="Google Shape;74;g38de12a0cb7_0_0">
            <a:extLst>
              <a:ext uri="{FF2B5EF4-FFF2-40B4-BE49-F238E27FC236}">
                <a16:creationId xmlns:a16="http://schemas.microsoft.com/office/drawing/2014/main" id="{BC26CC32-C320-8797-C6E8-697FF4F325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D464158-C664-F91B-57B4-F77A1CF5509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59918" y="1874520"/>
            <a:ext cx="6227064" cy="5052371"/>
          </a:xfrm>
        </p:spPr>
        <p:txBody>
          <a:bodyPr>
            <a:normAutofit/>
          </a:bodyPr>
          <a:lstStyle/>
          <a:p>
            <a:pPr marL="179999" marR="0" lvl="0" indent="-179999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tillium Web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 Web"/>
                <a:sym typeface="Titillium Web"/>
              </a:rPr>
              <a:t>WP3 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 Web"/>
                <a:sym typeface="Titillium Web"/>
              </a:rPr>
              <a:t>– </a:t>
            </a:r>
            <a:r>
              <a:rPr kumimoji="0" lang="it-IT" sz="19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tillium Web"/>
                <a:sym typeface="Titillium Web"/>
              </a:rPr>
              <a:t>Formazione per la Digital </a:t>
            </a:r>
            <a:r>
              <a:rPr kumimoji="0" lang="it-IT" sz="19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tillium Web"/>
                <a:sym typeface="Titillium Web"/>
              </a:rPr>
              <a:t>Education</a:t>
            </a:r>
            <a:endParaRPr kumimoji="0" lang="it-IT" sz="19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tillium Web"/>
              <a:sym typeface="Titillium Web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sym typeface="Titillium Web"/>
              </a:rPr>
              <a:t>workshop di formazione per gli esperti coinvolti nella realizzazione del WP1, accompagnati da webinar disponibili in open source</a:t>
            </a:r>
          </a:p>
          <a:p>
            <a:pPr marL="342900">
              <a:buFont typeface="Titillium Web"/>
              <a:buAutoNum type="arabicParenR"/>
            </a:pPr>
            <a:r>
              <a:rPr lang="it-IT" sz="1500" dirty="0">
                <a:latin typeface="+mj-lt"/>
              </a:rPr>
              <a:t>1 Webinar (6 novembre 2025) sulla progettazione grafica di materiali didattici  digitali con l’uso di </a:t>
            </a:r>
            <a:r>
              <a:rPr lang="it-IT" sz="1500" dirty="0" err="1">
                <a:latin typeface="+mj-lt"/>
              </a:rPr>
              <a:t>Canva</a:t>
            </a:r>
            <a:r>
              <a:rPr lang="it-IT" sz="1500" dirty="0">
                <a:latin typeface="+mj-lt"/>
              </a:rPr>
              <a:t> e PowerPoint, il montaggio semplificato con Microsoft </a:t>
            </a:r>
            <a:r>
              <a:rPr lang="it-IT" sz="1500" dirty="0" err="1">
                <a:latin typeface="+mj-lt"/>
              </a:rPr>
              <a:t>Clichamp</a:t>
            </a:r>
            <a:r>
              <a:rPr lang="it-IT" sz="1500" dirty="0">
                <a:latin typeface="+mj-lt"/>
              </a:rPr>
              <a:t>, l’inserimento di sottotitoli;</a:t>
            </a:r>
          </a:p>
          <a:p>
            <a:pPr marL="342900">
              <a:buFont typeface="Titillium Web"/>
              <a:buAutoNum type="arabicParenR"/>
            </a:pPr>
            <a:r>
              <a:rPr lang="it-IT" sz="1500" dirty="0">
                <a:latin typeface="+mj-lt"/>
              </a:rPr>
              <a:t>1 Webinar (11/11/26)  ed 1 lezione seminariale (27/4/26) sulla progettazione di contenuti didattici inclusivi;</a:t>
            </a:r>
          </a:p>
          <a:p>
            <a:pPr marL="342900" lvl="0">
              <a:buAutoNum type="arabicParenR"/>
            </a:pPr>
            <a:r>
              <a:rPr lang="it-IT" sz="1500" dirty="0">
                <a:latin typeface="+mj-lt"/>
              </a:rPr>
              <a:t>2 Webinar (17/11/25 e 26/1/26 ) sull’uso di </a:t>
            </a:r>
            <a:r>
              <a:rPr lang="it-IT" sz="1500" dirty="0" err="1">
                <a:latin typeface="+mj-lt"/>
              </a:rPr>
              <a:t>Moodle</a:t>
            </a:r>
            <a:r>
              <a:rPr lang="it-IT" sz="1500" dirty="0">
                <a:latin typeface="+mj-lt"/>
              </a:rPr>
              <a:t> per l’insegnamento delle lingue; </a:t>
            </a:r>
          </a:p>
          <a:p>
            <a:pPr marL="342900" lvl="0">
              <a:buAutoNum type="arabicParenR"/>
            </a:pPr>
            <a:r>
              <a:rPr lang="it-IT" sz="1500" dirty="0">
                <a:latin typeface="+mj-lt"/>
              </a:rPr>
              <a:t>Disponibilità di consulenti esperti in multimodalità e didattica digitale</a:t>
            </a:r>
          </a:p>
          <a:p>
            <a:pPr marL="342900" lvl="0">
              <a:buAutoNum type="arabicParenR"/>
            </a:pPr>
            <a:r>
              <a:rPr lang="it-IT" sz="1500" dirty="0">
                <a:latin typeface="+mj-lt"/>
              </a:rPr>
              <a:t>Disponibilità di un esperto-tutor di piattaforma </a:t>
            </a:r>
            <a:r>
              <a:rPr lang="it-IT" sz="1500" dirty="0" err="1">
                <a:latin typeface="+mj-lt"/>
              </a:rPr>
              <a:t>Moodle</a:t>
            </a:r>
            <a:endParaRPr lang="it-IT" sz="1500" dirty="0">
              <a:latin typeface="+mj-lt"/>
            </a:endParaRPr>
          </a:p>
          <a:p>
            <a:pPr marL="342900" lvl="0">
              <a:buAutoNum type="arabicParenR"/>
            </a:pPr>
            <a:r>
              <a:rPr lang="it-IT" sz="1500" dirty="0">
                <a:latin typeface="+mj-lt"/>
              </a:rPr>
              <a:t>Disponibilità di un esperto grafico per la creazione di materiale grafico e il post editing dei corsi.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tabLst/>
              <a:defRPr/>
            </a:pPr>
            <a:endParaRPr kumimoji="0" lang="it-IT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tillium Web"/>
              <a:sym typeface="Titillium Web"/>
            </a:endParaRPr>
          </a:p>
          <a:p>
            <a:endParaRPr lang="it-IT" dirty="0"/>
          </a:p>
        </p:txBody>
      </p:sp>
      <p:sp>
        <p:nvSpPr>
          <p:cNvPr id="6" name="Google Shape;72;g38de12a0cb7_0_0">
            <a:extLst>
              <a:ext uri="{FF2B5EF4-FFF2-40B4-BE49-F238E27FC236}">
                <a16:creationId xmlns:a16="http://schemas.microsoft.com/office/drawing/2014/main" id="{B80E2A3F-79DD-239D-A234-0620528020CB}"/>
              </a:ext>
            </a:extLst>
          </p:cNvPr>
          <p:cNvSpPr txBox="1">
            <a:spLocks/>
          </p:cNvSpPr>
          <p:nvPr/>
        </p:nvSpPr>
        <p:spPr>
          <a:xfrm>
            <a:off x="6433381" y="1121977"/>
            <a:ext cx="5456392" cy="318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2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24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20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6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tillium Web"/>
              <a:buChar char="•"/>
              <a:defRPr sz="1800" b="0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179999" indent="-179999">
              <a:lnSpc>
                <a:spcPct val="115000"/>
              </a:lnSpc>
              <a:spcBef>
                <a:spcPts val="0"/>
              </a:spcBef>
            </a:pPr>
            <a:r>
              <a:rPr lang="it-IT" sz="1800" b="1" dirty="0"/>
              <a:t>WP4</a:t>
            </a:r>
            <a:r>
              <a:rPr lang="it-IT" sz="1800" dirty="0"/>
              <a:t> – </a:t>
            </a:r>
            <a:r>
              <a:rPr lang="it-IT" sz="1800" b="1" dirty="0">
                <a:solidFill>
                  <a:srgbClr val="0000CC"/>
                </a:solidFill>
              </a:rPr>
              <a:t>AI per la Digital  </a:t>
            </a:r>
            <a:r>
              <a:rPr lang="it-IT" sz="1800" b="1" dirty="0" err="1">
                <a:solidFill>
                  <a:srgbClr val="0000CC"/>
                </a:solidFill>
              </a:rPr>
              <a:t>Education</a:t>
            </a:r>
            <a:endParaRPr lang="it-IT" sz="1800" b="1" dirty="0">
              <a:solidFill>
                <a:srgbClr val="0000CC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it-IT" sz="1500" dirty="0">
                <a:solidFill>
                  <a:schemeClr val="tx1"/>
                </a:solidFill>
                <a:latin typeface="+mn-lt"/>
              </a:rPr>
              <a:t>Coinvolgimento del gruppo di lavoro per l’IA in Ateneo</a:t>
            </a:r>
          </a:p>
          <a:p>
            <a:pPr marL="0" indent="0">
              <a:buFont typeface="Titillium Web"/>
              <a:buNone/>
            </a:pPr>
            <a:r>
              <a:rPr lang="it-IT" sz="1500" dirty="0">
                <a:latin typeface="+mn-lt"/>
              </a:rPr>
              <a:t>- Un seminario di formazione a aprile 2026 per il personale TAB sull’uso dell’IA  </a:t>
            </a:r>
          </a:p>
          <a:p>
            <a:pPr marL="0" indent="0">
              <a:buFont typeface="Titillium Web"/>
              <a:buNone/>
            </a:pPr>
            <a:r>
              <a:rPr lang="it-IT" sz="1500" dirty="0">
                <a:latin typeface="+mn-lt"/>
              </a:rPr>
              <a:t>- Un seminario di formazione a aprile 2026 per il personale docente sull’uso dell’IA nell’insegnamento delle lingue.</a:t>
            </a:r>
          </a:p>
          <a:p>
            <a:pPr marL="0" indent="0">
              <a:buFont typeface="Titillium Web"/>
              <a:buNone/>
            </a:pPr>
            <a:r>
              <a:rPr lang="it-IT" sz="1500" dirty="0">
                <a:latin typeface="+mn-lt"/>
              </a:rPr>
              <a:t>- Elaborazione delle </a:t>
            </a:r>
            <a:r>
              <a:rPr lang="it-IT" sz="1500" dirty="0">
                <a:latin typeface="+mn-lt"/>
                <a:hlinkClick r:id="rId3"/>
              </a:rPr>
              <a:t>LINEE DI INDIRIZZO PER L’ATTIVITÀ DI DOCENZA E L’INNOVAZIONE DIDATTICA </a:t>
            </a:r>
            <a:endParaRPr lang="it-IT" sz="1500" dirty="0">
              <a:latin typeface="+mn-lt"/>
            </a:endParaRPr>
          </a:p>
          <a:p>
            <a:pPr marL="179999" indent="-179999">
              <a:lnSpc>
                <a:spcPct val="115000"/>
              </a:lnSpc>
              <a:spcBef>
                <a:spcPts val="0"/>
              </a:spcBef>
            </a:pPr>
            <a:endParaRPr lang="it-IT" sz="1800" dirty="0">
              <a:solidFill>
                <a:schemeClr val="tx1"/>
              </a:solidFill>
            </a:endParaRPr>
          </a:p>
        </p:txBody>
      </p:sp>
      <p:sp>
        <p:nvSpPr>
          <p:cNvPr id="12" name="Google Shape;85;g38de12a0cb7_0_11">
            <a:extLst>
              <a:ext uri="{FF2B5EF4-FFF2-40B4-BE49-F238E27FC236}">
                <a16:creationId xmlns:a16="http://schemas.microsoft.com/office/drawing/2014/main" id="{CDCF3E84-1327-D1B2-4500-3CDB652793A7}"/>
              </a:ext>
            </a:extLst>
          </p:cNvPr>
          <p:cNvSpPr txBox="1"/>
          <p:nvPr/>
        </p:nvSpPr>
        <p:spPr>
          <a:xfrm>
            <a:off x="6433381" y="3881734"/>
            <a:ext cx="5598701" cy="2297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1800" b="1" dirty="0">
                <a:solidFill>
                  <a:schemeClr val="dk1"/>
                </a:solidFill>
                <a:latin typeface="Titillium Web"/>
                <a:sym typeface="Titillium Web"/>
              </a:rPr>
              <a:t>WP 5 - </a:t>
            </a:r>
            <a:r>
              <a:rPr lang="it-IT" sz="1800" b="1" dirty="0">
                <a:solidFill>
                  <a:srgbClr val="0000CC"/>
                </a:solidFill>
                <a:latin typeface="Titillium Web"/>
                <a:sym typeface="Titillium Web"/>
              </a:rPr>
              <a:t>Promozione e Disseminazione</a:t>
            </a:r>
            <a:endParaRPr sz="1800" b="1" dirty="0">
              <a:solidFill>
                <a:srgbClr val="0000CC"/>
              </a:solidFill>
              <a:latin typeface="Titillium Web"/>
              <a:sym typeface="Titillium Web"/>
            </a:endParaRPr>
          </a:p>
          <a:p>
            <a:pPr marL="179999" lvl="0" indent="-154599" algn="just">
              <a:spcBef>
                <a:spcPts val="600"/>
              </a:spcBef>
              <a:buSzPts val="1100"/>
              <a:buFont typeface="Titillium Web"/>
              <a:buChar char="•"/>
            </a:pPr>
            <a:r>
              <a:rPr lang="it-IT" sz="1500" dirty="0">
                <a:latin typeface="+mn-lt"/>
                <a:ea typeface="Titillium Web"/>
                <a:cs typeface="Titillium Web"/>
                <a:sym typeface="Titillium Web"/>
              </a:rPr>
              <a:t>Partecipazione ad eventi nazionali organizzati dai partner</a:t>
            </a:r>
          </a:p>
          <a:p>
            <a:pPr marL="179999" lvl="0" indent="-154599" algn="just">
              <a:spcBef>
                <a:spcPts val="600"/>
              </a:spcBef>
              <a:buSzPts val="1100"/>
              <a:buFont typeface="Titillium Web"/>
              <a:buChar char="•"/>
            </a:pPr>
            <a:r>
              <a:rPr lang="it-IT" sz="1500" dirty="0">
                <a:latin typeface="+mn-lt"/>
                <a:ea typeface="Titillium Web"/>
                <a:cs typeface="Titillium Web"/>
                <a:sym typeface="Titillium Web"/>
              </a:rPr>
              <a:t>Organizzazione di una giornata seminariale sulla Didattica delle lingue in ambienti digitali  - 27 aprile 2026</a:t>
            </a:r>
          </a:p>
          <a:p>
            <a:pPr marL="179999" indent="-154599" algn="just">
              <a:spcBef>
                <a:spcPts val="600"/>
              </a:spcBef>
              <a:buSzPts val="1100"/>
              <a:buFont typeface="Titillium Web"/>
              <a:buChar char="•"/>
            </a:pPr>
            <a:r>
              <a:rPr lang="it-IT" sz="1500" dirty="0">
                <a:latin typeface="+mn-lt"/>
                <a:ea typeface="Titillium Web"/>
                <a:cs typeface="Titillium Web"/>
                <a:sym typeface="Titillium Web"/>
              </a:rPr>
              <a:t>Organizzazione di un evento internazionale per la promozione del progetto ALMA e dei prodotti didattici realizzati da UNIOR in data 18-19-20 giugno, </a:t>
            </a:r>
            <a:r>
              <a:rPr lang="it-IT" sz="1500" i="1" dirty="0" err="1">
                <a:latin typeface="+mn-lt"/>
                <a:ea typeface="Titillium Web"/>
                <a:cs typeface="Titillium Web"/>
                <a:sym typeface="Titillium Web"/>
              </a:rPr>
              <a:t>Towards</a:t>
            </a:r>
            <a:r>
              <a:rPr lang="it-IT" sz="1500" i="1" dirty="0">
                <a:latin typeface="+mn-lt"/>
                <a:ea typeface="Titillium Web"/>
                <a:cs typeface="Titillium Web"/>
                <a:sym typeface="Titillium Web"/>
              </a:rPr>
              <a:t> new Language Learning </a:t>
            </a:r>
            <a:r>
              <a:rPr lang="it-IT" sz="1500" i="1" dirty="0" err="1">
                <a:latin typeface="+mn-lt"/>
                <a:ea typeface="Titillium Web"/>
                <a:cs typeface="Titillium Web"/>
                <a:sym typeface="Titillium Web"/>
              </a:rPr>
              <a:t>Paths</a:t>
            </a:r>
            <a:endParaRPr lang="it-IT" sz="1500" i="1" dirty="0">
              <a:latin typeface="+mn-lt"/>
              <a:ea typeface="Titillium Web"/>
              <a:cs typeface="Titillium Web"/>
              <a:sym typeface="Titillium Web"/>
            </a:endParaRPr>
          </a:p>
          <a:p>
            <a:pPr marL="179999" lvl="0" indent="-154599" algn="just">
              <a:spcBef>
                <a:spcPts val="600"/>
              </a:spcBef>
              <a:buSzPts val="1100"/>
              <a:buFont typeface="Titillium Web"/>
              <a:buChar char="•"/>
            </a:pPr>
            <a:endParaRPr lang="it-IT" sz="12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300" b="1" dirty="0">
              <a:solidFill>
                <a:srgbClr val="4472C4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572183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9151B21-A1BF-5468-0350-9045D74DAF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10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3E701B-9104-B729-DBB9-BFAC9C646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0759" y="1129063"/>
            <a:ext cx="3932237" cy="512064"/>
          </a:xfrm>
        </p:spPr>
        <p:txBody>
          <a:bodyPr/>
          <a:lstStyle/>
          <a:p>
            <a:r>
              <a:rPr lang="it-IT" b="1" noProof="0" dirty="0"/>
              <a:t>Selezione esperti per la formazione:</a:t>
            </a:r>
          </a:p>
          <a:p>
            <a:endParaRPr lang="it-IT" b="1" noProof="0" dirty="0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B9C1CB10-8970-3861-4707-B88EBACC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56" y="1129063"/>
            <a:ext cx="3932237" cy="390057"/>
          </a:xfrm>
        </p:spPr>
        <p:txBody>
          <a:bodyPr>
            <a:normAutofit/>
          </a:bodyPr>
          <a:lstStyle/>
          <a:p>
            <a:r>
              <a:rPr lang="it-IT" sz="2000" noProof="0" dirty="0">
                <a:latin typeface="+mj-lt"/>
              </a:rPr>
              <a:t>Modalità di realizzazione</a:t>
            </a:r>
          </a:p>
        </p:txBody>
      </p:sp>
      <p:sp>
        <p:nvSpPr>
          <p:cNvPr id="65" name="Google Shape;65;p2"/>
          <p:cNvSpPr txBox="1"/>
          <p:nvPr/>
        </p:nvSpPr>
        <p:spPr>
          <a:xfrm>
            <a:off x="5495543" y="1737361"/>
            <a:ext cx="6196583" cy="433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4472C4"/>
                </a:solidFill>
                <a:latin typeface="Titillium Web"/>
                <a:ea typeface="Titillium Web"/>
                <a:cs typeface="Titillium Web"/>
                <a:sym typeface="Titillium Web"/>
              </a:rPr>
              <a:t>Successi</a:t>
            </a:r>
            <a:endParaRPr sz="1600" b="1" dirty="0">
              <a:solidFill>
                <a:srgbClr val="4472C4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>
                <a:sym typeface="Titillium Web"/>
              </a:rPr>
              <a:t>Selezione di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b="1" dirty="0">
                <a:sym typeface="Titillium Web"/>
              </a:rPr>
              <a:t>19 esperti di lingua per la realizzazione di 11 corsi multimodali brevi  e  8 MOOC → ALL MOOCS</a:t>
            </a:r>
            <a:endParaRPr lang="it-IT" sz="1600" dirty="0">
              <a:sym typeface="Titillium Web"/>
            </a:endParaRP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un </a:t>
            </a:r>
            <a:r>
              <a:rPr lang="it-IT" sz="1600" b="1" dirty="0"/>
              <a:t>Esperto </a:t>
            </a:r>
            <a:r>
              <a:rPr lang="it-IT" sz="1600" b="1" dirty="0" err="1"/>
              <a:t>Moodle</a:t>
            </a:r>
            <a:r>
              <a:rPr lang="it-IT" sz="1600" b="1" dirty="0"/>
              <a:t> </a:t>
            </a:r>
            <a:r>
              <a:rPr lang="it-IT" sz="1600" dirty="0"/>
              <a:t>(Paula De Waal) per la formazione all’impiego della piattaforma </a:t>
            </a:r>
            <a:r>
              <a:rPr lang="it-IT" sz="1600" dirty="0" err="1"/>
              <a:t>Moodle</a:t>
            </a:r>
            <a:r>
              <a:rPr lang="it-IT" sz="1600" dirty="0"/>
              <a:t>;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>
                <a:sym typeface="Titillium Web"/>
              </a:rPr>
              <a:t>un </a:t>
            </a:r>
            <a:r>
              <a:rPr lang="it-IT" sz="1600" b="1" dirty="0" err="1"/>
              <a:t>Instructional</a:t>
            </a:r>
            <a:r>
              <a:rPr lang="it-IT" sz="1600" b="1" dirty="0"/>
              <a:t> Designer for Accessibility</a:t>
            </a:r>
            <a:r>
              <a:rPr lang="it-IT" sz="1600" dirty="0"/>
              <a:t>” (Valentina Miniati),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una </a:t>
            </a:r>
            <a:r>
              <a:rPr lang="it-IT" sz="1600" b="1" dirty="0"/>
              <a:t>società </a:t>
            </a:r>
            <a:r>
              <a:rPr lang="it-IT" sz="1600" dirty="0"/>
              <a:t>(</a:t>
            </a:r>
            <a:r>
              <a:rPr lang="it-IT" sz="1600" dirty="0" err="1"/>
              <a:t>Sintaxia</a:t>
            </a:r>
            <a:r>
              <a:rPr lang="it-IT" sz="1600" dirty="0"/>
              <a:t>) </a:t>
            </a:r>
            <a:r>
              <a:rPr lang="it-IT" sz="1600" b="1" dirty="0"/>
              <a:t>specializzata in formazione multicanale e multimodale </a:t>
            </a:r>
            <a:r>
              <a:rPr lang="it-IT" sz="1600" dirty="0"/>
              <a:t>con esperienza in progettazione, realizzazione ed erogazione di contenuti didattici interattivi e personalizzati.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un </a:t>
            </a:r>
            <a:r>
              <a:rPr lang="it-IT" sz="1600" b="1" dirty="0"/>
              <a:t>Graphic Facilitator</a:t>
            </a:r>
            <a:r>
              <a:rPr lang="it-IT" sz="1600" dirty="0"/>
              <a:t> (Franz Boccalatte) per l’ideazione e la realizzazione di layout grafici per i materiali didattici multimediali e interattivi. </a:t>
            </a:r>
            <a:endParaRPr sz="1600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75D765F-121F-CBBA-D56F-3DB210DF7D17}"/>
              </a:ext>
            </a:extLst>
          </p:cNvPr>
          <p:cNvSpPr txBox="1"/>
          <p:nvPr/>
        </p:nvSpPr>
        <p:spPr>
          <a:xfrm>
            <a:off x="499874" y="1519120"/>
            <a:ext cx="4794502" cy="487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noProof="0" dirty="0"/>
              <a:t>A fronte delle: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it-IT" sz="1600" b="1" dirty="0">
                <a:solidFill>
                  <a:srgbClr val="4472C4"/>
                </a:solidFill>
                <a:latin typeface="Titillium Web"/>
                <a:ea typeface="Titillium Web"/>
                <a:cs typeface="Titillium Web"/>
                <a:sym typeface="Titillium Web"/>
              </a:rPr>
              <a:t>Criticità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ritardo con cui si è giunti alla definizione dei compiti di gestione e coordinamento interno all’Ateneo (1/4/2025) con assegnazione al CLAOR.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difficoltà nel reperimento di esperti di lingue «rare» esterni all’Ateneo da contrattualizzare per la realizzazione dei prodotti del WP1, con bandi esperiti tra giugno e settembre 2025.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/>
              <a:t>scarsa familiarità con la produzione di MOOC e prodotti digitali per l’e-learning sia in termini di esperienze di ateneo, sia in termini di esperienze personali dei docenti di lingua selezionati. </a:t>
            </a:r>
          </a:p>
          <a:p>
            <a:pPr marL="179999" lvl="0" indent="-173649" algn="just">
              <a:spcBef>
                <a:spcPts val="600"/>
              </a:spcBef>
              <a:buSzPts val="1400"/>
              <a:buFont typeface="Titillium Web"/>
              <a:buChar char="•"/>
            </a:pPr>
            <a:r>
              <a:rPr lang="it-IT" sz="1600" dirty="0">
                <a:latin typeface="+mn-lt"/>
                <a:ea typeface="Titillium Web"/>
                <a:cs typeface="Titillium Web"/>
                <a:sym typeface="Titillium Web"/>
              </a:rPr>
              <a:t>genericità dei criteri di produzione di open </a:t>
            </a:r>
            <a:r>
              <a:rPr lang="it-IT" sz="1600" dirty="0" err="1">
                <a:latin typeface="+mn-lt"/>
                <a:ea typeface="Titillium Web"/>
                <a:cs typeface="Titillium Web"/>
                <a:sym typeface="Titillium Web"/>
              </a:rPr>
              <a:t>lesson</a:t>
            </a:r>
            <a:r>
              <a:rPr lang="it-IT" sz="1600" dirty="0">
                <a:latin typeface="+mn-lt"/>
                <a:ea typeface="Titillium Web"/>
                <a:cs typeface="Titillium Web"/>
                <a:sym typeface="Titillium Web"/>
              </a:rPr>
              <a:t> e MOOC nelle linee guida generali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05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ACEAA-0AE5-3718-AA71-7BDC87A4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4156E4D-E5BB-07C9-55A1-977581C1E2F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37082" y="2145353"/>
            <a:ext cx="5659338" cy="4348014"/>
          </a:xfrm>
        </p:spPr>
        <p:txBody>
          <a:bodyPr>
            <a:normAutofit/>
          </a:bodyPr>
          <a:lstStyle/>
          <a:p>
            <a:r>
              <a:rPr lang="it-IT" sz="2400" noProof="0" dirty="0"/>
              <a:t>Linee guida per la creazione di </a:t>
            </a:r>
            <a:r>
              <a:rPr lang="it-IT" sz="2400" noProof="0" dirty="0" err="1"/>
              <a:t>Mooc</a:t>
            </a:r>
            <a:r>
              <a:rPr lang="it-IT" sz="2400" noProof="0" dirty="0"/>
              <a:t> e mini </a:t>
            </a:r>
            <a:r>
              <a:rPr lang="it-IT" sz="2400" noProof="0" dirty="0" err="1"/>
              <a:t>Mooc</a:t>
            </a:r>
            <a:r>
              <a:rPr lang="it-IT" sz="2400" noProof="0" dirty="0"/>
              <a:t> per gli esperti selezionati</a:t>
            </a:r>
          </a:p>
          <a:p>
            <a:r>
              <a:rPr lang="it-IT" sz="2400" dirty="0"/>
              <a:t>Modello di progettazione corso, modulo, unità/lezione</a:t>
            </a:r>
          </a:p>
          <a:p>
            <a:r>
              <a:rPr lang="it-IT" sz="2400" dirty="0"/>
              <a:t>Creazione di spazi trial su piattaforma </a:t>
            </a:r>
            <a:r>
              <a:rPr lang="it-IT" sz="2400" dirty="0" err="1"/>
              <a:t>Moodle</a:t>
            </a:r>
            <a:r>
              <a:rPr lang="it-IT" sz="2400" dirty="0"/>
              <a:t> esistente prima di upload su piattaforma finale</a:t>
            </a:r>
          </a:p>
          <a:p>
            <a:r>
              <a:rPr lang="it-IT" sz="2400" dirty="0"/>
              <a:t>Kit identità visiva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definizione di un </a:t>
            </a:r>
            <a:r>
              <a:rPr lang="it-IT" sz="1800" dirty="0"/>
              <a:t>Template di produzione PowerPoint, selezione di formato quiz, book, glossario su </a:t>
            </a:r>
            <a:r>
              <a:rPr lang="it-IT" sz="1800" dirty="0" err="1"/>
              <a:t>Moodle</a:t>
            </a:r>
            <a:endParaRPr lang="it-IT" sz="1800" dirty="0"/>
          </a:p>
          <a:p>
            <a:endParaRPr lang="it-IT" sz="1800" noProof="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662A83E-9EDA-A005-EE89-7C6FBB59E8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11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912EE94-410F-37DF-7160-39DF3D97E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1142" y="2145353"/>
            <a:ext cx="4499868" cy="3843967"/>
          </a:xfrm>
        </p:spPr>
        <p:txBody>
          <a:bodyPr>
            <a:normAutofit/>
          </a:bodyPr>
          <a:lstStyle/>
          <a:p>
            <a:r>
              <a:rPr lang="it-IT" sz="1800" noProof="0" dirty="0"/>
              <a:t>- Controllo interno dei contenuti da parte del referente della lingua</a:t>
            </a:r>
          </a:p>
          <a:p>
            <a:r>
              <a:rPr lang="it-IT" sz="1800" noProof="0" dirty="0"/>
              <a:t>- Controllo applicazione linee guida da parte di </a:t>
            </a:r>
            <a:r>
              <a:rPr lang="it-IT" sz="1800" noProof="0" dirty="0" err="1"/>
              <a:t>Sintaxia</a:t>
            </a:r>
            <a:r>
              <a:rPr lang="it-IT" sz="1800" noProof="0" dirty="0"/>
              <a:t>;</a:t>
            </a:r>
          </a:p>
          <a:p>
            <a:r>
              <a:rPr lang="it-IT" sz="1800" noProof="0" dirty="0"/>
              <a:t>- Controllo layout da parte dell’esperto disabilità;</a:t>
            </a:r>
          </a:p>
          <a:p>
            <a:r>
              <a:rPr lang="it-IT" sz="1800" noProof="0" dirty="0"/>
              <a:t>- Controllo e abbellimento grafico</a:t>
            </a:r>
          </a:p>
          <a:p>
            <a:r>
              <a:rPr lang="it-IT" sz="1800" noProof="0" dirty="0"/>
              <a:t>- Controllo architettura </a:t>
            </a:r>
            <a:r>
              <a:rPr lang="it-IT" sz="1800" noProof="0" dirty="0" err="1"/>
              <a:t>Moodle</a:t>
            </a:r>
            <a:r>
              <a:rPr lang="it-IT" sz="1800" noProof="0" dirty="0"/>
              <a:t> &amp; upload</a:t>
            </a:r>
          </a:p>
          <a:p>
            <a:pPr marL="514350" indent="-285750">
              <a:buFontTx/>
              <a:buChar char="-"/>
            </a:pPr>
            <a:r>
              <a:rPr lang="it-IT" sz="1800" dirty="0"/>
              <a:t>Controllo usabilità e attrattività con user testing </a:t>
            </a:r>
            <a:r>
              <a:rPr lang="it-IT" sz="1800" dirty="0" err="1"/>
              <a:t>pre</a:t>
            </a:r>
            <a:r>
              <a:rPr lang="it-IT" sz="1800" dirty="0"/>
              <a:t>/post upload</a:t>
            </a:r>
          </a:p>
          <a:p>
            <a:pPr marL="514350" indent="-285750">
              <a:buFontTx/>
              <a:buChar char="-"/>
            </a:pPr>
            <a:r>
              <a:rPr lang="it-IT" sz="1800" noProof="0" dirty="0"/>
              <a:t>Report di </a:t>
            </a:r>
            <a:r>
              <a:rPr lang="it-IT" sz="1800" noProof="0" dirty="0" err="1"/>
              <a:t>migliorabilità</a:t>
            </a:r>
            <a:r>
              <a:rPr lang="it-IT" sz="1800" noProof="0" dirty="0"/>
              <a:t> </a:t>
            </a: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B666FCEC-8DA3-21C5-D749-20D1973C2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873" y="1251246"/>
            <a:ext cx="3477768" cy="780114"/>
          </a:xfrm>
        </p:spPr>
        <p:txBody>
          <a:bodyPr>
            <a:normAutofit fontScale="90000"/>
          </a:bodyPr>
          <a:lstStyle/>
          <a:p>
            <a:r>
              <a:rPr lang="it-IT" noProof="0" dirty="0"/>
              <a:t>Definizione di </a:t>
            </a:r>
            <a:br>
              <a:rPr lang="it-IT" noProof="0" dirty="0"/>
            </a:br>
            <a:r>
              <a:rPr lang="it-IT" noProof="0" dirty="0"/>
              <a:t>un flusso di produzione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EB47646-DABF-A83F-595F-F11A2ECD5381}"/>
              </a:ext>
            </a:extLst>
          </p:cNvPr>
          <p:cNvSpPr txBox="1"/>
          <p:nvPr/>
        </p:nvSpPr>
        <p:spPr>
          <a:xfrm>
            <a:off x="521208" y="1251246"/>
            <a:ext cx="4864608" cy="794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rgbClr val="B27F47"/>
              </a:buClr>
              <a:buSzPts val="1800"/>
            </a:pPr>
            <a:r>
              <a:rPr lang="it-IT" sz="2500" b="1" dirty="0">
                <a:solidFill>
                  <a:srgbClr val="B27F47"/>
                </a:solidFill>
                <a:latin typeface="Titillium Web"/>
                <a:sym typeface="Titillium Web"/>
              </a:rPr>
              <a:t>Strumenti di supporto alla progettazione</a:t>
            </a:r>
          </a:p>
        </p:txBody>
      </p:sp>
    </p:spTree>
    <p:extLst>
      <p:ext uri="{BB962C8B-B14F-4D97-AF65-F5344CB8AC3E}">
        <p14:creationId xmlns:p14="http://schemas.microsoft.com/office/powerpoint/2010/main" val="95264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7E15F8-4778-AB94-AE92-02F84E5E3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550" y="1460902"/>
            <a:ext cx="10515600" cy="484020"/>
          </a:xfrm>
        </p:spPr>
        <p:txBody>
          <a:bodyPr/>
          <a:lstStyle/>
          <a:p>
            <a:r>
              <a:rPr lang="it-IT" dirty="0"/>
              <a:t>Elementi oggetto di controllo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E05A924-7D9E-6BA4-5910-AECCA5C17F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12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3DE077-E385-A8E0-78CC-DF0123F0D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50" y="2135595"/>
            <a:ext cx="10674899" cy="342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52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0E6AC-F58D-9A51-8411-53B770DE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F9F717-508E-013E-99BB-D923C28A6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550" y="1116180"/>
            <a:ext cx="10515600" cy="484020"/>
          </a:xfrm>
        </p:spPr>
        <p:txBody>
          <a:bodyPr/>
          <a:lstStyle/>
          <a:p>
            <a:r>
              <a:rPr lang="it-IT" dirty="0"/>
              <a:t>Elementi oggetto di controllo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C87D500-4A93-64DA-3C8C-2F3921D2AF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13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67F9347-50D3-ED26-2EAD-CE1E85908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74" y="2012798"/>
            <a:ext cx="10732052" cy="35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34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683CC6C-BC1B-C754-AFC1-2B33A8740A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14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67CF6F3-7611-97F0-1891-4C810E663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479" y="3990456"/>
            <a:ext cx="4379914" cy="233825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2197C77-9544-49EB-8756-646D9B1EE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07" y="3918467"/>
            <a:ext cx="4500280" cy="241024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2DEAB20-A4F2-107D-D385-43292383A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994" y="1164561"/>
            <a:ext cx="10782854" cy="282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77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0BE0-6341-0618-FB38-AF891FEC6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340DB9-BAB4-5810-750D-902F542451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15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888F79D-D4FA-44D6-1364-8247055DC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84" y="3429000"/>
            <a:ext cx="10808255" cy="297830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0B4FB13-87CE-D354-10DF-3048908C0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84" y="961104"/>
            <a:ext cx="10840007" cy="28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6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F08F-FDD5-E188-533D-0CDDD8F91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EF8421-FB15-F27C-22A2-FBDE265669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16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EF5774-C2F4-B8C9-48F6-76C55FDEA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87" y="873803"/>
            <a:ext cx="10770154" cy="324501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A814357-46DD-2AA4-3EAE-13F376B8A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87" y="3531309"/>
            <a:ext cx="5369838" cy="299550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0D5B58E-AE22-9BC9-8F4D-E44C1833A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026" y="3627985"/>
            <a:ext cx="5326256" cy="280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1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7808-F784-7C45-1AB6-CEC59F018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457B75-2270-2F91-46B6-D80FB691FE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17</a:t>
            </a:fld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1D54564-FD41-9D45-38EE-0B34EF55829D}"/>
              </a:ext>
            </a:extLst>
          </p:cNvPr>
          <p:cNvSpPr txBox="1"/>
          <p:nvPr/>
        </p:nvSpPr>
        <p:spPr>
          <a:xfrm>
            <a:off x="1494910" y="1042453"/>
            <a:ext cx="9875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4">
                    <a:lumMod val="75000"/>
                  </a:schemeClr>
                </a:solidFill>
              </a:rPr>
              <a:t>PRIMA</a:t>
            </a:r>
            <a:r>
              <a:rPr lang="it-IT" dirty="0"/>
              <a:t>						</a:t>
            </a:r>
            <a:endParaRPr lang="it-IT" sz="1600" b="1" dirty="0">
              <a:solidFill>
                <a:srgbClr val="00B050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BCE3FF7-1ED2-8081-FC5F-04DA61E46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415" y="1403700"/>
            <a:ext cx="4622014" cy="173677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86B87E1-BA20-7062-C24D-15D353A20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603" y="3742651"/>
            <a:ext cx="2431338" cy="261410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639C9EB-CFB8-16E6-9B33-854731650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48" y="1359566"/>
            <a:ext cx="2779631" cy="214613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7C58F96-C829-CA2F-BEAD-DA4A4AEE0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426" y="3429000"/>
            <a:ext cx="2476627" cy="288304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72C3935-3B70-D6EF-0987-E44EED7691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171" y="3800989"/>
            <a:ext cx="5091559" cy="2289098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77B042C-34F9-114F-5A36-0227E18F1363}"/>
              </a:ext>
            </a:extLst>
          </p:cNvPr>
          <p:cNvSpPr txBox="1"/>
          <p:nvPr/>
        </p:nvSpPr>
        <p:spPr>
          <a:xfrm>
            <a:off x="8276843" y="1079132"/>
            <a:ext cx="284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B050"/>
                </a:solidFill>
              </a:rPr>
              <a:t>DOPO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22CBB15E-1E5B-D337-BE97-96D217553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7951" y="1359566"/>
            <a:ext cx="3328754" cy="185429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DE6BEF4-AE73-1F12-8188-E44608F7A8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373" y="1374937"/>
            <a:ext cx="2476627" cy="185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49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7808-F784-7C45-1AB6-CEC59F018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457B75-2270-2F91-46B6-D80FB691FE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18</a:t>
            </a:fld>
            <a:endParaRPr lang="it-IT"/>
          </a:p>
        </p:txBody>
      </p:sp>
      <p:pic>
        <p:nvPicPr>
          <p:cNvPr id="7" name="Giaponese-test">
            <a:hlinkClick r:id="" action="ppaction://media"/>
            <a:extLst>
              <a:ext uri="{FF2B5EF4-FFF2-40B4-BE49-F238E27FC236}">
                <a16:creationId xmlns:a16="http://schemas.microsoft.com/office/drawing/2014/main" id="{88E3C375-0D4C-7CAB-5C97-93EBC7BA70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2432304"/>
            <a:ext cx="5851763" cy="328269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807A3C7-18E7-5CFF-0EC7-781EA3340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37" y="2432304"/>
            <a:ext cx="5651708" cy="308740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1D54564-FD41-9D45-38EE-0B34EF55829D}"/>
              </a:ext>
            </a:extLst>
          </p:cNvPr>
          <p:cNvSpPr txBox="1"/>
          <p:nvPr/>
        </p:nvSpPr>
        <p:spPr>
          <a:xfrm>
            <a:off x="859536" y="1469257"/>
            <a:ext cx="10222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4">
                    <a:lumMod val="75000"/>
                  </a:schemeClr>
                </a:solidFill>
              </a:rPr>
              <a:t>PRIMA</a:t>
            </a:r>
            <a:r>
              <a:rPr lang="it-IT" dirty="0"/>
              <a:t>						</a:t>
            </a:r>
            <a:r>
              <a:rPr lang="it-IT" sz="1600" b="1" dirty="0">
                <a:solidFill>
                  <a:srgbClr val="00B050"/>
                </a:solidFill>
              </a:rPr>
              <a:t>DOPO</a:t>
            </a:r>
          </a:p>
        </p:txBody>
      </p:sp>
    </p:spTree>
    <p:extLst>
      <p:ext uri="{BB962C8B-B14F-4D97-AF65-F5344CB8AC3E}">
        <p14:creationId xmlns:p14="http://schemas.microsoft.com/office/powerpoint/2010/main" val="389094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A7808-F784-7C45-1AB6-CEC59F018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457B75-2270-2F91-46B6-D80FB691FE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19</a:t>
            </a:fld>
            <a:endParaRPr lang="it-IT"/>
          </a:p>
        </p:txBody>
      </p:sp>
      <p:pic>
        <p:nvPicPr>
          <p:cNvPr id="2" name="WhatsApp Video 2026-09-15 at 19.03.45">
            <a:hlinkClick r:id="" action="ppaction://media"/>
            <a:extLst>
              <a:ext uri="{FF2B5EF4-FFF2-40B4-BE49-F238E27FC236}">
                <a16:creationId xmlns:a16="http://schemas.microsoft.com/office/drawing/2014/main" id="{55584F98-5C78-51AF-FFC7-0E1E9CA2E8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70376" y="1191577"/>
            <a:ext cx="7955280" cy="447484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FCF2F1-8439-D7BC-150D-05C23994F07F}"/>
              </a:ext>
            </a:extLst>
          </p:cNvPr>
          <p:cNvSpPr txBox="1"/>
          <p:nvPr/>
        </p:nvSpPr>
        <p:spPr>
          <a:xfrm>
            <a:off x="466344" y="1664208"/>
            <a:ext cx="2770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Alcuni prodotti digitali hanno avuto solo un «prima» ma non un «dopo»</a:t>
            </a:r>
          </a:p>
        </p:txBody>
      </p:sp>
    </p:spTree>
    <p:extLst>
      <p:ext uri="{BB962C8B-B14F-4D97-AF65-F5344CB8AC3E}">
        <p14:creationId xmlns:p14="http://schemas.microsoft.com/office/powerpoint/2010/main" val="201599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FF2CEF4-2911-2DFD-386F-D9EB8F0381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603"/>
          <a:stretch/>
        </p:blipFill>
        <p:spPr>
          <a:xfrm>
            <a:off x="0" y="23580"/>
            <a:ext cx="7772400" cy="545193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0AA3A860-A32C-8FA6-65D2-28AF3E4EE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C746E37-0A88-8DED-1F18-4BBCE01B69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89" r="4110" b="8405"/>
          <a:stretch/>
        </p:blipFill>
        <p:spPr>
          <a:xfrm>
            <a:off x="1476715" y="888443"/>
            <a:ext cx="9238570" cy="5637305"/>
          </a:xfrm>
          <a:prstGeom prst="rect">
            <a:avLst/>
          </a:prstGeom>
          <a:ln w="19050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9565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AAB3BAE-0A10-A0A1-7CE4-62582DCD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56B25E0-AF76-C1D8-812A-93DCB6CCB0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603"/>
          <a:stretch/>
        </p:blipFill>
        <p:spPr>
          <a:xfrm>
            <a:off x="0" y="23580"/>
            <a:ext cx="7772400" cy="545193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B97824E4-8764-B359-FCCC-BB4876C6E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51CD8CC-B119-B4AA-2459-67DE3A71F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93" y="1790743"/>
            <a:ext cx="11481014" cy="417394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78916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EDE94-DCC2-08D7-329C-6EE990005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8" y="42340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err="1">
                <a:latin typeface="Avenir Book" panose="02000503020000020003" pitchFamily="2" charset="0"/>
              </a:rPr>
              <a:t>Principali</a:t>
            </a:r>
            <a:r>
              <a:rPr lang="en-GB" dirty="0">
                <a:latin typeface="Avenir Book" panose="02000503020000020003" pitchFamily="2" charset="0"/>
              </a:rPr>
              <a:t> </a:t>
            </a:r>
            <a:r>
              <a:rPr lang="en-GB" dirty="0" err="1">
                <a:latin typeface="Avenir Book" panose="02000503020000020003" pitchFamily="2" charset="0"/>
              </a:rPr>
              <a:t>scelte</a:t>
            </a:r>
            <a:r>
              <a:rPr lang="en-GB" dirty="0">
                <a:latin typeface="Avenir Book" panose="02000503020000020003" pitchFamily="2" charset="0"/>
              </a:rPr>
              <a:t> </a:t>
            </a:r>
            <a:r>
              <a:rPr lang="en-GB" dirty="0" err="1">
                <a:latin typeface="Avenir Book" panose="02000503020000020003" pitchFamily="2" charset="0"/>
              </a:rPr>
              <a:t>progettuali</a:t>
            </a:r>
            <a:r>
              <a:rPr lang="en-GB" dirty="0">
                <a:latin typeface="Avenir Book" panose="02000503020000020003" pitchFamily="2" charset="0"/>
              </a:rPr>
              <a:t> relative a Moodle</a:t>
            </a:r>
            <a:br>
              <a:rPr lang="en-GB" dirty="0">
                <a:latin typeface="Avenir Book" panose="02000503020000020003" pitchFamily="2" charset="0"/>
              </a:rPr>
            </a:br>
            <a:r>
              <a:rPr lang="en-GB" sz="2000" dirty="0">
                <a:latin typeface="Avenir Book" panose="02000503020000020003" pitchFamily="2" charset="0"/>
              </a:rPr>
              <a:t>https://</a:t>
            </a:r>
            <a:r>
              <a:rPr lang="en-GB" sz="2000" dirty="0" err="1">
                <a:latin typeface="Avenir Book" panose="02000503020000020003" pitchFamily="2" charset="0"/>
              </a:rPr>
              <a:t>progettoalma.unior.it</a:t>
            </a:r>
            <a:r>
              <a:rPr lang="en-GB" sz="2000" dirty="0">
                <a:latin typeface="Avenir Book" panose="02000503020000020003" pitchFamily="2" charset="0"/>
              </a:rPr>
              <a:t>/</a:t>
            </a:r>
            <a:endParaRPr lang="en-GB" dirty="0">
              <a:latin typeface="Avenir Book" panose="02000503020000020003" pitchFamily="2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19F4C8-E886-6301-D9CF-59AF5512D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78387"/>
          </a:xfrm>
        </p:spPr>
        <p:txBody>
          <a:bodyPr>
            <a:normAutofit fontScale="55000" lnSpcReduction="20000"/>
          </a:bodyPr>
          <a:lstStyle/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 err="1">
                <a:latin typeface="Avenir Heavy" panose="02000503020000020003" pitchFamily="2" charset="0"/>
              </a:rPr>
              <a:t>Numero</a:t>
            </a:r>
            <a:r>
              <a:rPr lang="en-GB" b="1" dirty="0">
                <a:latin typeface="Avenir Heavy" panose="02000503020000020003" pitchFamily="2" charset="0"/>
              </a:rPr>
              <a:t> ristretto di Tipi di </a:t>
            </a:r>
            <a:r>
              <a:rPr lang="en-GB" b="1" dirty="0" err="1">
                <a:latin typeface="Avenir Heavy" panose="02000503020000020003" pitchFamily="2" charset="0"/>
              </a:rPr>
              <a:t>attività</a:t>
            </a:r>
            <a:r>
              <a:rPr lang="en-GB" b="1" dirty="0">
                <a:latin typeface="Avenir Heavy" panose="02000503020000020003" pitchFamily="2" charset="0"/>
              </a:rPr>
              <a:t>, </a:t>
            </a:r>
            <a:r>
              <a:rPr lang="en-GB" b="1" dirty="0" err="1">
                <a:latin typeface="Avenir Heavy" panose="02000503020000020003" pitchFamily="2" charset="0"/>
              </a:rPr>
              <a:t>adeguate</a:t>
            </a:r>
            <a:r>
              <a:rPr lang="en-GB" b="1" dirty="0">
                <a:latin typeface="Avenir Heavy" panose="02000503020000020003" pitchFamily="2" charset="0"/>
              </a:rPr>
              <a:t> al self-paced learning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 err="1">
                <a:latin typeface="Avenir Heavy" panose="02000503020000020003" pitchFamily="2" charset="0"/>
              </a:rPr>
              <a:t>Esclusi</a:t>
            </a:r>
            <a:r>
              <a:rPr lang="en-GB" b="1" dirty="0">
                <a:latin typeface="Avenir Heavy" panose="02000503020000020003" pitchFamily="2" charset="0"/>
              </a:rPr>
              <a:t> i tipi di </a:t>
            </a:r>
            <a:r>
              <a:rPr lang="en-GB" b="1" dirty="0" err="1">
                <a:latin typeface="Avenir Heavy" panose="02000503020000020003" pitchFamily="2" charset="0"/>
              </a:rPr>
              <a:t>risorsa</a:t>
            </a:r>
            <a:r>
              <a:rPr lang="en-GB" b="1" dirty="0">
                <a:latin typeface="Avenir Heavy" panose="02000503020000020003" pitchFamily="2" charset="0"/>
              </a:rPr>
              <a:t> “non </a:t>
            </a:r>
            <a:r>
              <a:rPr lang="en-GB" b="1" dirty="0" err="1">
                <a:latin typeface="Avenir Heavy" panose="02000503020000020003" pitchFamily="2" charset="0"/>
              </a:rPr>
              <a:t>moodle</a:t>
            </a:r>
            <a:r>
              <a:rPr lang="en-GB" b="1" dirty="0">
                <a:latin typeface="Avenir Heavy" panose="02000503020000020003" pitchFamily="2" charset="0"/>
              </a:rPr>
              <a:t>” (</a:t>
            </a:r>
            <a:r>
              <a:rPr lang="en-GB" b="1" dirty="0" err="1">
                <a:latin typeface="Avenir Heavy" panose="02000503020000020003" pitchFamily="2" charset="0"/>
              </a:rPr>
              <a:t>dai</a:t>
            </a:r>
            <a:r>
              <a:rPr lang="en-GB" b="1" dirty="0">
                <a:latin typeface="Avenir Heavy" panose="02000503020000020003" pitchFamily="2" charset="0"/>
              </a:rPr>
              <a:t> pdf </a:t>
            </a:r>
            <a:r>
              <a:rPr lang="en-GB" b="1" dirty="0" err="1">
                <a:latin typeface="Avenir Heavy" panose="02000503020000020003" pitchFamily="2" charset="0"/>
              </a:rPr>
              <a:t>agli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lti</a:t>
            </a:r>
            <a:r>
              <a:rPr lang="en-GB" b="1" dirty="0">
                <a:latin typeface="Avenir Heavy" panose="02000503020000020003" pitchFamily="2" charset="0"/>
              </a:rPr>
              <a:t>) e </a:t>
            </a:r>
            <a:r>
              <a:rPr lang="en-GB" b="1" dirty="0" err="1">
                <a:latin typeface="Avenir Heavy" panose="02000503020000020003" pitchFamily="2" charset="0"/>
              </a:rPr>
              <a:t>stimolo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all’uso</a:t>
            </a:r>
            <a:r>
              <a:rPr lang="en-GB" b="1" dirty="0">
                <a:latin typeface="Avenir Heavy" panose="02000503020000020003" pitchFamily="2" charset="0"/>
              </a:rPr>
              <a:t> di </a:t>
            </a:r>
            <a:r>
              <a:rPr lang="en-GB" b="1" dirty="0" err="1">
                <a:latin typeface="Avenir Heavy" panose="02000503020000020003" pitchFamily="2" charset="0"/>
              </a:rPr>
              <a:t>formati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compatibili</a:t>
            </a:r>
            <a:r>
              <a:rPr lang="en-GB" b="1" dirty="0">
                <a:latin typeface="Avenir Heavy" panose="02000503020000020003" pitchFamily="2" charset="0"/>
              </a:rPr>
              <a:t> con </a:t>
            </a:r>
            <a:r>
              <a:rPr lang="en-GB" b="1" dirty="0" err="1">
                <a:latin typeface="Avenir Heavy" panose="02000503020000020003" pitchFamily="2" charset="0"/>
              </a:rPr>
              <a:t>Readspeaker</a:t>
            </a:r>
            <a:r>
              <a:rPr lang="en-GB" b="1" dirty="0">
                <a:latin typeface="Avenir Heavy" panose="02000503020000020003" pitchFamily="2" charset="0"/>
              </a:rPr>
              <a:t> e Brickfield Labs.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 err="1">
                <a:latin typeface="Avenir Heavy" panose="02000503020000020003" pitchFamily="2" charset="0"/>
              </a:rPr>
              <a:t>Modifica</a:t>
            </a:r>
            <a:r>
              <a:rPr lang="en-GB" b="1" dirty="0">
                <a:latin typeface="Avenir Heavy" panose="02000503020000020003" pitchFamily="2" charset="0"/>
              </a:rPr>
              <a:t> “pesante” del </a:t>
            </a:r>
            <a:r>
              <a:rPr lang="en-GB" b="1" dirty="0" err="1">
                <a:latin typeface="Avenir Heavy" panose="02000503020000020003" pitchFamily="2" charset="0"/>
              </a:rPr>
              <a:t>tema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RemUI</a:t>
            </a:r>
            <a:r>
              <a:rPr lang="en-GB" b="1" dirty="0">
                <a:latin typeface="Avenir Heavy" panose="02000503020000020003" pitchFamily="2" charset="0"/>
              </a:rPr>
              <a:t> (</a:t>
            </a:r>
            <a:r>
              <a:rPr lang="en-GB" b="1" dirty="0" err="1">
                <a:latin typeface="Avenir Heavy" panose="02000503020000020003" pitchFamily="2" charset="0"/>
              </a:rPr>
              <a:t>Edwiser</a:t>
            </a:r>
            <a:r>
              <a:rPr lang="en-GB" b="1" dirty="0">
                <a:latin typeface="Avenir Heavy" panose="02000503020000020003" pitchFamily="2" charset="0"/>
              </a:rPr>
              <a:t>) per </a:t>
            </a:r>
            <a:r>
              <a:rPr lang="en-GB" b="1" dirty="0" err="1">
                <a:latin typeface="Avenir Heavy" panose="02000503020000020003" pitchFamily="2" charset="0"/>
              </a:rPr>
              <a:t>personalizzazione</a:t>
            </a:r>
            <a:r>
              <a:rPr lang="en-GB" b="1" dirty="0">
                <a:latin typeface="Avenir Heavy" panose="02000503020000020003" pitchFamily="2" charset="0"/>
              </a:rPr>
              <a:t>, </a:t>
            </a:r>
            <a:r>
              <a:rPr lang="en-GB" b="1" dirty="0" err="1">
                <a:latin typeface="Avenir Heavy" panose="02000503020000020003" pitchFamily="2" charset="0"/>
              </a:rPr>
              <a:t>decluterizzazione</a:t>
            </a:r>
            <a:r>
              <a:rPr lang="en-GB" b="1" dirty="0">
                <a:latin typeface="Avenir Heavy" panose="02000503020000020003" pitchFamily="2" charset="0"/>
              </a:rPr>
              <a:t>, </a:t>
            </a:r>
            <a:r>
              <a:rPr lang="en-GB" b="1" dirty="0" err="1">
                <a:latin typeface="Avenir Heavy" panose="02000503020000020003" pitchFamily="2" charset="0"/>
              </a:rPr>
              <a:t>miglioramento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contrasto</a:t>
            </a:r>
            <a:r>
              <a:rPr lang="en-GB" b="1" dirty="0">
                <a:latin typeface="Avenir Heavy" panose="02000503020000020003" pitchFamily="2" charset="0"/>
              </a:rPr>
              <a:t>, </a:t>
            </a:r>
            <a:r>
              <a:rPr lang="en-GB" b="1" dirty="0" err="1">
                <a:latin typeface="Avenir Heavy" panose="02000503020000020003" pitchFamily="2" charset="0"/>
              </a:rPr>
              <a:t>correzione</a:t>
            </a:r>
            <a:r>
              <a:rPr lang="en-GB" b="1" dirty="0">
                <a:latin typeface="Avenir Heavy" panose="02000503020000020003" pitchFamily="2" charset="0"/>
              </a:rPr>
              <a:t> script e </a:t>
            </a:r>
            <a:r>
              <a:rPr lang="en-GB" b="1" dirty="0" err="1">
                <a:latin typeface="Avenir Heavy" panose="02000503020000020003" pitchFamily="2" charset="0"/>
              </a:rPr>
              <a:t>miglioramento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responsività</a:t>
            </a:r>
            <a:r>
              <a:rPr lang="en-GB" b="1" dirty="0">
                <a:latin typeface="Avenir Heavy" panose="02000503020000020003" pitchFamily="2" charset="0"/>
              </a:rPr>
              <a:t>.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 err="1">
                <a:latin typeface="Avenir Heavy" panose="02000503020000020003" pitchFamily="2" charset="0"/>
              </a:rPr>
              <a:t>Miglioramento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della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navigazione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nell’indice</a:t>
            </a:r>
            <a:r>
              <a:rPr lang="en-GB" b="1" dirty="0">
                <a:latin typeface="Avenir Heavy" panose="02000503020000020003" pitchFamily="2" charset="0"/>
              </a:rPr>
              <a:t> del Corso e </a:t>
            </a:r>
            <a:r>
              <a:rPr lang="en-GB" b="1" dirty="0" err="1">
                <a:latin typeface="Avenir Heavy" panose="02000503020000020003" pitchFamily="2" charset="0"/>
              </a:rPr>
              <a:t>adozione</a:t>
            </a:r>
            <a:r>
              <a:rPr lang="en-GB" b="1" dirty="0">
                <a:latin typeface="Avenir Heavy" panose="02000503020000020003" pitchFamily="2" charset="0"/>
              </a:rPr>
              <a:t> di </a:t>
            </a:r>
            <a:r>
              <a:rPr lang="en-GB" b="1" dirty="0" err="1">
                <a:latin typeface="Avenir Heavy" panose="02000503020000020003" pitchFamily="2" charset="0"/>
              </a:rPr>
              <a:t>formato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Videocourse</a:t>
            </a:r>
            <a:r>
              <a:rPr lang="en-GB" b="1" dirty="0">
                <a:latin typeface="Avenir Heavy" panose="02000503020000020003" pitchFamily="2" charset="0"/>
              </a:rPr>
              <a:t> per la </a:t>
            </a:r>
            <a:r>
              <a:rPr lang="en-GB" b="1" dirty="0" err="1">
                <a:latin typeface="Avenir Heavy" panose="02000503020000020003" pitchFamily="2" charset="0"/>
              </a:rPr>
              <a:t>navigazione</a:t>
            </a:r>
            <a:r>
              <a:rPr lang="en-GB" b="1" dirty="0">
                <a:latin typeface="Avenir Heavy" panose="02000503020000020003" pitchFamily="2" charset="0"/>
              </a:rPr>
              <a:t> da </a:t>
            </a:r>
            <a:r>
              <a:rPr lang="en-GB" b="1" dirty="0" err="1">
                <a:latin typeface="Avenir Heavy" panose="02000503020000020003" pitchFamily="2" charset="0"/>
              </a:rPr>
              <a:t>risorsa</a:t>
            </a:r>
            <a:r>
              <a:rPr lang="en-GB" b="1" dirty="0">
                <a:latin typeface="Avenir Heavy" panose="02000503020000020003" pitchFamily="2" charset="0"/>
              </a:rPr>
              <a:t> a </a:t>
            </a:r>
            <a:r>
              <a:rPr lang="en-GB" b="1" dirty="0" err="1">
                <a:latin typeface="Avenir Heavy" panose="02000503020000020003" pitchFamily="2" charset="0"/>
              </a:rPr>
              <a:t>risorsa</a:t>
            </a:r>
            <a:r>
              <a:rPr lang="en-GB" b="1" dirty="0">
                <a:latin typeface="Avenir Heavy" panose="02000503020000020003" pitchFamily="2" charset="0"/>
              </a:rPr>
              <a:t>.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>
                <a:latin typeface="Avenir Heavy" panose="02000503020000020003" pitchFamily="2" charset="0"/>
              </a:rPr>
              <a:t>Plugin </a:t>
            </a:r>
            <a:r>
              <a:rPr lang="en-GB" b="1" dirty="0" err="1">
                <a:latin typeface="Avenir Heavy" panose="02000503020000020003" pitchFamily="2" charset="0"/>
              </a:rPr>
              <a:t>aggiuntivi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orientati</a:t>
            </a:r>
            <a:r>
              <a:rPr lang="en-GB" b="1" dirty="0">
                <a:latin typeface="Avenir Heavy" panose="02000503020000020003" pitchFamily="2" charset="0"/>
              </a:rPr>
              <a:t> a </a:t>
            </a:r>
            <a:r>
              <a:rPr lang="en-GB" b="1" dirty="0" err="1">
                <a:latin typeface="Avenir Heavy" panose="02000503020000020003" pitchFamily="2" charset="0"/>
              </a:rPr>
              <a:t>facilitare</a:t>
            </a:r>
            <a:r>
              <a:rPr lang="en-GB" b="1" dirty="0">
                <a:latin typeface="Avenir Heavy" panose="02000503020000020003" pitchFamily="2" charset="0"/>
              </a:rPr>
              <a:t> di </a:t>
            </a:r>
            <a:r>
              <a:rPr lang="en-GB" b="1" dirty="0" err="1">
                <a:latin typeface="Avenir Heavy" panose="02000503020000020003" pitchFamily="2" charset="0"/>
              </a:rPr>
              <a:t>inserimento</a:t>
            </a:r>
            <a:r>
              <a:rPr lang="en-GB" b="1" dirty="0">
                <a:latin typeface="Avenir Heavy" panose="02000503020000020003" pitchFamily="2" charset="0"/>
              </a:rPr>
              <a:t>/editing di </a:t>
            </a:r>
            <a:r>
              <a:rPr lang="en-GB" b="1" dirty="0" err="1">
                <a:latin typeface="Avenir Heavy" panose="02000503020000020003" pitchFamily="2" charset="0"/>
              </a:rPr>
              <a:t>contenuti</a:t>
            </a:r>
            <a:r>
              <a:rPr lang="en-GB" b="1" dirty="0">
                <a:latin typeface="Avenir Heavy" panose="02000503020000020003" pitchFamily="2" charset="0"/>
              </a:rPr>
              <a:t> (</a:t>
            </a:r>
            <a:r>
              <a:rPr lang="en-GB" b="1" dirty="0" err="1">
                <a:latin typeface="Avenir Heavy" panose="02000503020000020003" pitchFamily="2" charset="0"/>
              </a:rPr>
              <a:t>importazione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dati</a:t>
            </a:r>
            <a:r>
              <a:rPr lang="en-GB" b="1" dirty="0">
                <a:latin typeface="Avenir Heavy" panose="02000503020000020003" pitchFamily="2" charset="0"/>
              </a:rPr>
              <a:t> da word, editor di clause questions, </a:t>
            </a:r>
            <a:r>
              <a:rPr lang="en-GB" b="1" dirty="0" err="1">
                <a:latin typeface="Avenir Heavy" panose="02000503020000020003" pitchFamily="2" charset="0"/>
              </a:rPr>
              <a:t>ecc</a:t>
            </a:r>
            <a:r>
              <a:rPr lang="en-GB" b="1" dirty="0">
                <a:latin typeface="Avenir Heavy" panose="02000503020000020003" pitchFamily="2" charset="0"/>
              </a:rPr>
              <a:t>.)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>
                <a:latin typeface="Avenir Heavy" panose="02000503020000020003" pitchFamily="2" charset="0"/>
              </a:rPr>
              <a:t>Plugin per la </a:t>
            </a:r>
            <a:r>
              <a:rPr lang="en-GB" b="1" dirty="0" err="1">
                <a:latin typeface="Avenir Heavy" panose="02000503020000020003" pitchFamily="2" charset="0"/>
              </a:rPr>
              <a:t>gestione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complessa</a:t>
            </a:r>
            <a:r>
              <a:rPr lang="en-GB" b="1" dirty="0">
                <a:latin typeface="Avenir Heavy" panose="02000503020000020003" pitchFamily="2" charset="0"/>
              </a:rPr>
              <a:t> di </a:t>
            </a:r>
            <a:r>
              <a:rPr lang="en-GB" b="1" dirty="0" err="1">
                <a:latin typeface="Avenir Heavy" panose="02000503020000020003" pitchFamily="2" charset="0"/>
              </a:rPr>
              <a:t>campi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aggiuntivi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utente</a:t>
            </a:r>
            <a:r>
              <a:rPr lang="en-GB" b="1" dirty="0">
                <a:latin typeface="Avenir Heavy" panose="02000503020000020003" pitchFamily="2" charset="0"/>
              </a:rPr>
              <a:t> (</a:t>
            </a:r>
            <a:r>
              <a:rPr lang="en-GB" b="1" dirty="0" err="1">
                <a:latin typeface="Avenir Heavy" panose="02000503020000020003" pitchFamily="2" charset="0"/>
              </a:rPr>
              <a:t>variabili</a:t>
            </a:r>
            <a:r>
              <a:rPr lang="en-GB" b="1" dirty="0">
                <a:latin typeface="Avenir Heavy" panose="02000503020000020003" pitchFamily="2" charset="0"/>
              </a:rPr>
              <a:t> </a:t>
            </a:r>
            <a:r>
              <a:rPr lang="en-GB" b="1" dirty="0" err="1">
                <a:latin typeface="Avenir Heavy" panose="02000503020000020003" pitchFamily="2" charset="0"/>
              </a:rPr>
              <a:t>richieste</a:t>
            </a:r>
            <a:r>
              <a:rPr lang="en-GB" b="1" dirty="0">
                <a:latin typeface="Avenir Heavy" panose="02000503020000020003" pitchFamily="2" charset="0"/>
              </a:rPr>
              <a:t> da </a:t>
            </a:r>
            <a:r>
              <a:rPr lang="en-GB" b="1" dirty="0" err="1">
                <a:latin typeface="Avenir Heavy" panose="02000503020000020003" pitchFamily="2" charset="0"/>
              </a:rPr>
              <a:t>Alm</a:t>
            </a:r>
            <a:r>
              <a:rPr lang="en-GB" b="1" dirty="0">
                <a:latin typeface="Avenir Heavy" panose="02000503020000020003" pitchFamily="2" charset="0"/>
              </a:rPr>
              <a:t>@) e </a:t>
            </a:r>
            <a:r>
              <a:rPr lang="en-GB" b="1" dirty="0" err="1">
                <a:latin typeface="Avenir Heavy" panose="02000503020000020003" pitchFamily="2" charset="0"/>
              </a:rPr>
              <a:t>certificati</a:t>
            </a:r>
            <a:r>
              <a:rPr lang="en-GB" b="1" dirty="0">
                <a:latin typeface="Avenir Heavy" panose="02000503020000020003" pitchFamily="2" charset="0"/>
              </a:rPr>
              <a:t>.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>
                <a:latin typeface="Avenir Heavy" panose="02000503020000020003" pitchFamily="2" charset="0"/>
              </a:rPr>
              <a:t>Video streaming </a:t>
            </a:r>
            <a:r>
              <a:rPr lang="en-GB" b="1" dirty="0" err="1">
                <a:latin typeface="Avenir Heavy" panose="02000503020000020003" pitchFamily="2" charset="0"/>
              </a:rPr>
              <a:t>ospitati</a:t>
            </a:r>
            <a:r>
              <a:rPr lang="en-GB" b="1" dirty="0">
                <a:latin typeface="Avenir Heavy" panose="02000503020000020003" pitchFamily="2" charset="0"/>
              </a:rPr>
              <a:t> in Vimeo e incorporate con plugin ad-hoc</a:t>
            </a:r>
          </a:p>
          <a:p>
            <a:pPr marL="252000" indent="-252000">
              <a:spcBef>
                <a:spcPts val="2200"/>
              </a:spcBef>
              <a:buFont typeface="Menlo Bold Italic" panose="020B0609030804020204" pitchFamily="49" charset="0"/>
              <a:buChar char="⇲"/>
            </a:pPr>
            <a:r>
              <a:rPr lang="en-GB" b="1" dirty="0" err="1">
                <a:latin typeface="Avenir Heavy" panose="02000503020000020003" pitchFamily="2" charset="0"/>
              </a:rPr>
              <a:t>Strategie</a:t>
            </a:r>
            <a:r>
              <a:rPr lang="en-GB" b="1" dirty="0">
                <a:latin typeface="Avenir Heavy" panose="02000503020000020003" pitchFamily="2" charset="0"/>
              </a:rPr>
              <a:t> per la </a:t>
            </a:r>
            <a:r>
              <a:rPr lang="en-GB" b="1" dirty="0" err="1">
                <a:latin typeface="Avenir Heavy" panose="02000503020000020003" pitchFamily="2" charset="0"/>
              </a:rPr>
              <a:t>gestione</a:t>
            </a:r>
            <a:r>
              <a:rPr lang="en-GB" b="1" dirty="0">
                <a:latin typeface="Avenir Heavy" panose="02000503020000020003" pitchFamily="2" charset="0"/>
              </a:rPr>
              <a:t> di </a:t>
            </a:r>
            <a:r>
              <a:rPr lang="en-GB" b="1" dirty="0" err="1">
                <a:latin typeface="Avenir Heavy" panose="02000503020000020003" pitchFamily="2" charset="0"/>
              </a:rPr>
              <a:t>testi</a:t>
            </a:r>
            <a:r>
              <a:rPr lang="en-GB" b="1" dirty="0">
                <a:latin typeface="Avenir Heavy" panose="02000503020000020003" pitchFamily="2" charset="0"/>
              </a:rPr>
              <a:t> con lingue </a:t>
            </a:r>
            <a:r>
              <a:rPr lang="en-GB" b="1" dirty="0" err="1">
                <a:latin typeface="Avenir Heavy" panose="02000503020000020003" pitchFamily="2" charset="0"/>
              </a:rPr>
              <a:t>miste</a:t>
            </a:r>
            <a:r>
              <a:rPr lang="en-GB" b="1" dirty="0">
                <a:latin typeface="Avenir Heavy" panose="02000503020000020003" pitchFamily="2" charset="0"/>
              </a:rPr>
              <a:t> e </a:t>
            </a:r>
            <a:r>
              <a:rPr lang="en-GB" b="1" dirty="0" err="1">
                <a:latin typeface="Avenir Heavy" panose="02000503020000020003" pitchFamily="2" charset="0"/>
              </a:rPr>
              <a:t>testi</a:t>
            </a:r>
            <a:r>
              <a:rPr lang="en-GB" b="1" dirty="0">
                <a:latin typeface="Avenir Heavy" panose="02000503020000020003" pitchFamily="2" charset="0"/>
              </a:rPr>
              <a:t> con </a:t>
            </a:r>
            <a:r>
              <a:rPr lang="en-GB" b="1" dirty="0" err="1">
                <a:latin typeface="Avenir Heavy" panose="02000503020000020003" pitchFamily="2" charset="0"/>
              </a:rPr>
              <a:t>direzioni</a:t>
            </a:r>
            <a:r>
              <a:rPr lang="en-GB" b="1" dirty="0">
                <a:latin typeface="Avenir Heavy" panose="02000503020000020003" pitchFamily="2" charset="0"/>
              </a:rPr>
              <a:t> diverse, font-family </a:t>
            </a:r>
            <a:r>
              <a:rPr lang="en-GB" b="1" dirty="0" err="1">
                <a:latin typeface="Avenir Heavy" panose="02000503020000020003" pitchFamily="2" charset="0"/>
              </a:rPr>
              <a:t>aggiuntivi</a:t>
            </a:r>
            <a:r>
              <a:rPr lang="en-GB" b="1" dirty="0">
                <a:latin typeface="Avenir Heavy" panose="02000503020000020003" pitchFamily="2" charset="0"/>
              </a:rPr>
              <a:t> per lingue non contemplate da </a:t>
            </a:r>
            <a:r>
              <a:rPr lang="en-GB" b="1" dirty="0" err="1">
                <a:latin typeface="Avenir Heavy" panose="02000503020000020003" pitchFamily="2" charset="0"/>
              </a:rPr>
              <a:t>Titilium</a:t>
            </a:r>
            <a:r>
              <a:rPr lang="en-GB" b="1" dirty="0">
                <a:latin typeface="Avenir Heavy" panose="02000503020000020003" pitchFamily="2" charset="0"/>
              </a:rPr>
              <a:t>.</a:t>
            </a:r>
          </a:p>
          <a:p>
            <a:endParaRPr lang="en-GB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824D461-BB03-F1E4-E2ED-D0D850159A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603"/>
          <a:stretch/>
        </p:blipFill>
        <p:spPr>
          <a:xfrm>
            <a:off x="0" y="23580"/>
            <a:ext cx="7772400" cy="545193"/>
          </a:xfrm>
          <a:prstGeom prst="rect">
            <a:avLst/>
          </a:prstGeom>
        </p:spPr>
      </p:pic>
      <p:pic>
        <p:nvPicPr>
          <p:cNvPr id="5" name="Immagine 4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89C5FDC4-C121-2FE8-006C-83C4ABC6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1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F67C4BB-59E6-0AFA-73CA-D978EB1C2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1ECDE1E-3D8C-B3FA-DA7F-02A13D947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603"/>
          <a:stretch/>
        </p:blipFill>
        <p:spPr>
          <a:xfrm>
            <a:off x="0" y="23580"/>
            <a:ext cx="7772400" cy="545193"/>
          </a:xfrm>
          <a:prstGeom prst="rect">
            <a:avLst/>
          </a:prstGeom>
        </p:spPr>
      </p:pic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26E902EA-631A-3E42-534F-97538451C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707382F-2EE6-4BD7-F2CC-91A13F25EA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89" r="4110" b="8405"/>
          <a:stretch/>
        </p:blipFill>
        <p:spPr>
          <a:xfrm>
            <a:off x="1574041" y="1122786"/>
            <a:ext cx="9043917" cy="5518529"/>
          </a:xfrm>
          <a:prstGeom prst="rect">
            <a:avLst/>
          </a:prstGeom>
          <a:ln w="1905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AE0C529C-8F71-EDB3-AD7F-F4614EBE4601}"/>
              </a:ext>
            </a:extLst>
          </p:cNvPr>
          <p:cNvSpPr/>
          <p:nvPr/>
        </p:nvSpPr>
        <p:spPr>
          <a:xfrm>
            <a:off x="1458686" y="534700"/>
            <a:ext cx="3995057" cy="36766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796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18D1F7D-F8F0-1594-3D54-D81745992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2DE9D999-115B-C813-1599-1D168F76F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100A699-82D1-A4CD-4AA0-464EDA70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749"/>
          <a:stretch/>
        </p:blipFill>
        <p:spPr>
          <a:xfrm>
            <a:off x="728663" y="715705"/>
            <a:ext cx="5107125" cy="598806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1AD5611-D4B5-3BE0-783B-FAE4E53CD8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722"/>
          <a:stretch/>
        </p:blipFill>
        <p:spPr>
          <a:xfrm>
            <a:off x="6179344" y="715705"/>
            <a:ext cx="5010150" cy="5988066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4C550E40-1B52-5D20-621F-4FA244448FE8}"/>
              </a:ext>
            </a:extLst>
          </p:cNvPr>
          <p:cNvSpPr/>
          <p:nvPr/>
        </p:nvSpPr>
        <p:spPr>
          <a:xfrm>
            <a:off x="3646716" y="154229"/>
            <a:ext cx="2449284" cy="24260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7BBC84E7-FB49-910F-A8DE-D7C38B72DCB5}"/>
              </a:ext>
            </a:extLst>
          </p:cNvPr>
          <p:cNvSpPr/>
          <p:nvPr/>
        </p:nvSpPr>
        <p:spPr>
          <a:xfrm>
            <a:off x="8684419" y="4296455"/>
            <a:ext cx="2449284" cy="24260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305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9A4A62-8A19-A684-664C-1C5342BA7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0F36D4A-9986-BD77-D573-FBFE1BBA0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EC6CFD1-87AF-F7E3-79CD-5F2C90E15D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86"/>
          <a:stretch/>
        </p:blipFill>
        <p:spPr>
          <a:xfrm>
            <a:off x="428799" y="307181"/>
            <a:ext cx="9478211" cy="6243637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45FD96B4-2E89-FBD2-A4A2-0C0CF10C4D1B}"/>
              </a:ext>
            </a:extLst>
          </p:cNvPr>
          <p:cNvSpPr/>
          <p:nvPr/>
        </p:nvSpPr>
        <p:spPr>
          <a:xfrm>
            <a:off x="3864431" y="577593"/>
            <a:ext cx="2449284" cy="24260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959435D1-B525-5E86-B034-043B2F21B7CB}"/>
              </a:ext>
            </a:extLst>
          </p:cNvPr>
          <p:cNvSpPr/>
          <p:nvPr/>
        </p:nvSpPr>
        <p:spPr>
          <a:xfrm>
            <a:off x="9024257" y="5378193"/>
            <a:ext cx="1404257" cy="1371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718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27E741-976C-6083-252E-2D5561C43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D68EF0C-6271-44FB-5AEE-6B6CC2642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8" name="Immagine 7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9F465129-B4EC-E523-0DD1-7A79E9E75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163" y="404478"/>
            <a:ext cx="3675164" cy="619578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4B0D7A2-87D1-6CC2-A4EF-4596F56AEB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72" t="4167" r="5272" b="5125"/>
          <a:stretch/>
        </p:blipFill>
        <p:spPr>
          <a:xfrm>
            <a:off x="1140564" y="685800"/>
            <a:ext cx="3683708" cy="5633136"/>
          </a:xfrm>
          <a:prstGeom prst="rect">
            <a:avLst/>
          </a:prstGeom>
          <a:ln w="190500">
            <a:noFill/>
          </a:ln>
        </p:spPr>
      </p:pic>
    </p:spTree>
    <p:extLst>
      <p:ext uri="{BB962C8B-B14F-4D97-AF65-F5344CB8AC3E}">
        <p14:creationId xmlns:p14="http://schemas.microsoft.com/office/powerpoint/2010/main" val="3726909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7B5BF7F-4948-9C29-DB56-DFAE26A48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C17BE673-8341-B49A-0B00-D09172B9D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26CBCA7-B0E1-ACFE-975A-BF613D386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2" y="442914"/>
            <a:ext cx="7969838" cy="461486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3624FC9-643A-144E-209B-B5FAE04E52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5" r="51964"/>
          <a:stretch/>
        </p:blipFill>
        <p:spPr>
          <a:xfrm>
            <a:off x="7529033" y="2168160"/>
            <a:ext cx="4558193" cy="44326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ED524ED9-722D-F9EB-D1A6-61E2F453B949}"/>
              </a:ext>
            </a:extLst>
          </p:cNvPr>
          <p:cNvSpPr/>
          <p:nvPr/>
        </p:nvSpPr>
        <p:spPr>
          <a:xfrm>
            <a:off x="1164773" y="1948541"/>
            <a:ext cx="1763483" cy="17417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854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A893831-DACC-3C1E-A691-F90123D34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6CE8C81E-E59E-7A29-7292-B8F7B9AA8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8B7ED0B-822B-A727-7D9D-818E26B1A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63"/>
          <a:stretch/>
        </p:blipFill>
        <p:spPr>
          <a:xfrm>
            <a:off x="442913" y="288796"/>
            <a:ext cx="9644062" cy="630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39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503CA6-8E60-ABCD-791C-11E6343D9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2DEFDA53-AB1E-9CC2-623D-181E44680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E896905-02C2-E7FE-9A8A-1E3FC38072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86" r="1065"/>
          <a:stretch/>
        </p:blipFill>
        <p:spPr>
          <a:xfrm>
            <a:off x="468548" y="706180"/>
            <a:ext cx="9825214" cy="57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0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7D7A84-C16D-FB63-DDE1-3E8C15C12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9C1B365D-C8F2-6D30-E9AD-DD9F9F3B8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364A0F3-A142-7716-915D-2EC9DDA48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50" y="577593"/>
            <a:ext cx="4813300" cy="29972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626F7F1-3C76-1FA0-E6E1-D7818F947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650" y="2076193"/>
            <a:ext cx="7772400" cy="445583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1002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70823B-4F25-BF79-8230-9C901D5B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03EE3F1F-6EDC-3E71-81FC-CB8C04F9C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33EC77F-F4D9-5300-43E6-6CDA0F83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51" y="1100137"/>
            <a:ext cx="11550312" cy="530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02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0138184-8337-2F9B-5E83-7B0A47DF6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818CD7C2-F351-3646-2F36-1045291E7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3DC6541-028C-094C-1A69-D5BC5DF919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4"/>
          <a:stretch/>
        </p:blipFill>
        <p:spPr>
          <a:xfrm>
            <a:off x="392287" y="1063369"/>
            <a:ext cx="11577686" cy="458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00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5D7876-7256-CE14-ACFE-66A048495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11B94288-ADF1-2EBE-C6C2-49964E2E6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E1BD572-C664-3335-BC7B-6DFD685FE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69031"/>
            <a:ext cx="11523021" cy="570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14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C4AFF6-C0E2-7EAB-F027-7A6176884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518447E4-4DAB-90D1-DECD-E6A7479C9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9E0AE50-7662-E8CD-3C5B-8029196885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685" b="11344"/>
          <a:stretch/>
        </p:blipFill>
        <p:spPr>
          <a:xfrm>
            <a:off x="330995" y="428625"/>
            <a:ext cx="6569868" cy="365694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5F2B701-38CA-C90A-584E-BD3DE71786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717" b="45785"/>
          <a:stretch/>
        </p:blipFill>
        <p:spPr>
          <a:xfrm>
            <a:off x="4606908" y="3043236"/>
            <a:ext cx="6455080" cy="32432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52116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AB0B6-183A-F8AC-8084-95D3F15B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940AABB3-FBB3-6D0B-8BFD-9A49EF765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73F93F0-1BAF-A238-A957-29E2DDBECF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50"/>
          <a:stretch/>
        </p:blipFill>
        <p:spPr>
          <a:xfrm>
            <a:off x="110897" y="125314"/>
            <a:ext cx="7434263" cy="673268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07D1004-A9CE-E01F-C297-B778296FE6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33"/>
          <a:stretch/>
        </p:blipFill>
        <p:spPr>
          <a:xfrm>
            <a:off x="6423436" y="1633293"/>
            <a:ext cx="5516152" cy="41619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86E6C34A-D876-1ADB-94BE-3A0138691CA7}"/>
              </a:ext>
            </a:extLst>
          </p:cNvPr>
          <p:cNvSpPr/>
          <p:nvPr/>
        </p:nvSpPr>
        <p:spPr>
          <a:xfrm>
            <a:off x="5910944" y="2569028"/>
            <a:ext cx="1415141" cy="143732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8573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5E96AC-5169-12E7-6147-AA7BE4CB8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453C533E-DBBA-9C37-5E4E-2104CFEF7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BE126E5-654A-4561-17E1-CC5AA869ED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24"/>
          <a:stretch/>
        </p:blipFill>
        <p:spPr>
          <a:xfrm>
            <a:off x="960778" y="399142"/>
            <a:ext cx="3622108" cy="605971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CB8B104-AEDB-8077-9777-FDEC7856C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50" y="1211428"/>
            <a:ext cx="6345015" cy="44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62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506180A-8F36-11F1-8DF6-3AF58F17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C4389FD5-D3DB-4588-70D2-52A8ABCEB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2796BC0-2D3D-CE6E-4C50-C55C19F25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16" y="850447"/>
            <a:ext cx="6710111" cy="309018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6981E34-ED59-AEDE-C62A-0E3AA4A2D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457" y="737865"/>
            <a:ext cx="3755235" cy="593371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98290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068A61E-9D7E-A7B5-B3F0-F53168AAC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FFCB9857-6E9B-C46F-31E4-E22B049C2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248FC23-60D1-6EE0-6F44-8FA2D89716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3" r="12919" b="8687"/>
          <a:stretch/>
        </p:blipFill>
        <p:spPr>
          <a:xfrm>
            <a:off x="414338" y="177544"/>
            <a:ext cx="5681662" cy="409906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B86EA30-7B5C-458A-C2AC-378FDF6F4B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900" t="3663" r="10288"/>
          <a:stretch/>
        </p:blipFill>
        <p:spPr>
          <a:xfrm>
            <a:off x="6593187" y="1071563"/>
            <a:ext cx="4882057" cy="519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56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644194-41E2-BD27-213E-BA26790E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D601D09E-59BC-78AE-3163-5F011C0E9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602CBB3-A998-F149-4FD6-D39D2C3DA8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54" t="7289" r="22096"/>
          <a:stretch/>
        </p:blipFill>
        <p:spPr>
          <a:xfrm>
            <a:off x="2914649" y="278221"/>
            <a:ext cx="5700713" cy="639776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41A24D3F-170B-FAC7-9234-85B480B0E65A}"/>
              </a:ext>
            </a:extLst>
          </p:cNvPr>
          <p:cNvSpPr/>
          <p:nvPr/>
        </p:nvSpPr>
        <p:spPr>
          <a:xfrm>
            <a:off x="3069773" y="650751"/>
            <a:ext cx="2449284" cy="24260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7475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4D91C0B-749F-3B43-EBDC-B3C770D47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081E7FA8-FDCE-5EF2-8F4E-64C8FEE0E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988" y="0"/>
            <a:ext cx="2005012" cy="57759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55F6568-8882-3E7F-B159-15D29203F4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07" t="1937" r="4225"/>
          <a:stretch/>
        </p:blipFill>
        <p:spPr>
          <a:xfrm>
            <a:off x="6419852" y="577593"/>
            <a:ext cx="3371851" cy="595302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AAD293-A037-1420-41CC-87E04C41F96C}"/>
              </a:ext>
            </a:extLst>
          </p:cNvPr>
          <p:cNvSpPr txBox="1"/>
          <p:nvPr/>
        </p:nvSpPr>
        <p:spPr>
          <a:xfrm>
            <a:off x="700088" y="577593"/>
            <a:ext cx="4829175" cy="29177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it-IT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Dati parziali: 12/19 corsi</a:t>
            </a:r>
          </a:p>
          <a:p>
            <a:pPr>
              <a:lnSpc>
                <a:spcPct val="115000"/>
              </a:lnSpc>
            </a:pPr>
            <a:endParaRPr lang="it-IT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2879 domande nei depositi</a:t>
            </a:r>
          </a:p>
          <a:p>
            <a:pPr>
              <a:lnSpc>
                <a:spcPct val="115000"/>
              </a:lnSpc>
            </a:pPr>
            <a:r>
              <a:rPr lang="it-IT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509 video caricati in </a:t>
            </a:r>
            <a:r>
              <a:rPr lang="it-IT" sz="2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vimeo</a:t>
            </a:r>
            <a:endParaRPr lang="it-IT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it-IT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2400" dirty="0">
                <a:latin typeface="Arial" panose="020B0604020202020204" pitchFamily="34" charset="0"/>
                <a:ea typeface="Arial" panose="020B0604020202020204" pitchFamily="34" charset="0"/>
              </a:rPr>
              <a:t>E il lavoro continua!</a:t>
            </a:r>
            <a:endParaRPr lang="it-IT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725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6ED3D8-E020-FD19-9274-BBEF77B3A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759" y="1335636"/>
            <a:ext cx="7383865" cy="780000"/>
          </a:xfrm>
        </p:spPr>
        <p:txBody>
          <a:bodyPr/>
          <a:lstStyle/>
          <a:p>
            <a:r>
              <a:rPr lang="it-IT" dirty="0"/>
              <a:t>Lezioni apprese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90EE04-FD1F-85A6-245C-371C3A7949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41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43C4F1B-8A6D-9AF7-1A13-ABC2E5AFF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47" y="1141368"/>
            <a:ext cx="1397072" cy="135262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02926BB-722F-A6A2-7DF6-2EFC8112E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4821" y="1484726"/>
            <a:ext cx="1587582" cy="1492327"/>
          </a:xfrm>
          <a:prstGeom prst="rect">
            <a:avLst/>
          </a:prstGeom>
        </p:spPr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5A1B6D5-F9AE-7B34-ACDA-2563BC211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3144" y="1817678"/>
            <a:ext cx="10035455" cy="4381954"/>
          </a:xfrm>
        </p:spPr>
        <p:txBody>
          <a:bodyPr>
            <a:normAutofit/>
          </a:bodyPr>
          <a:lstStyle/>
          <a:p>
            <a:r>
              <a:rPr lang="it-IT" sz="1600" dirty="0"/>
              <a:t>1. </a:t>
            </a:r>
            <a:r>
              <a:rPr lang="it-IT" sz="1600" b="1" dirty="0"/>
              <a:t>Progettare il processo prima dei prodotti</a:t>
            </a:r>
          </a:p>
          <a:p>
            <a:pPr marL="114300" indent="0">
              <a:buNone/>
            </a:pPr>
            <a:r>
              <a:rPr lang="it-IT" sz="1600" dirty="0"/>
              <a:t>Tempi, ruoli, responsabilità e flussi di revisione devono essere definiti fin dall'avvio</a:t>
            </a:r>
          </a:p>
          <a:p>
            <a:r>
              <a:rPr lang="it-IT" sz="1600" dirty="0"/>
              <a:t>2. </a:t>
            </a:r>
            <a:r>
              <a:rPr lang="it-IT" sz="1600" b="1" dirty="0"/>
              <a:t>Creare prodotti omogenei ≠  uniformare e banalizzare i contenuti</a:t>
            </a:r>
          </a:p>
          <a:p>
            <a:pPr marL="114300" indent="0">
              <a:buNone/>
            </a:pPr>
            <a:r>
              <a:rPr lang="it-IT" sz="1600" dirty="0"/>
              <a:t>Strutture, criteri di qualità e identità visiva possono essere condivisi, preservando le specificità linguistiche, culturali e didattiche dei singoli corsi.</a:t>
            </a:r>
          </a:p>
          <a:p>
            <a:r>
              <a:rPr lang="it-IT" sz="1600" dirty="0"/>
              <a:t>3. </a:t>
            </a:r>
            <a:r>
              <a:rPr lang="it-IT" sz="1600" b="1" dirty="0"/>
              <a:t>Target e finalità devono guidare la progettazione</a:t>
            </a:r>
          </a:p>
          <a:p>
            <a:pPr marL="114300" indent="0">
              <a:buNone/>
            </a:pPr>
            <a:r>
              <a:rPr lang="it-IT" sz="1600" dirty="0"/>
              <a:t>Livello linguistico, profilo degli apprendenti e possibili contesti d'uso devono essere esplicitati e compresi</a:t>
            </a:r>
            <a:endParaRPr lang="it-IT" sz="1600" b="1" dirty="0"/>
          </a:p>
          <a:p>
            <a:r>
              <a:rPr lang="it-IT" sz="1600" dirty="0"/>
              <a:t>4. </a:t>
            </a:r>
            <a:r>
              <a:rPr lang="it-IT" sz="1600" b="1" dirty="0"/>
              <a:t>Competenza disciplinare ≠ competenza nella progettazione digitale</a:t>
            </a:r>
          </a:p>
          <a:p>
            <a:pPr marL="114300" indent="0">
              <a:buNone/>
            </a:pPr>
            <a:r>
              <a:rPr lang="it-IT" sz="1600" dirty="0"/>
              <a:t>Insegnare online in percorsi autoapprenditivi richiede strategie specifiche di engagement </a:t>
            </a:r>
            <a:r>
              <a:rPr lang="it-IT" sz="1600" i="1" dirty="0"/>
              <a:t>NO Covid like</a:t>
            </a:r>
          </a:p>
          <a:p>
            <a:r>
              <a:rPr lang="it-IT" sz="1600" dirty="0"/>
              <a:t>5. </a:t>
            </a:r>
            <a:r>
              <a:rPr lang="it-IT" sz="1600" b="1" dirty="0"/>
              <a:t>La qualità si costruisce durante il processo</a:t>
            </a:r>
          </a:p>
          <a:p>
            <a:pPr marL="114300" indent="0">
              <a:buNone/>
            </a:pPr>
            <a:r>
              <a:rPr lang="it-IT" sz="1600" dirty="0"/>
              <a:t>La qualità non è il controllo finale del prodotto ma è una proprietà del processo di produzione</a:t>
            </a:r>
          </a:p>
          <a:p>
            <a:pPr marL="114300" indent="0">
              <a:buNone/>
            </a:pPr>
            <a:endParaRPr lang="it-IT" sz="16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62139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6E12FE4-566D-F4E0-89F0-3B019C465E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42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B496A76-33BF-10F7-B9A9-35CB13D5D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993" y="1407852"/>
            <a:ext cx="6148013" cy="41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7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1855</Words>
  <Application>Microsoft Macintosh PowerPoint</Application>
  <PresentationFormat>Widescreen</PresentationFormat>
  <Paragraphs>221</Paragraphs>
  <Slides>42</Slides>
  <Notes>8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51" baseType="lpstr">
      <vt:lpstr>Wingdings</vt:lpstr>
      <vt:lpstr>Titillium Web</vt:lpstr>
      <vt:lpstr>Avenir Book</vt:lpstr>
      <vt:lpstr>Arial</vt:lpstr>
      <vt:lpstr>Menlo Bold Italic</vt:lpstr>
      <vt:lpstr>Titillium Web SemiBold</vt:lpstr>
      <vt:lpstr>Avenir Heavy</vt:lpstr>
      <vt:lpstr>Calibri</vt:lpstr>
      <vt:lpstr>Tema di Office</vt:lpstr>
      <vt:lpstr>Stato Attuazione DEH ALMA Università L’Orientale di Napoli  26/4/26</vt:lpstr>
      <vt:lpstr>Contenuti</vt:lpstr>
      <vt:lpstr>Accordo di Partenariato</vt:lpstr>
      <vt:lpstr>WP1 - Programmi formativi digitali</vt:lpstr>
      <vt:lpstr>WP4 - AI per la Digital Education  </vt:lpstr>
      <vt:lpstr>Accordo UNIOR 25-10-2024</vt:lpstr>
      <vt:lpstr>Operatività CLAOR dal 1/4/2025 (meno 8 mesi)</vt:lpstr>
      <vt:lpstr>Università di L’Orientale di Napoli   25-10-2024  → 1/4/2025 (meno 8 mesi)</vt:lpstr>
      <vt:lpstr>Presentazione standard di PowerPoint</vt:lpstr>
      <vt:lpstr>Modalità di realizzazione</vt:lpstr>
      <vt:lpstr>Definizione di  un flusso di produzione</vt:lpstr>
      <vt:lpstr>Elementi oggetto di controllo</vt:lpstr>
      <vt:lpstr>Elementi oggetto di controllo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Principali scelte progettuali relative a Moodle https://progettoalma.unior.it/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Lezioni apprese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Stato Attuazione DEH ALMA Università di XXXX  27 - 28 ottobre 2025 Napoli</dc:title>
  <dc:creator>Anna</dc:creator>
  <cp:lastModifiedBy>paula de waal almeida santos</cp:lastModifiedBy>
  <cp:revision>45</cp:revision>
  <dcterms:modified xsi:type="dcterms:W3CDTF">2026-09-16T10:31:27Z</dcterms:modified>
</cp:coreProperties>
</file>