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66" r:id="rId4"/>
    <p:sldId id="267" r:id="rId5"/>
    <p:sldId id="257" r:id="rId6"/>
    <p:sldId id="258" r:id="rId7"/>
    <p:sldId id="261" r:id="rId8"/>
    <p:sldId id="262" r:id="rId9"/>
    <p:sldId id="264" r:id="rId10"/>
    <p:sldId id="268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0"/>
    <p:restoredTop sz="94661"/>
  </p:normalViewPr>
  <p:slideViewPr>
    <p:cSldViewPr snapToGrid="0">
      <p:cViewPr varScale="1">
        <p:scale>
          <a:sx n="113" d="100"/>
          <a:sy n="113" d="100"/>
        </p:scale>
        <p:origin x="1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Text"/>
          <p:cNvSpPr txBox="1">
            <a:spLocks noGrp="1"/>
          </p:cNvSpPr>
          <p:nvPr>
            <p:ph type="title"/>
          </p:nvPr>
        </p:nvSpPr>
        <p:spPr>
          <a:xfrm>
            <a:off x="1524000" y="599850"/>
            <a:ext cx="9144000" cy="2387602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079525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7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Rectangle"/>
          <p:cNvSpPr/>
          <p:nvPr/>
        </p:nvSpPr>
        <p:spPr>
          <a:xfrm>
            <a:off x="-1" y="6755098"/>
            <a:ext cx="12192001" cy="105868"/>
          </a:xfrm>
          <a:prstGeom prst="rect">
            <a:avLst/>
          </a:prstGeom>
          <a:solidFill>
            <a:srgbClr val="F080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0" name="alessandria skyline.png" descr="alessandria skyline.png"/>
          <p:cNvPicPr>
            <a:picLocks noChangeAspect="1"/>
          </p:cNvPicPr>
          <p:nvPr/>
        </p:nvPicPr>
        <p:blipFill>
          <a:blip r:embed="rId4"/>
          <a:srcRect b="230"/>
          <a:stretch>
            <a:fillRect/>
          </a:stretch>
        </p:blipFill>
        <p:spPr>
          <a:xfrm>
            <a:off x="2060647" y="4371823"/>
            <a:ext cx="8070706" cy="2482745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62500" y="6573577"/>
            <a:ext cx="258623" cy="2483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99837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40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41" name="Picture 11" descr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1612" y="128399"/>
            <a:ext cx="2063383" cy="468002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>
            <a:spLocks noGrp="1"/>
          </p:cNvSpPr>
          <p:nvPr>
            <p:ph type="title"/>
          </p:nvPr>
        </p:nvSpPr>
        <p:spPr>
          <a:xfrm>
            <a:off x="838200" y="68897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214947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53" name="Picture 11" descr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55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xfrm>
            <a:off x="839787" y="679450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995488"/>
            <a:ext cx="5157790" cy="2333798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Segnaposto testo 4"/>
          <p:cNvSpPr>
            <a:spLocks noGrp="1"/>
          </p:cNvSpPr>
          <p:nvPr>
            <p:ph type="body" sz="quarter" idx="21"/>
          </p:nvPr>
        </p:nvSpPr>
        <p:spPr>
          <a:xfrm>
            <a:off x="6172200" y="1995488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66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67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69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Text"/>
          <p:cNvSpPr txBox="1">
            <a:spLocks noGrp="1"/>
          </p:cNvSpPr>
          <p:nvPr>
            <p:ph type="title"/>
          </p:nvPr>
        </p:nvSpPr>
        <p:spPr>
          <a:xfrm>
            <a:off x="838200" y="75565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8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9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81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90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92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/>
          <p:cNvSpPr txBox="1">
            <a:spLocks noGrp="1"/>
          </p:cNvSpPr>
          <p:nvPr>
            <p:ph type="title"/>
          </p:nvPr>
        </p:nvSpPr>
        <p:spPr>
          <a:xfrm>
            <a:off x="839787" y="7239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1254125"/>
            <a:ext cx="617220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" name="Segnaposto testo 3"/>
          <p:cNvSpPr>
            <a:spLocks noGrp="1"/>
          </p:cNvSpPr>
          <p:nvPr>
            <p:ph type="body" sz="quarter" idx="21"/>
          </p:nvPr>
        </p:nvSpPr>
        <p:spPr>
          <a:xfrm>
            <a:off x="839787" y="2324100"/>
            <a:ext cx="3932238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3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04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106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xfrm>
            <a:off x="839787" y="695325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15" name="Segnaposto immagine 2"/>
          <p:cNvSpPr>
            <a:spLocks noGrp="1"/>
          </p:cNvSpPr>
          <p:nvPr>
            <p:ph type="pic" sz="half" idx="21"/>
          </p:nvPr>
        </p:nvSpPr>
        <p:spPr>
          <a:xfrm>
            <a:off x="5183187" y="1225550"/>
            <a:ext cx="6172203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295525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18" name="Picture 17" descr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120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4" name="Picture 12" descr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moodlemoot-italia2026-logo-black.png" descr="moodlemoot-italia2026-logo-black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11612" y="128399"/>
            <a:ext cx="2063383" cy="46800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Text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olo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it-IT" sz="3600" dirty="0" err="1"/>
              <a:t>Moodle</a:t>
            </a:r>
            <a:r>
              <a:rPr lang="it-IT" sz="3600" dirty="0"/>
              <a:t> e il suo ruolo nell’orchestrazione di esperienze di apprendimento adattive basate sull’IA: Un modello di integrazione </a:t>
            </a:r>
            <a:br>
              <a:rPr lang="it-IT" sz="3600" dirty="0"/>
            </a:br>
            <a:r>
              <a:rPr lang="it-IT" sz="3600" b="1" dirty="0"/>
              <a:t>L</a:t>
            </a:r>
            <a:r>
              <a:rPr lang="it-IT" sz="3600" dirty="0"/>
              <a:t>earning </a:t>
            </a:r>
            <a:r>
              <a:rPr lang="it-IT" sz="3600" b="1" dirty="0"/>
              <a:t>T</a:t>
            </a:r>
            <a:r>
              <a:rPr lang="it-IT" sz="3600" dirty="0"/>
              <a:t>ools </a:t>
            </a:r>
            <a:r>
              <a:rPr lang="it-IT" sz="3600" b="1" dirty="0" err="1"/>
              <a:t>I</a:t>
            </a:r>
            <a:r>
              <a:rPr lang="it-IT" sz="3600" dirty="0" err="1"/>
              <a:t>nteroperability</a:t>
            </a:r>
            <a:endParaRPr sz="3600" dirty="0"/>
          </a:p>
        </p:txBody>
      </p:sp>
      <p:sp>
        <p:nvSpPr>
          <p:cNvPr id="131" name="Sottotitolo 2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r>
              <a:rPr lang="it-IT" dirty="0"/>
              <a:t>Giulia Sironi</a:t>
            </a:r>
            <a:r>
              <a:rPr lang="it-IT" baseline="30000" dirty="0"/>
              <a:t>1</a:t>
            </a:r>
            <a:r>
              <a:rPr lang="it-IT" dirty="0"/>
              <a:t>, Nicolás Avelar</a:t>
            </a:r>
            <a:r>
              <a:rPr lang="it-IT" baseline="30000" dirty="0"/>
              <a:t>2</a:t>
            </a:r>
            <a:r>
              <a:rPr lang="it-IT" dirty="0"/>
              <a:t>, Filippo Maretti</a:t>
            </a:r>
            <a:r>
              <a:rPr lang="it-IT" baseline="30000" dirty="0"/>
              <a:t>2</a:t>
            </a:r>
            <a:r>
              <a:rPr lang="it-IT" dirty="0"/>
              <a:t>, Luca Cordioli</a:t>
            </a:r>
            <a:r>
              <a:rPr lang="it-IT" baseline="30000" dirty="0"/>
              <a:t>2</a:t>
            </a:r>
            <a:r>
              <a:rPr lang="it-IT" dirty="0"/>
              <a:t>, </a:t>
            </a:r>
          </a:p>
          <a:p>
            <a:r>
              <a:rPr lang="it-IT" dirty="0"/>
              <a:t>Paolo Maria Ferri</a:t>
            </a:r>
            <a:r>
              <a:rPr lang="it-IT" baseline="30000" dirty="0"/>
              <a:t>1</a:t>
            </a:r>
            <a:r>
              <a:rPr lang="it-IT" dirty="0"/>
              <a:t>, Tommaso Minerva</a:t>
            </a:r>
            <a:r>
              <a:rPr lang="it-IT" baseline="30000" dirty="0"/>
              <a:t>3</a:t>
            </a:r>
            <a:endParaRPr lang="it-IT" dirty="0"/>
          </a:p>
          <a:p>
            <a:r>
              <a:rPr lang="it-IT" baseline="-25000" dirty="0"/>
              <a:t>1 Università degli Studi di Milano-Bicocca</a:t>
            </a:r>
          </a:p>
          <a:p>
            <a:r>
              <a:rPr lang="it-IT" baseline="-25000" dirty="0"/>
              <a:t>2 SceneSnap </a:t>
            </a:r>
            <a:r>
              <a:rPr lang="it-IT" baseline="-25000" dirty="0" err="1"/>
              <a:t>Srl</a:t>
            </a:r>
            <a:endParaRPr lang="it-IT" baseline="-25000" dirty="0"/>
          </a:p>
          <a:p>
            <a:r>
              <a:rPr lang="it-IT" baseline="-25000" dirty="0"/>
              <a:t>3 Università di Modena e Reggio Emilia </a:t>
            </a:r>
            <a:br>
              <a:rPr lang="it-IT" dirty="0"/>
            </a:br>
            <a:endParaRPr lang="it-IT" dirty="0"/>
          </a:p>
          <a:p>
            <a:r>
              <a:rPr lang="it-IT" dirty="0" err="1"/>
              <a:t>Giulia.sironi@unimib.it</a:t>
            </a:r>
            <a:endParaRPr lang="it-IT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3A00ED-695D-ECB2-0BB3-F6C4CE90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Quinquennio 2019-2024: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694D176-2CE8-CA5B-8EDA-8F76978F5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33350"/>
            <a:ext cx="10515600" cy="2371743"/>
          </a:xfrm>
        </p:spPr>
        <p:txBody>
          <a:bodyPr/>
          <a:lstStyle/>
          <a:p>
            <a:pPr algn="just"/>
            <a:r>
              <a:rPr lang="it-IT" dirty="0"/>
              <a:t>COVID-19</a:t>
            </a:r>
          </a:p>
          <a:p>
            <a:pPr algn="just"/>
            <a:r>
              <a:rPr lang="it-IT" dirty="0"/>
              <a:t>Chatbot conversazionali dotate di interfacce NLP</a:t>
            </a:r>
          </a:p>
          <a:p>
            <a:pPr algn="just"/>
            <a:r>
              <a:rPr lang="it-IT" dirty="0"/>
              <a:t>Necessità di riprogettare il tipo di esperienze di apprendimento da offrire agli studenti</a:t>
            </a:r>
          </a:p>
        </p:txBody>
      </p:sp>
    </p:spTree>
    <p:extLst>
      <p:ext uri="{BB962C8B-B14F-4D97-AF65-F5344CB8AC3E}">
        <p14:creationId xmlns:p14="http://schemas.microsoft.com/office/powerpoint/2010/main" val="63593360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8F764C-B5EC-5E18-31CF-11542DF1C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Programma Next Generation Eu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14356CA-EC90-3AFF-D667-49A33DDA5A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b="1" dirty="0"/>
              <a:t>2021: </a:t>
            </a:r>
            <a:r>
              <a:rPr lang="it-IT" dirty="0"/>
              <a:t>Lo stato italiano approva il Piano Nazionale di Resistenza e Resilienza (PNRR).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/>
              <a:t>Investimento 3.4 “Didattica e competenze universitarie avanzate” della Missione 4 destinata all’Istruzione e Ricerca 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/>
              <a:t>Realizzazione di 3 </a:t>
            </a:r>
            <a:r>
              <a:rPr lang="it-IT" b="1" dirty="0"/>
              <a:t>Digital Educational Hub</a:t>
            </a:r>
          </a:p>
          <a:p>
            <a:pPr marL="0" indent="0" algn="just">
              <a:buNone/>
            </a:pPr>
            <a:endParaRPr lang="it-IT" dirty="0"/>
          </a:p>
        </p:txBody>
      </p:sp>
      <p:cxnSp>
        <p:nvCxnSpPr>
          <p:cNvPr id="5" name="Connettore diritto a freccia 4">
            <a:extLst>
              <a:ext uri="{FF2B5EF4-FFF2-40B4-BE49-F238E27FC236}">
                <a16:creationId xmlns:a16="http://schemas.microsoft.com/office/drawing/2014/main" id="{079D3BC2-98DD-52B6-4DC3-A53719650A7E}"/>
              </a:ext>
            </a:extLst>
          </p:cNvPr>
          <p:cNvCxnSpPr/>
          <p:nvPr/>
        </p:nvCxnSpPr>
        <p:spPr>
          <a:xfrm>
            <a:off x="3368340" y="4311088"/>
            <a:ext cx="0" cy="624468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63330037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30923E-B135-02EF-F692-47FD48450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Oggetto del contributo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7C7AFFA-D574-9AE0-1827-4CAF526522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b="1" dirty="0"/>
              <a:t>EDUNEXT</a:t>
            </a:r>
            <a:r>
              <a:rPr lang="it-IT" dirty="0"/>
              <a:t> (DEH)  ha creato un ecosistema costituito da 6 portali.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 err="1"/>
              <a:t>LEARN.edunext.eu</a:t>
            </a:r>
            <a:r>
              <a:rPr lang="it-IT" dirty="0"/>
              <a:t>: LMS </a:t>
            </a:r>
            <a:r>
              <a:rPr lang="it-IT" dirty="0" err="1"/>
              <a:t>Moodle</a:t>
            </a:r>
            <a:r>
              <a:rPr lang="it-IT" dirty="0"/>
              <a:t> per l’erogazione di 35 corsi di laurea, di cui 8 triennali e 27 magistrali.</a:t>
            </a:r>
          </a:p>
        </p:txBody>
      </p:sp>
      <p:cxnSp>
        <p:nvCxnSpPr>
          <p:cNvPr id="4" name="Connettore diritto a freccia 3">
            <a:extLst>
              <a:ext uri="{FF2B5EF4-FFF2-40B4-BE49-F238E27FC236}">
                <a16:creationId xmlns:a16="http://schemas.microsoft.com/office/drawing/2014/main" id="{F263B1BB-4F94-5E71-E6CB-BCD6A4AC59C0}"/>
              </a:ext>
            </a:extLst>
          </p:cNvPr>
          <p:cNvCxnSpPr/>
          <p:nvPr/>
        </p:nvCxnSpPr>
        <p:spPr>
          <a:xfrm>
            <a:off x="1628077" y="2698595"/>
            <a:ext cx="0" cy="624468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34766066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89CBE2-B7B3-FB33-EEDD-1DFC29B73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Integrazione LTI: 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3E59687-1124-16B2-1391-C28801028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234" y="2781174"/>
            <a:ext cx="4762500" cy="122211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400" dirty="0"/>
              <a:t>Tramite integrazione LTI, </a:t>
            </a:r>
            <a:r>
              <a:rPr lang="it-IT" sz="2400" dirty="0" err="1"/>
              <a:t>Moodle</a:t>
            </a:r>
            <a:r>
              <a:rPr lang="it-IT" sz="2400" dirty="0"/>
              <a:t> collega gli utenti autenticati con un servizio IA dotato di tutor multi-agent e una suite di strumenti generativi per lo studio.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F273F16-B22F-B957-F490-0FA9292D77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2781175"/>
            <a:ext cx="5753100" cy="2755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129656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74729E-5238-5E90-3054-5F4BAE118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Interfaccia e funzionamento: 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ACAC6F2-A3E5-64C1-1CE0-F973AD97CA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59120"/>
            <a:ext cx="4146395" cy="435133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it-IT" dirty="0"/>
              <a:t>I docenti: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t-IT" b="1" dirty="0"/>
              <a:t>caricano</a:t>
            </a:r>
            <a:r>
              <a:rPr lang="it-IT" dirty="0"/>
              <a:t> su LEARN l’insieme delle risorse (testo, video e audio) di un insegnamento universitario;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t-IT" b="1" dirty="0"/>
              <a:t>definiscono</a:t>
            </a:r>
            <a:r>
              <a:rPr lang="it-IT" dirty="0"/>
              <a:t> per quali risorse rendere disponibile l’esperienza di apprendimento potenziata dall’IA;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t-IT" b="1" dirty="0"/>
              <a:t>selezionano</a:t>
            </a:r>
            <a:r>
              <a:rPr lang="it-IT" dirty="0"/>
              <a:t> quali funzioni IA rendere accessibili agli studenti.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2169163-B331-934B-EC9C-7E5F4976D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185" y="2649774"/>
            <a:ext cx="5765800" cy="2806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11795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615D3E-518B-4652-3076-3547FFC96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5C48228-3D01-ABA1-FC3E-45B3E5226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33350"/>
            <a:ext cx="3666893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400" b="1" dirty="0"/>
              <a:t>320 giorni </a:t>
            </a:r>
            <a:r>
              <a:rPr lang="it-IT" sz="2400" dirty="0"/>
              <a:t>di funzionamento </a:t>
            </a:r>
            <a:br>
              <a:rPr lang="it-IT" sz="2400" dirty="0"/>
            </a:br>
            <a:r>
              <a:rPr lang="it-IT" sz="2400" b="1" dirty="0"/>
              <a:t>129 corsi </a:t>
            </a:r>
            <a:r>
              <a:rPr lang="it-IT" sz="2400" dirty="0"/>
              <a:t>attivati:</a:t>
            </a:r>
          </a:p>
          <a:p>
            <a:pPr marL="0" indent="0" algn="just">
              <a:buNone/>
            </a:pPr>
            <a:endParaRPr lang="it-IT" sz="2400" dirty="0"/>
          </a:p>
          <a:p>
            <a:pPr marL="0" indent="0" algn="just">
              <a:buNone/>
            </a:pPr>
            <a:r>
              <a:rPr lang="it-IT" sz="2400" dirty="0"/>
              <a:t>il servizio IA orchestrato da Moodle ha:</a:t>
            </a:r>
          </a:p>
          <a:p>
            <a:pPr algn="just">
              <a:buFontTx/>
              <a:buChar char="-"/>
            </a:pPr>
            <a:r>
              <a:rPr lang="it-IT" sz="2400" b="1" dirty="0"/>
              <a:t>sincronizzato </a:t>
            </a:r>
            <a:r>
              <a:rPr lang="it-IT" sz="2400" dirty="0"/>
              <a:t>11.319 materiali selezionati dai docenti </a:t>
            </a:r>
          </a:p>
          <a:p>
            <a:pPr algn="just">
              <a:buFontTx/>
              <a:buChar char="-"/>
            </a:pPr>
            <a:r>
              <a:rPr lang="it-IT" sz="2400" b="1" dirty="0"/>
              <a:t>supportato</a:t>
            </a:r>
            <a:r>
              <a:rPr lang="it-IT" sz="2400" dirty="0"/>
              <a:t> più di 9.000 ore di apprendimento potenziato dall’IA</a:t>
            </a:r>
          </a:p>
          <a:p>
            <a:pPr marL="0" indent="0" algn="just">
              <a:buNone/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C613595-0B98-9B06-9EA2-5480368767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69" y="2133599"/>
            <a:ext cx="6686532" cy="36866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Connettore diritto a freccia 4">
            <a:extLst>
              <a:ext uri="{FF2B5EF4-FFF2-40B4-BE49-F238E27FC236}">
                <a16:creationId xmlns:a16="http://schemas.microsoft.com/office/drawing/2014/main" id="{B11D26E9-295E-EEBB-EF5F-C66B64F56B65}"/>
              </a:ext>
            </a:extLst>
          </p:cNvPr>
          <p:cNvCxnSpPr/>
          <p:nvPr/>
        </p:nvCxnSpPr>
        <p:spPr>
          <a:xfrm>
            <a:off x="2062975" y="2804532"/>
            <a:ext cx="0" cy="624468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73229020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F324157-2D84-5F1D-0BBD-D3D371AA2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8408"/>
            <a:ext cx="4024086" cy="355699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400" dirty="0"/>
              <a:t>Gli studenti autenticati accedono e continuano a interagire con le funzioni del servizio IA. </a:t>
            </a:r>
          </a:p>
          <a:p>
            <a:pPr marL="0" indent="0" algn="just">
              <a:buNone/>
            </a:pPr>
            <a:endParaRPr lang="it-IT" sz="2400" dirty="0"/>
          </a:p>
          <a:p>
            <a:pPr marL="0" indent="0" algn="just">
              <a:buNone/>
            </a:pPr>
            <a:r>
              <a:rPr lang="it-IT" sz="2400" b="1" dirty="0"/>
              <a:t>5,6 interazioni</a:t>
            </a:r>
            <a:r>
              <a:rPr lang="it-IT" sz="2400" dirty="0"/>
              <a:t> registrate per accesso LTI.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A23AE34-095D-84F1-6FDD-9E78331FA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702" y="1481458"/>
            <a:ext cx="6491514" cy="355699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" name="Connettore diritto a freccia 1">
            <a:extLst>
              <a:ext uri="{FF2B5EF4-FFF2-40B4-BE49-F238E27FC236}">
                <a16:creationId xmlns:a16="http://schemas.microsoft.com/office/drawing/2014/main" id="{242CB534-C65E-97BF-23E2-E2A8A298F33F}"/>
              </a:ext>
            </a:extLst>
          </p:cNvPr>
          <p:cNvCxnSpPr/>
          <p:nvPr/>
        </p:nvCxnSpPr>
        <p:spPr>
          <a:xfrm>
            <a:off x="2062975" y="2804532"/>
            <a:ext cx="0" cy="624468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17557293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F725E65-0D3B-CC77-0C5E-500AA719D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9780" y="1453990"/>
            <a:ext cx="3370943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400" dirty="0"/>
              <a:t>L'integrazione LMS ha permesso agli studenti di: </a:t>
            </a:r>
          </a:p>
          <a:p>
            <a:pPr algn="just"/>
            <a:r>
              <a:rPr lang="it-IT" sz="2400" b="1" dirty="0"/>
              <a:t>accedere</a:t>
            </a:r>
            <a:r>
              <a:rPr lang="it-IT" sz="2400" dirty="0"/>
              <a:t> a materiali sincronizzati</a:t>
            </a:r>
          </a:p>
          <a:p>
            <a:pPr algn="just"/>
            <a:r>
              <a:rPr lang="it-IT" sz="2400" b="1" dirty="0"/>
              <a:t>usufruire</a:t>
            </a:r>
            <a:r>
              <a:rPr lang="it-IT" sz="2400" dirty="0"/>
              <a:t> di più funzioni del servizio IA </a:t>
            </a:r>
          </a:p>
          <a:p>
            <a:pPr algn="just"/>
            <a:r>
              <a:rPr lang="it-IT" sz="2400" b="1" dirty="0"/>
              <a:t>evitare</a:t>
            </a:r>
            <a:r>
              <a:rPr lang="it-IT" sz="2400" dirty="0"/>
              <a:t> di ricorrere  a servizi disconnessi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A405305-72DA-C9B5-ED79-1C8C84886F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143" y="1453990"/>
            <a:ext cx="7144657" cy="39500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040587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2FAD8D-A4A2-1995-78F8-EE9C2A335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Conclusioni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D9B5E09-9631-A3B3-37E1-F88523500B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400" dirty="0" err="1"/>
              <a:t>Moodle</a:t>
            </a:r>
            <a:r>
              <a:rPr lang="it-IT" sz="2400" dirty="0"/>
              <a:t> ha supportato una </a:t>
            </a:r>
            <a:r>
              <a:rPr lang="it-IT" sz="2400" b="1" dirty="0"/>
              <a:t>sequenza operativa completa</a:t>
            </a:r>
            <a:r>
              <a:rPr lang="it-IT" sz="2400" dirty="0"/>
              <a:t>:</a:t>
            </a:r>
          </a:p>
          <a:p>
            <a:pPr algn="just"/>
            <a:r>
              <a:rPr lang="it-IT" sz="2400" dirty="0"/>
              <a:t>sincronizzazione dei materiali didattici</a:t>
            </a:r>
          </a:p>
          <a:p>
            <a:pPr algn="just"/>
            <a:r>
              <a:rPr lang="it-IT" sz="2400" dirty="0"/>
              <a:t>crescente accesso tramite LTI</a:t>
            </a:r>
          </a:p>
          <a:p>
            <a:pPr algn="just"/>
            <a:r>
              <a:rPr lang="it-IT" sz="2400" dirty="0"/>
              <a:t>utilizzo continuativo delle funzioni IA disponibili.</a:t>
            </a:r>
          </a:p>
          <a:p>
            <a:pPr algn="just"/>
            <a:endParaRPr lang="it-IT" sz="2400" dirty="0"/>
          </a:p>
          <a:p>
            <a:pPr marL="0" indent="0" algn="just">
              <a:buNone/>
            </a:pPr>
            <a:r>
              <a:rPr lang="it-IT" sz="2400" dirty="0"/>
              <a:t>Le università possono fornire ambienti governati in cui l'accesso al corso e agli strumenti IA sono mediati tramite LMS.</a:t>
            </a:r>
          </a:p>
          <a:p>
            <a:pPr marL="0" indent="0" algn="just">
              <a:buNone/>
            </a:pPr>
            <a:r>
              <a:rPr lang="it-IT" sz="2400" dirty="0" err="1"/>
              <a:t>Moodle</a:t>
            </a:r>
            <a:r>
              <a:rPr lang="it-IT" sz="2400" dirty="0"/>
              <a:t> non ha bisogno di fornire direttamente strumenti IA in quanto il suo ruolo è quello di </a:t>
            </a:r>
            <a:r>
              <a:rPr lang="it-IT" sz="2400" b="1" dirty="0"/>
              <a:t>orchestrare</a:t>
            </a:r>
            <a:r>
              <a:rPr lang="it-IT" sz="2400" dirty="0"/>
              <a:t> il modo in cui tali funzionalità vengono integrate.</a:t>
            </a:r>
          </a:p>
        </p:txBody>
      </p:sp>
    </p:spTree>
    <p:extLst>
      <p:ext uri="{BB962C8B-B14F-4D97-AF65-F5344CB8AC3E}">
        <p14:creationId xmlns:p14="http://schemas.microsoft.com/office/powerpoint/2010/main" val="379540710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396</Words>
  <Application>Microsoft Macintosh PowerPoint</Application>
  <PresentationFormat>Widescreen</PresentationFormat>
  <Paragraphs>50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di Office</vt:lpstr>
      <vt:lpstr>Moodle e il suo ruolo nell’orchestrazione di esperienze di apprendimento adattive basate sull’IA: Un modello di integrazione  Learning Tools Interoperability</vt:lpstr>
      <vt:lpstr>Quinquennio 2019-2024:</vt:lpstr>
      <vt:lpstr>Programma Next Generation Eu</vt:lpstr>
      <vt:lpstr>Oggetto del contributo</vt:lpstr>
      <vt:lpstr>Integrazione LTI: </vt:lpstr>
      <vt:lpstr>Interfaccia e funzionamento: </vt:lpstr>
      <vt:lpstr>Risultati</vt:lpstr>
      <vt:lpstr>Presentazione standard di PowerPoint</vt:lpstr>
      <vt:lpstr>Presentazione standard di PowerPoint</vt:lpstr>
      <vt:lpstr>Conclusioni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g.sironi@campus.unimib.it</cp:lastModifiedBy>
  <cp:revision>6</cp:revision>
  <dcterms:modified xsi:type="dcterms:W3CDTF">2026-09-17T17:31:03Z</dcterms:modified>
</cp:coreProperties>
</file>