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94" r:id="rId1"/>
  </p:sldMasterIdLst>
  <p:notesMasterIdLst>
    <p:notesMasterId r:id="rId15"/>
  </p:notesMasterIdLst>
  <p:sldIdLst>
    <p:sldId id="256" r:id="rId2"/>
    <p:sldId id="261" r:id="rId3"/>
    <p:sldId id="257" r:id="rId4"/>
    <p:sldId id="311" r:id="rId5"/>
    <p:sldId id="291" r:id="rId6"/>
    <p:sldId id="319" r:id="rId7"/>
    <p:sldId id="310" r:id="rId8"/>
    <p:sldId id="314" r:id="rId9"/>
    <p:sldId id="315" r:id="rId10"/>
    <p:sldId id="316" r:id="rId11"/>
    <p:sldId id="317" r:id="rId12"/>
    <p:sldId id="320" r:id="rId13"/>
    <p:sldId id="273" r:id="rId14"/>
  </p:sldIdLst>
  <p:sldSz cx="9144000" cy="5143500" type="screen16x9"/>
  <p:notesSz cx="6858000" cy="9144000"/>
  <p:embeddedFontLst>
    <p:embeddedFont>
      <p:font typeface="Inter Tight" pitchFamily="2" charset="0"/>
      <p:regular r:id="rId16"/>
      <p:bold r:id="rId17"/>
      <p:italic r:id="rId18"/>
      <p:boldItalic r:id="rId19"/>
    </p:embeddedFont>
    <p:embeddedFont>
      <p:font typeface="Inter Tight SemiBold" pitchFamily="2" charset="0"/>
      <p:regular r:id="rId20"/>
      <p:bold r:id="rId21"/>
      <p:italic r:id="rId22"/>
      <p:boldItalic r:id="rId23"/>
    </p:embeddedFont>
    <p:embeddedFont>
      <p:font typeface="Poppins" pitchFamily="2" charset="77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252">
          <p15:clr>
            <a:srgbClr val="747775"/>
          </p15:clr>
        </p15:guide>
        <p15:guide id="2" pos="5508">
          <p15:clr>
            <a:srgbClr val="747775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75F6DE9-7C32-41C1-9762-2937A29AAA39}">
  <a:tblStyle styleId="{875F6DE9-7C32-41C1-9762-2937A29AAA39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075B453B-3593-4E73-879F-F5B49DDAD021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/>
    <p:restoredTop sz="67534" autoAdjust="0"/>
  </p:normalViewPr>
  <p:slideViewPr>
    <p:cSldViewPr snapToGrid="0">
      <p:cViewPr varScale="1">
        <p:scale>
          <a:sx n="111" d="100"/>
          <a:sy n="111" d="100"/>
        </p:scale>
        <p:origin x="376" y="192"/>
      </p:cViewPr>
      <p:guideLst>
        <p:guide pos="252"/>
        <p:guide pos="5508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Buongiorno a tutti e grazie per partecipare a questa sessione. Spero abbiate pranzato bene….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In questa breve presentazione vorrei parlarvi di </a:t>
            </a:r>
            <a:r>
              <a:rPr lang="it-IT" dirty="0" err="1"/>
              <a:t>Panopto</a:t>
            </a:r>
            <a:r>
              <a:rPr lang="it-IT" dirty="0"/>
              <a:t> e quanto l’IA stia semplificando l’esperienza di staff, docenti e studenti</a:t>
            </a: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3d9295f11bb_1_5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3d9295f11bb_1_5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it-IT" dirty="0"/>
              <a:t>Per chi non lo conoscesse, </a:t>
            </a:r>
            <a:r>
              <a:rPr lang="it-IT" dirty="0" err="1"/>
              <a:t>Panopto</a:t>
            </a:r>
            <a:r>
              <a:rPr lang="it-IT" dirty="0"/>
              <a:t> è la piattaforma leader per l’apprendimento audio video. </a:t>
            </a:r>
            <a:r>
              <a:rPr lang="it-IT" dirty="0" err="1"/>
              <a:t>Panopto</a:t>
            </a:r>
            <a:r>
              <a:rPr lang="it-IT" dirty="0"/>
              <a:t> è supportato dall’intelligenza artificiale non solo in fase di creazione del video ma anche nel processo di ricerca di contenuti video o per la creazione di riassunti o evidenziazione di punti chiave all’interno delle registrazioni.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fb4d44602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3fb4d44602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g3acba0bd568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1" name="Google Shape;921;g3acba0bd568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it-IT" dirty="0"/>
              <a:t>Quando parliamo di video nella formazione, spesso pensiamo ancora alla registrazione di una lezione: registro, carico il file, lo pubblico su </a:t>
            </a:r>
            <a:r>
              <a:rPr lang="it-IT" dirty="0" err="1"/>
              <a:t>Moodle</a:t>
            </a:r>
            <a:r>
              <a:rPr lang="it-IT" dirty="0"/>
              <a:t> e lo studente lo guarda.</a:t>
            </a:r>
          </a:p>
          <a:p>
            <a:pPr marL="158750" indent="0">
              <a:buNone/>
            </a:pPr>
            <a:r>
              <a:rPr lang="it-IT" dirty="0"/>
              <a:t>L'intelligenza artificiale sta cambiando completamente questo modello.</a:t>
            </a:r>
          </a:p>
          <a:p>
            <a:pPr marL="158750" indent="0">
              <a:buNone/>
            </a:pPr>
            <a:r>
              <a:rPr lang="it-IT" dirty="0"/>
              <a:t>Oggi possiamo utilizzare il video non soltanto per registrare ciò che è già avvenuto, ma per </a:t>
            </a:r>
            <a:r>
              <a:rPr lang="it-IT" b="1" dirty="0"/>
              <a:t>creare nuovi contenuti, localizzarli, renderli ricercabili, interattivi, accessibili e misurabili</a:t>
            </a:r>
            <a:r>
              <a:rPr lang="it-IT" dirty="0"/>
              <a:t>.</a:t>
            </a:r>
          </a:p>
          <a:p>
            <a:pPr marL="158750" indent="0">
              <a:buNone/>
            </a:pPr>
            <a:r>
              <a:rPr lang="it-IT" dirty="0"/>
              <a:t>Ed è qui che diventa interessante il rapporto tra </a:t>
            </a:r>
            <a:r>
              <a:rPr lang="it-IT" dirty="0" err="1"/>
              <a:t>Moodle</a:t>
            </a:r>
            <a:r>
              <a:rPr lang="it-IT" dirty="0"/>
              <a:t>, </a:t>
            </a:r>
            <a:r>
              <a:rPr lang="it-IT" dirty="0" err="1"/>
              <a:t>Panopto</a:t>
            </a:r>
            <a:r>
              <a:rPr lang="it-IT" dirty="0"/>
              <a:t> ed Elai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g3a9cb2c3247_7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2" name="Google Shape;732;g3a9cb2c3247_7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it-IT" dirty="0"/>
              <a:t>Università e organizzazioni producono già una quantità enorme di contenuti video.</a:t>
            </a:r>
          </a:p>
          <a:p>
            <a:pPr marL="158750" indent="0">
              <a:buNone/>
            </a:pPr>
            <a:r>
              <a:rPr lang="it-IT" dirty="0"/>
              <a:t>Il problema è che spesso diventano semplicemente file.</a:t>
            </a:r>
          </a:p>
          <a:p>
            <a:pPr marL="158750" indent="0">
              <a:buNone/>
            </a:pPr>
            <a:r>
              <a:rPr lang="it-IT" dirty="0"/>
              <a:t>Una lezione di 60 minuti.</a:t>
            </a:r>
            <a:br>
              <a:rPr lang="it-IT" dirty="0"/>
            </a:br>
            <a:r>
              <a:rPr lang="it-IT" dirty="0"/>
              <a:t>Un webinar di un'ora e mezza.</a:t>
            </a:r>
            <a:br>
              <a:rPr lang="it-IT" dirty="0"/>
            </a:br>
            <a:r>
              <a:rPr lang="it-IT" dirty="0"/>
              <a:t>Una registrazione Zoom.</a:t>
            </a:r>
            <a:br>
              <a:rPr lang="it-IT" dirty="0"/>
            </a:br>
            <a:r>
              <a:rPr lang="it-IT" dirty="0"/>
              <a:t>Se per trovare un'informazione devo ricordarmi in quale video si trovava e guardare cinquanta minuti di registrazione, quel video è tecnicamente disponibile, ma la conoscenza è ancora difficile da utilizzare.</a:t>
            </a:r>
          </a:p>
          <a:p>
            <a:pPr marL="158750" indent="0">
              <a:buNone/>
            </a:pPr>
            <a:r>
              <a:rPr lang="it-IT" dirty="0"/>
              <a:t>La vera trasformazione è passare dalla </a:t>
            </a:r>
            <a:r>
              <a:rPr lang="it-IT" b="1" dirty="0"/>
              <a:t>gestione dei video alla gestione della conoscenza contenuta nei video</a:t>
            </a:r>
            <a:r>
              <a:rPr lang="it-IT" dirty="0"/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it-IT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0">
          <a:extLst>
            <a:ext uri="{FF2B5EF4-FFF2-40B4-BE49-F238E27FC236}">
              <a16:creationId xmlns:a16="http://schemas.microsoft.com/office/drawing/2014/main" id="{DFBEB97C-BBD4-4C15-5715-F716543CA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g3a9cb2c3247_7_5:notes">
            <a:extLst>
              <a:ext uri="{FF2B5EF4-FFF2-40B4-BE49-F238E27FC236}">
                <a16:creationId xmlns:a16="http://schemas.microsoft.com/office/drawing/2014/main" id="{0C816233-FA72-424E-9154-22C707530D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2" name="Google Shape;732;g3a9cb2c3247_7_5:notes">
            <a:extLst>
              <a:ext uri="{FF2B5EF4-FFF2-40B4-BE49-F238E27FC236}">
                <a16:creationId xmlns:a16="http://schemas.microsoft.com/office/drawing/2014/main" id="{DD2E350A-CCD9-0462-E38D-187149F124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it-IT" dirty="0"/>
              <a:t>Università e organizzazioni producono già una quantità enorme di contenuti video.</a:t>
            </a:r>
          </a:p>
          <a:p>
            <a:pPr marL="158750" indent="0">
              <a:buNone/>
            </a:pPr>
            <a:r>
              <a:rPr lang="it-IT" dirty="0"/>
              <a:t>Il problema è che spesso diventano semplicemente file.</a:t>
            </a:r>
          </a:p>
          <a:p>
            <a:pPr marL="158750" indent="0">
              <a:buNone/>
            </a:pPr>
            <a:r>
              <a:rPr lang="it-IT" dirty="0"/>
              <a:t>Una lezione di 60 minuti.</a:t>
            </a:r>
            <a:br>
              <a:rPr lang="it-IT" dirty="0"/>
            </a:br>
            <a:r>
              <a:rPr lang="it-IT" dirty="0"/>
              <a:t>Un webinar di un'ora e mezza.</a:t>
            </a:r>
            <a:br>
              <a:rPr lang="it-IT" dirty="0"/>
            </a:br>
            <a:r>
              <a:rPr lang="it-IT" dirty="0"/>
              <a:t>Una registrazione Zoom.</a:t>
            </a:r>
            <a:br>
              <a:rPr lang="it-IT" dirty="0"/>
            </a:br>
            <a:r>
              <a:rPr lang="it-IT" dirty="0"/>
              <a:t>Se per trovare un'informazione devo ricordarmi in quale video si trovava e guardare cinquanta minuti di registrazione, quel video è tecnicamente disponibile, ma la conoscenza è ancora difficile da utilizzare.</a:t>
            </a:r>
          </a:p>
          <a:p>
            <a:pPr marL="158750" indent="0">
              <a:buNone/>
            </a:pPr>
            <a:r>
              <a:rPr lang="it-IT" dirty="0"/>
              <a:t>La vera trasformazione è passare dalla </a:t>
            </a:r>
            <a:r>
              <a:rPr lang="it-IT" b="1" dirty="0"/>
              <a:t>gestione dei video alla gestione della conoscenza contenuta nei video</a:t>
            </a:r>
            <a:r>
              <a:rPr lang="it-IT" dirty="0"/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it-IT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532252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g3acba0bd568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2" name="Google Shape;912;g3acba0bd568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it-IT" dirty="0"/>
              <a:t>Possiamo vedere i tre elementi con ruoli molto chiari.</a:t>
            </a:r>
          </a:p>
          <a:p>
            <a:pPr marL="158750" indent="0">
              <a:buNone/>
            </a:pPr>
            <a:r>
              <a:rPr lang="it-IT" dirty="0" err="1"/>
              <a:t>Moodle</a:t>
            </a:r>
            <a:r>
              <a:rPr lang="it-IT" dirty="0"/>
              <a:t> continua a essere l'ambiente didattico: è lì che lo studente trova il corso, le attività e le risorse.</a:t>
            </a:r>
          </a:p>
          <a:p>
            <a:pPr marL="158750" indent="0">
              <a:buNone/>
            </a:pPr>
            <a:r>
              <a:rPr lang="it-IT" dirty="0" err="1"/>
              <a:t>Panopto</a:t>
            </a:r>
            <a:r>
              <a:rPr lang="it-IT" dirty="0"/>
              <a:t> gestisce tutto il ciclo di vita del video: sicurezza, distribuzione, ricerca, sottotitoli, </a:t>
            </a:r>
            <a:r>
              <a:rPr lang="it-IT" dirty="0" err="1"/>
              <a:t>analytics</a:t>
            </a:r>
            <a:r>
              <a:rPr lang="it-IT" dirty="0"/>
              <a:t> e organizzazione.</a:t>
            </a:r>
          </a:p>
          <a:p>
            <a:pPr marL="158750" indent="0">
              <a:buNone/>
            </a:pPr>
            <a:r>
              <a:rPr lang="it-IT" dirty="0"/>
              <a:t>E con Elai, oggi parte della proposta AI Video Studio di </a:t>
            </a:r>
            <a:r>
              <a:rPr lang="it-IT" dirty="0" err="1"/>
              <a:t>Panopto</a:t>
            </a:r>
            <a:r>
              <a:rPr lang="it-IT" dirty="0"/>
              <a:t>, entra una nuova componente: </a:t>
            </a:r>
            <a:r>
              <a:rPr lang="it-IT" b="1" dirty="0"/>
              <a:t>la creazione del contenuto attraverso l'intelligenza artificiale</a:t>
            </a:r>
            <a:r>
              <a:rPr lang="it-IT" dirty="0"/>
              <a:t>.</a:t>
            </a:r>
          </a:p>
          <a:p>
            <a:pPr marL="158750" indent="0">
              <a:buNone/>
            </a:pPr>
            <a:r>
              <a:rPr lang="it-IT" dirty="0"/>
              <a:t>Il punto importante è che non dobbiamo chiedere al docente o allo studente di cambiare continuamente piattaforma. L'esperienza può rimanere dentro </a:t>
            </a:r>
            <a:r>
              <a:rPr lang="it-IT" dirty="0" err="1"/>
              <a:t>Moodle</a:t>
            </a:r>
            <a:endParaRPr lang="it-IT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8">
          <a:extLst>
            <a:ext uri="{FF2B5EF4-FFF2-40B4-BE49-F238E27FC236}">
              <a16:creationId xmlns:a16="http://schemas.microsoft.com/office/drawing/2014/main" id="{F1A69E39-CF1F-5899-12EC-72185D8F5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3d9295f11bb_5_77:notes">
            <a:extLst>
              <a:ext uri="{FF2B5EF4-FFF2-40B4-BE49-F238E27FC236}">
                <a16:creationId xmlns:a16="http://schemas.microsoft.com/office/drawing/2014/main" id="{13D5AAD4-339F-5158-0DFB-1C975D50F0D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0" name="Google Shape;740;g3d9295f11bb_5_77:notes">
            <a:extLst>
              <a:ext uri="{FF2B5EF4-FFF2-40B4-BE49-F238E27FC236}">
                <a16:creationId xmlns:a16="http://schemas.microsoft.com/office/drawing/2014/main" id="{6C60C8DC-42E5-F530-FED5-E299F7EDE5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it-IT" sz="1100" dirty="0"/>
              <a:t>Qui avviene uno dei cambiamenti più importanti.</a:t>
            </a:r>
          </a:p>
          <a:p>
            <a:pPr marL="158750" indent="0">
              <a:buNone/>
            </a:pPr>
            <a:r>
              <a:rPr lang="it-IT" sz="1100" dirty="0"/>
              <a:t>Tradizionalmente produrre un buon video significava preparare lo script, registrare il docente, utilizzare telecamera, microfono, luci, fare editing e magari ripetere tutto se qualcosa cambiava.</a:t>
            </a:r>
          </a:p>
          <a:p>
            <a:pPr marL="158750" indent="0">
              <a:buNone/>
            </a:pPr>
            <a:r>
              <a:rPr lang="it-IT" sz="1100" dirty="0"/>
              <a:t>Con AI Video Studio possiamo partire da un testo, da delle slide, da un documento o anche da un argomento e costruire uno storyboard.</a:t>
            </a:r>
          </a:p>
          <a:p>
            <a:pPr marL="158750" indent="0">
              <a:buNone/>
            </a:pPr>
            <a:r>
              <a:rPr lang="it-IT" sz="1100" dirty="0"/>
              <a:t>Possiamo avere una voce sintetica, utilizzare un avatar oppure scegliere di non avere alcun avatar e mantenere semplicemente slide, immagini e voice-over.</a:t>
            </a:r>
          </a:p>
          <a:p>
            <a:pPr marL="158750" indent="0">
              <a:buNone/>
            </a:pPr>
            <a:r>
              <a:rPr lang="it-IT" sz="1100" dirty="0"/>
              <a:t>Questo abbassa drasticamente la soglia di ingresso alla produzione video</a:t>
            </a:r>
          </a:p>
        </p:txBody>
      </p:sp>
    </p:spTree>
    <p:extLst>
      <p:ext uri="{BB962C8B-B14F-4D97-AF65-F5344CB8AC3E}">
        <p14:creationId xmlns:p14="http://schemas.microsoft.com/office/powerpoint/2010/main" val="20330129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8">
          <a:extLst>
            <a:ext uri="{FF2B5EF4-FFF2-40B4-BE49-F238E27FC236}">
              <a16:creationId xmlns:a16="http://schemas.microsoft.com/office/drawing/2014/main" id="{E7832ECF-89B7-CB4D-39A2-719CBA151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3d9295f11bb_5_77:notes">
            <a:extLst>
              <a:ext uri="{FF2B5EF4-FFF2-40B4-BE49-F238E27FC236}">
                <a16:creationId xmlns:a16="http://schemas.microsoft.com/office/drawing/2014/main" id="{14D4C099-C830-4D3F-9E3B-C78F0F175E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0" name="Google Shape;740;g3d9295f11bb_5_77:notes">
            <a:extLst>
              <a:ext uri="{FF2B5EF4-FFF2-40B4-BE49-F238E27FC236}">
                <a16:creationId xmlns:a16="http://schemas.microsoft.com/office/drawing/2014/main" id="{3D815E2E-0487-55D9-3372-CE4BE7D978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it-IT" dirty="0"/>
              <a:t>Un esempio concreto riguarda la localizzazione.</a:t>
            </a:r>
          </a:p>
          <a:p>
            <a:pPr marL="158750" indent="0">
              <a:buNone/>
            </a:pPr>
            <a:r>
              <a:rPr lang="it-IT" dirty="0"/>
              <a:t>Pensiamo a un'università con studenti internazionali o corsi erogati in lingue diverse</a:t>
            </a:r>
          </a:p>
          <a:p>
            <a:pPr marL="158750" indent="0">
              <a:buNone/>
            </a:pPr>
            <a:r>
              <a:rPr lang="it-IT" dirty="0"/>
              <a:t>Tradizionalmente creare cinque versioni linguistiche dello stesso contenuto significava cinque registrazioni o un processo importante di doppiaggio e post-produzione.</a:t>
            </a:r>
          </a:p>
          <a:p>
            <a:pPr marL="158750" indent="0">
              <a:buNone/>
            </a:pPr>
            <a:r>
              <a:rPr lang="it-IT" dirty="0"/>
              <a:t>Con l'AI possiamo tradurre il contenuto, generare nuove tracce vocali e relativi sottotitoli.</a:t>
            </a:r>
          </a:p>
          <a:p>
            <a:pPr marL="158750" indent="0">
              <a:buNone/>
            </a:pPr>
            <a:r>
              <a:rPr lang="it-IT" dirty="0"/>
              <a:t>Elai supporta oggi oltre 75 lingue e centinaia di voci.</a:t>
            </a:r>
          </a:p>
          <a:p>
            <a:pPr marL="158750" indent="0">
              <a:buNone/>
            </a:pPr>
            <a:r>
              <a:rPr lang="it-IT" dirty="0"/>
              <a:t>Questo significa che un singolo learning </a:t>
            </a:r>
            <a:r>
              <a:rPr lang="it-IT" dirty="0" err="1"/>
              <a:t>object</a:t>
            </a:r>
            <a:r>
              <a:rPr lang="it-IT" dirty="0"/>
              <a:t> può diventare molto più facilmente un contenuto internazionale.</a:t>
            </a:r>
          </a:p>
        </p:txBody>
      </p:sp>
    </p:spTree>
    <p:extLst>
      <p:ext uri="{BB962C8B-B14F-4D97-AF65-F5344CB8AC3E}">
        <p14:creationId xmlns:p14="http://schemas.microsoft.com/office/powerpoint/2010/main" val="42413241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8">
          <a:extLst>
            <a:ext uri="{FF2B5EF4-FFF2-40B4-BE49-F238E27FC236}">
              <a16:creationId xmlns:a16="http://schemas.microsoft.com/office/drawing/2014/main" id="{B2FB45B9-1723-95FE-1CE5-D49D0203C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3d9295f11bb_5_77:notes">
            <a:extLst>
              <a:ext uri="{FF2B5EF4-FFF2-40B4-BE49-F238E27FC236}">
                <a16:creationId xmlns:a16="http://schemas.microsoft.com/office/drawing/2014/main" id="{110B30FD-C613-E447-A1B7-7F0D3393D6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0" name="Google Shape;740;g3d9295f11bb_5_77:notes">
            <a:extLst>
              <a:ext uri="{FF2B5EF4-FFF2-40B4-BE49-F238E27FC236}">
                <a16:creationId xmlns:a16="http://schemas.microsoft.com/office/drawing/2014/main" id="{DA0239D6-F46E-98FE-F417-EED48F139DE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it-IT" dirty="0"/>
              <a:t>Ma sarebbe riduttivo associare l'AI soltanto alla generazione di nuovi video.</a:t>
            </a:r>
          </a:p>
          <a:p>
            <a:pPr marL="158750" indent="0">
              <a:buNone/>
            </a:pPr>
            <a:r>
              <a:rPr lang="it-IT" dirty="0"/>
              <a:t>C'è un patrimonio molto più grande: tutti i video che abbiamo già.</a:t>
            </a:r>
          </a:p>
          <a:p>
            <a:pPr marL="158750" indent="0">
              <a:buNone/>
            </a:pPr>
            <a:r>
              <a:rPr lang="it-IT" dirty="0" err="1"/>
              <a:t>Panopto</a:t>
            </a:r>
            <a:r>
              <a:rPr lang="it-IT" dirty="0"/>
              <a:t> utilizza tecnologie di riconoscimento vocale e OCR per indicizzare ciò che viene detto e ciò che appare sullo schermo.</a:t>
            </a:r>
          </a:p>
          <a:p>
            <a:pPr marL="158750" indent="0">
              <a:buNone/>
            </a:pPr>
            <a:r>
              <a:rPr lang="it-IT" dirty="0"/>
              <a:t>Questo cambia completamente l'esperienza.</a:t>
            </a:r>
          </a:p>
          <a:p>
            <a:pPr marL="158750" indent="0">
              <a:buNone/>
            </a:pPr>
            <a:r>
              <a:rPr lang="it-IT" dirty="0"/>
              <a:t>Posso cercare un concetto e arrivare direttamente al momento del video in cui viene spiegato.</a:t>
            </a:r>
          </a:p>
          <a:p>
            <a:pPr marL="158750" indent="0">
              <a:buNone/>
            </a:pPr>
            <a:r>
              <a:rPr lang="it-IT" dirty="0"/>
              <a:t>L'AI può inoltre contribuire a generare trascrizioni, capitoli e riepiloghi.</a:t>
            </a:r>
          </a:p>
          <a:p>
            <a:pPr marL="158750" indent="0">
              <a:buNone/>
            </a:pPr>
            <a:r>
              <a:rPr lang="it-IT" dirty="0"/>
              <a:t>Una libreria video, quindi, non è più semplicemente una raccolta di registrazioni. Comincia a comportarsi come una </a:t>
            </a:r>
            <a:r>
              <a:rPr lang="it-IT" b="1" dirty="0"/>
              <a:t>base di conoscenza</a:t>
            </a:r>
            <a:r>
              <a:rPr lang="it-I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770042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8">
          <a:extLst>
            <a:ext uri="{FF2B5EF4-FFF2-40B4-BE49-F238E27FC236}">
              <a16:creationId xmlns:a16="http://schemas.microsoft.com/office/drawing/2014/main" id="{0844072D-7D88-0EB9-CC2F-2D5112034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3d9295f11bb_5_77:notes">
            <a:extLst>
              <a:ext uri="{FF2B5EF4-FFF2-40B4-BE49-F238E27FC236}">
                <a16:creationId xmlns:a16="http://schemas.microsoft.com/office/drawing/2014/main" id="{91415F41-1C95-164C-D57A-111E0FFB06A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0" name="Google Shape;740;g3d9295f11bb_5_77:notes">
            <a:extLst>
              <a:ext uri="{FF2B5EF4-FFF2-40B4-BE49-F238E27FC236}">
                <a16:creationId xmlns:a16="http://schemas.microsoft.com/office/drawing/2014/main" id="{72B86C7D-6068-87F2-B839-0D91F43669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it-IT" dirty="0"/>
              <a:t>Ed è forse questo il punto più importante dal punto di vista dell'adozione.</a:t>
            </a:r>
          </a:p>
          <a:p>
            <a:pPr marL="158750" indent="0">
              <a:buNone/>
            </a:pPr>
            <a:r>
              <a:rPr lang="it-IT" dirty="0"/>
              <a:t>Non vogliamo costruire un'altra destinazione dove mandare lo studente.</a:t>
            </a:r>
          </a:p>
          <a:p>
            <a:pPr marL="158750" indent="0">
              <a:buNone/>
            </a:pPr>
            <a:r>
              <a:rPr lang="it-IT" dirty="0" err="1"/>
              <a:t>Panopto</a:t>
            </a:r>
            <a:r>
              <a:rPr lang="it-IT" dirty="0"/>
              <a:t> è integrato con </a:t>
            </a:r>
            <a:r>
              <a:rPr lang="it-IT" dirty="0" err="1"/>
              <a:t>Moodle</a:t>
            </a:r>
            <a:r>
              <a:rPr lang="it-IT" dirty="0"/>
              <a:t> tramite LTI e plugin. Il corso </a:t>
            </a:r>
            <a:r>
              <a:rPr lang="it-IT" dirty="0" err="1"/>
              <a:t>Moodle</a:t>
            </a:r>
            <a:r>
              <a:rPr lang="it-IT" dirty="0"/>
              <a:t> può essere associato alla relativa cartella </a:t>
            </a:r>
            <a:r>
              <a:rPr lang="it-IT" dirty="0" err="1"/>
              <a:t>Panopto</a:t>
            </a:r>
            <a:r>
              <a:rPr lang="it-IT" dirty="0"/>
              <a:t>; ruoli e permessi possono essere sincronizzati e i video possono essere incorporati direttamente nelle attività del corso.</a:t>
            </a:r>
          </a:p>
          <a:p>
            <a:pPr marL="158750" indent="0">
              <a:buNone/>
            </a:pPr>
            <a:r>
              <a:rPr lang="it-IT" dirty="0"/>
              <a:t>Lo studente può guardare il contenuto senza uscire dall'ambiente che già conosce.</a:t>
            </a:r>
          </a:p>
          <a:p>
            <a:pPr marL="158750" indent="0">
              <a:buNone/>
            </a:pPr>
            <a:r>
              <a:rPr lang="it-IT" dirty="0"/>
              <a:t>Possiamo inoltre utilizzare video </a:t>
            </a:r>
            <a:r>
              <a:rPr lang="it-IT" dirty="0" err="1"/>
              <a:t>assignment</a:t>
            </a:r>
            <a:r>
              <a:rPr lang="it-IT" dirty="0"/>
              <a:t> e, nelle configurazioni previste, far confluire dati di completamento e interazione verso </a:t>
            </a:r>
            <a:r>
              <a:rPr lang="it-IT" dirty="0" err="1"/>
              <a:t>Moodle</a:t>
            </a:r>
            <a:r>
              <a:rPr lang="it-IT" dirty="0"/>
              <a:t>.</a:t>
            </a:r>
          </a:p>
          <a:p>
            <a:pPr marL="158750" indent="0">
              <a:buNone/>
            </a:pPr>
            <a:r>
              <a:rPr lang="it-IT" dirty="0"/>
              <a:t>In altre parole: </a:t>
            </a:r>
            <a:r>
              <a:rPr lang="it-IT" b="1" dirty="0"/>
              <a:t>dietro </a:t>
            </a:r>
            <a:r>
              <a:rPr lang="it-IT" b="1" dirty="0" err="1"/>
              <a:t>Moodle</a:t>
            </a:r>
            <a:r>
              <a:rPr lang="it-IT" b="1" dirty="0"/>
              <a:t> abbiamo un'infrastruttura video molto sofisticata, ma davanti allo studente l'esperienza rimane semplice</a:t>
            </a:r>
            <a:r>
              <a:rPr lang="it-I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53493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8">
          <a:extLst>
            <a:ext uri="{FF2B5EF4-FFF2-40B4-BE49-F238E27FC236}">
              <a16:creationId xmlns:a16="http://schemas.microsoft.com/office/drawing/2014/main" id="{6A21BB4C-A2A4-6175-858C-1C0864232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3d9295f11bb_5_77:notes">
            <a:extLst>
              <a:ext uri="{FF2B5EF4-FFF2-40B4-BE49-F238E27FC236}">
                <a16:creationId xmlns:a16="http://schemas.microsoft.com/office/drawing/2014/main" id="{E9682370-88D2-265E-2081-35B67AF699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0" name="Google Shape;740;g3d9295f11bb_5_77:notes">
            <a:extLst>
              <a:ext uri="{FF2B5EF4-FFF2-40B4-BE49-F238E27FC236}">
                <a16:creationId xmlns:a16="http://schemas.microsoft.com/office/drawing/2014/main" id="{286F484C-132B-9554-7A31-9AC806E593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it-IT" dirty="0"/>
              <a:t>Quindi, tornando alla domanda iniziale: cosa può fare veramente l'IA per il video-learning?</a:t>
            </a:r>
          </a:p>
          <a:p>
            <a:pPr marL="158750" indent="0">
              <a:buNone/>
            </a:pPr>
            <a:r>
              <a:rPr lang="it-IT" dirty="0"/>
              <a:t>Non semplicemente creare un avatar che parla.</a:t>
            </a:r>
          </a:p>
          <a:p>
            <a:pPr marL="158750" indent="0">
              <a:buNone/>
            </a:pPr>
            <a:r>
              <a:rPr lang="it-IT" dirty="0"/>
              <a:t>Può intervenire sull'intero ciclo di vita del contenuto.</a:t>
            </a:r>
          </a:p>
          <a:p>
            <a:pPr marL="158750" indent="0">
              <a:buNone/>
            </a:pPr>
            <a:r>
              <a:rPr lang="it-IT" dirty="0"/>
              <a:t>Può aiutarci a produrlo.</a:t>
            </a:r>
            <a:br>
              <a:rPr lang="it-IT" dirty="0"/>
            </a:br>
            <a:r>
              <a:rPr lang="it-IT" dirty="0"/>
              <a:t>Può tradurlo.</a:t>
            </a:r>
            <a:br>
              <a:rPr lang="it-IT" dirty="0"/>
            </a:br>
            <a:r>
              <a:rPr lang="it-IT" dirty="0"/>
              <a:t>Può renderlo accessibile.</a:t>
            </a:r>
            <a:br>
              <a:rPr lang="it-IT" dirty="0"/>
            </a:br>
            <a:r>
              <a:rPr lang="it-IT" dirty="0"/>
              <a:t>Può organizzarlo.</a:t>
            </a:r>
            <a:br>
              <a:rPr lang="it-IT" dirty="0"/>
            </a:br>
            <a:r>
              <a:rPr lang="it-IT" dirty="0"/>
              <a:t>Può permettere allo studente di trovare l'informazione dentro migliaia di ore di video.</a:t>
            </a:r>
            <a:br>
              <a:rPr lang="it-IT" dirty="0"/>
            </a:br>
            <a:r>
              <a:rPr lang="it-IT" dirty="0"/>
              <a:t>Può renderlo interattivo.</a:t>
            </a:r>
            <a:br>
              <a:rPr lang="it-IT" dirty="0"/>
            </a:br>
            <a:r>
              <a:rPr lang="it-IT" dirty="0"/>
              <a:t>E possiamo misurare come quel contenuto viene utilizzato.</a:t>
            </a:r>
          </a:p>
          <a:p>
            <a:pPr marL="158750" indent="0">
              <a:buNone/>
            </a:pPr>
            <a:r>
              <a:rPr lang="it-IT" b="1" dirty="0"/>
              <a:t>Non stiamo più parlando di una piattaforma per gestire video.</a:t>
            </a:r>
            <a:endParaRPr lang="it-IT" dirty="0"/>
          </a:p>
          <a:p>
            <a:pPr marL="158750" indent="0">
              <a:buNone/>
            </a:pPr>
            <a:r>
              <a:rPr lang="it-IT" dirty="0"/>
              <a:t>Stiamo parlando di un ecosistema nel quale </a:t>
            </a:r>
            <a:r>
              <a:rPr lang="it-IT" b="1" dirty="0" err="1"/>
              <a:t>Moodle</a:t>
            </a:r>
            <a:r>
              <a:rPr lang="it-IT" b="1" dirty="0"/>
              <a:t> gestisce il percorso formativo, </a:t>
            </a:r>
            <a:r>
              <a:rPr lang="it-IT" b="1" dirty="0" err="1"/>
              <a:t>Panopto</a:t>
            </a:r>
            <a:r>
              <a:rPr lang="it-IT" b="1" dirty="0"/>
              <a:t> gestisce la conoscenza video e l'intelligenza artificiale rende quella conoscenza più semplice da creare, trovare e utilizzare.</a:t>
            </a:r>
            <a:endParaRPr lang="it-IT" dirty="0"/>
          </a:p>
          <a:p>
            <a:pPr marL="158750" indent="0">
              <a:buNone/>
            </a:pPr>
            <a:r>
              <a:rPr lang="it-IT" dirty="0"/>
              <a:t>Ed è probabilmente questo il significato di andare </a:t>
            </a:r>
            <a:r>
              <a:rPr lang="it-IT" i="1" dirty="0"/>
              <a:t>oltre la tradizionale gestione dei video</a:t>
            </a:r>
            <a:r>
              <a:rPr lang="it-I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211747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3a9cb2c3247_9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6" name="Google Shape;586;g3a9cb2c3247_9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ith Subhead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2" title="Panopto_logo_black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8230" y="487889"/>
            <a:ext cx="1284275" cy="31987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/>
          <p:nvPr/>
        </p:nvSpPr>
        <p:spPr>
          <a:xfrm>
            <a:off x="110400" y="4682400"/>
            <a:ext cx="349500" cy="393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11700" y="4157025"/>
            <a:ext cx="6373200" cy="65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Inter Tight SemiBold"/>
              <a:buNone/>
              <a:defRPr sz="1400">
                <a:latin typeface="Inter Tight SemiBold"/>
                <a:ea typeface="Inter Tight SemiBold"/>
                <a:cs typeface="Inter Tight SemiBold"/>
                <a:sym typeface="Inter Tight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311700" y="1573400"/>
            <a:ext cx="6885600" cy="173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2"/>
          </p:nvPr>
        </p:nvSpPr>
        <p:spPr>
          <a:xfrm>
            <a:off x="311700" y="3289275"/>
            <a:ext cx="6373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ithout Subhead">
  <p:cSld name="TITLE_2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>
            <a:spLocks noGrp="1"/>
          </p:cNvSpPr>
          <p:nvPr>
            <p:ph type="ctrTitle"/>
          </p:nvPr>
        </p:nvSpPr>
        <p:spPr>
          <a:xfrm>
            <a:off x="311700" y="2124175"/>
            <a:ext cx="6528000" cy="173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pic>
        <p:nvPicPr>
          <p:cNvPr id="18" name="Google Shape;18;p3" title="Panopto_logo_black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8230" y="487889"/>
            <a:ext cx="1284275" cy="319875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/>
          <p:nvPr/>
        </p:nvSpPr>
        <p:spPr>
          <a:xfrm>
            <a:off x="110400" y="4682400"/>
            <a:ext cx="349500" cy="393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311700" y="4157025"/>
            <a:ext cx="6373200" cy="65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Inter Tight SemiBold"/>
              <a:buNone/>
              <a:defRPr sz="1400">
                <a:latin typeface="Inter Tight SemiBold"/>
                <a:ea typeface="Inter Tight SemiBold"/>
                <a:cs typeface="Inter Tight SemiBold"/>
                <a:sym typeface="Inter Tigh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sldNum" idx="12"/>
          </p:nvPr>
        </p:nvSpPr>
        <p:spPr>
          <a:xfrm>
            <a:off x="8469596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rds 3-Up - Wintergreen">
  <p:cSld name="TITLE_ONLY_2_1_1_1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sldNum" idx="12"/>
          </p:nvPr>
        </p:nvSpPr>
        <p:spPr>
          <a:xfrm>
            <a:off x="8469596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  <p:sp>
        <p:nvSpPr>
          <p:cNvPr id="111" name="Google Shape;111;p20"/>
          <p:cNvSpPr/>
          <p:nvPr/>
        </p:nvSpPr>
        <p:spPr>
          <a:xfrm>
            <a:off x="402975" y="1385500"/>
            <a:ext cx="2660400" cy="3168000"/>
          </a:xfrm>
          <a:prstGeom prst="roundRect">
            <a:avLst>
              <a:gd name="adj" fmla="val 5259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0"/>
          <p:cNvSpPr/>
          <p:nvPr/>
        </p:nvSpPr>
        <p:spPr>
          <a:xfrm>
            <a:off x="3250299" y="1385500"/>
            <a:ext cx="2660400" cy="3168000"/>
          </a:xfrm>
          <a:prstGeom prst="roundRect">
            <a:avLst>
              <a:gd name="adj" fmla="val 5259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20"/>
          <p:cNvSpPr/>
          <p:nvPr/>
        </p:nvSpPr>
        <p:spPr>
          <a:xfrm>
            <a:off x="6097625" y="1385500"/>
            <a:ext cx="2660400" cy="3168000"/>
          </a:xfrm>
          <a:prstGeom prst="roundRect">
            <a:avLst>
              <a:gd name="adj" fmla="val 5259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body" idx="1"/>
          </p:nvPr>
        </p:nvSpPr>
        <p:spPr>
          <a:xfrm>
            <a:off x="402975" y="1371600"/>
            <a:ext cx="2660400" cy="3197400"/>
          </a:xfrm>
          <a:prstGeom prst="rect">
            <a:avLst/>
          </a:prstGeom>
        </p:spPr>
        <p:txBody>
          <a:bodyPr spcFirstLastPara="1" wrap="square" lIns="274300" tIns="274300" rIns="274300" bIns="274300" anchor="ctr" anchorCtr="0">
            <a:norm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 b="1">
                <a:solidFill>
                  <a:schemeClr val="lt1"/>
                </a:solidFill>
              </a:defRPr>
            </a:lvl1pPr>
            <a:lvl2pPr marL="914400" lvl="1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 b="1">
                <a:solidFill>
                  <a:schemeClr val="lt1"/>
                </a:solidFill>
              </a:defRPr>
            </a:lvl2pPr>
            <a:lvl3pPr marL="1371600" lvl="2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 b="1">
                <a:solidFill>
                  <a:schemeClr val="lt1"/>
                </a:solidFill>
              </a:defRPr>
            </a:lvl3pPr>
            <a:lvl4pPr marL="1828800" lvl="3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 b="1">
                <a:solidFill>
                  <a:schemeClr val="lt1"/>
                </a:solidFill>
              </a:defRPr>
            </a:lvl4pPr>
            <a:lvl5pPr marL="2286000" lvl="4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 b="1">
                <a:solidFill>
                  <a:schemeClr val="lt1"/>
                </a:solidFill>
              </a:defRPr>
            </a:lvl5pPr>
            <a:lvl6pPr marL="2743200" lvl="5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 b="1">
                <a:solidFill>
                  <a:schemeClr val="lt1"/>
                </a:solidFill>
              </a:defRPr>
            </a:lvl6pPr>
            <a:lvl7pPr marL="3200400" lvl="6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 b="1">
                <a:solidFill>
                  <a:schemeClr val="lt1"/>
                </a:solidFill>
              </a:defRPr>
            </a:lvl7pPr>
            <a:lvl8pPr marL="3657600" lvl="7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 b="1">
                <a:solidFill>
                  <a:schemeClr val="lt1"/>
                </a:solidFill>
              </a:defRPr>
            </a:lvl8pPr>
            <a:lvl9pPr marL="4114800" lvl="8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5" name="Google Shape;115;p20"/>
          <p:cNvSpPr txBox="1">
            <a:spLocks noGrp="1"/>
          </p:cNvSpPr>
          <p:nvPr>
            <p:ph type="body" idx="2"/>
          </p:nvPr>
        </p:nvSpPr>
        <p:spPr>
          <a:xfrm>
            <a:off x="3250300" y="1371600"/>
            <a:ext cx="2660400" cy="3197400"/>
          </a:xfrm>
          <a:prstGeom prst="rect">
            <a:avLst/>
          </a:prstGeom>
        </p:spPr>
        <p:txBody>
          <a:bodyPr spcFirstLastPara="1" wrap="square" lIns="274300" tIns="274300" rIns="274300" bIns="274300" anchor="ctr" anchorCtr="0">
            <a:norm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 b="1">
                <a:solidFill>
                  <a:schemeClr val="lt1"/>
                </a:solidFill>
              </a:defRPr>
            </a:lvl1pPr>
            <a:lvl2pPr marL="914400" lvl="1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 b="1">
                <a:solidFill>
                  <a:schemeClr val="lt1"/>
                </a:solidFill>
              </a:defRPr>
            </a:lvl2pPr>
            <a:lvl3pPr marL="1371600" lvl="2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 b="1">
                <a:solidFill>
                  <a:schemeClr val="lt1"/>
                </a:solidFill>
              </a:defRPr>
            </a:lvl3pPr>
            <a:lvl4pPr marL="1828800" lvl="3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 b="1">
                <a:solidFill>
                  <a:schemeClr val="lt1"/>
                </a:solidFill>
              </a:defRPr>
            </a:lvl4pPr>
            <a:lvl5pPr marL="2286000" lvl="4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 b="1">
                <a:solidFill>
                  <a:schemeClr val="lt1"/>
                </a:solidFill>
              </a:defRPr>
            </a:lvl5pPr>
            <a:lvl6pPr marL="2743200" lvl="5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 b="1">
                <a:solidFill>
                  <a:schemeClr val="lt1"/>
                </a:solidFill>
              </a:defRPr>
            </a:lvl6pPr>
            <a:lvl7pPr marL="3200400" lvl="6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 b="1">
                <a:solidFill>
                  <a:schemeClr val="lt1"/>
                </a:solidFill>
              </a:defRPr>
            </a:lvl7pPr>
            <a:lvl8pPr marL="3657600" lvl="7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 b="1">
                <a:solidFill>
                  <a:schemeClr val="lt1"/>
                </a:solidFill>
              </a:defRPr>
            </a:lvl8pPr>
            <a:lvl9pPr marL="4114800" lvl="8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6" name="Google Shape;116;p20"/>
          <p:cNvSpPr txBox="1">
            <a:spLocks noGrp="1"/>
          </p:cNvSpPr>
          <p:nvPr>
            <p:ph type="body" idx="3"/>
          </p:nvPr>
        </p:nvSpPr>
        <p:spPr>
          <a:xfrm>
            <a:off x="6097625" y="1371600"/>
            <a:ext cx="2660400" cy="3197400"/>
          </a:xfrm>
          <a:prstGeom prst="rect">
            <a:avLst/>
          </a:prstGeom>
        </p:spPr>
        <p:txBody>
          <a:bodyPr spcFirstLastPara="1" wrap="square" lIns="274300" tIns="274300" rIns="274300" bIns="274300" anchor="ctr" anchorCtr="0">
            <a:norm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 b="1">
                <a:solidFill>
                  <a:schemeClr val="lt1"/>
                </a:solidFill>
              </a:defRPr>
            </a:lvl1pPr>
            <a:lvl2pPr marL="914400" lvl="1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 b="1">
                <a:solidFill>
                  <a:schemeClr val="lt1"/>
                </a:solidFill>
              </a:defRPr>
            </a:lvl2pPr>
            <a:lvl3pPr marL="1371600" lvl="2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 b="1">
                <a:solidFill>
                  <a:schemeClr val="lt1"/>
                </a:solidFill>
              </a:defRPr>
            </a:lvl3pPr>
            <a:lvl4pPr marL="1828800" lvl="3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 b="1">
                <a:solidFill>
                  <a:schemeClr val="lt1"/>
                </a:solidFill>
              </a:defRPr>
            </a:lvl4pPr>
            <a:lvl5pPr marL="2286000" lvl="4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 b="1">
                <a:solidFill>
                  <a:schemeClr val="lt1"/>
                </a:solidFill>
              </a:defRPr>
            </a:lvl5pPr>
            <a:lvl6pPr marL="2743200" lvl="5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 b="1">
                <a:solidFill>
                  <a:schemeClr val="lt1"/>
                </a:solidFill>
              </a:defRPr>
            </a:lvl6pPr>
            <a:lvl7pPr marL="3200400" lvl="6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 b="1">
                <a:solidFill>
                  <a:schemeClr val="lt1"/>
                </a:solidFill>
              </a:defRPr>
            </a:lvl7pPr>
            <a:lvl8pPr marL="3657600" lvl="7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 b="1">
                <a:solidFill>
                  <a:schemeClr val="lt1"/>
                </a:solidFill>
              </a:defRPr>
            </a:lvl8pPr>
            <a:lvl9pPr marL="4114800" lvl="8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rds 4-Up - Wintergreen">
  <p:cSld name="TITLE_ONLY_2_1_1_1_1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211800" cy="429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sldNum" idx="12"/>
          </p:nvPr>
        </p:nvSpPr>
        <p:spPr>
          <a:xfrm>
            <a:off x="8469596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  <p:sp>
        <p:nvSpPr>
          <p:cNvPr id="120" name="Google Shape;120;p21"/>
          <p:cNvSpPr/>
          <p:nvPr/>
        </p:nvSpPr>
        <p:spPr>
          <a:xfrm>
            <a:off x="3973242" y="454082"/>
            <a:ext cx="2171700" cy="2064000"/>
          </a:xfrm>
          <a:prstGeom prst="roundRect">
            <a:avLst>
              <a:gd name="adj" fmla="val 5259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74625" tIns="74625" rIns="74625" bIns="746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43"/>
          </a:p>
        </p:txBody>
      </p:sp>
      <p:sp>
        <p:nvSpPr>
          <p:cNvPr id="121" name="Google Shape;121;p21"/>
          <p:cNvSpPr/>
          <p:nvPr/>
        </p:nvSpPr>
        <p:spPr>
          <a:xfrm>
            <a:off x="6297801" y="454082"/>
            <a:ext cx="2171700" cy="2064000"/>
          </a:xfrm>
          <a:prstGeom prst="roundRect">
            <a:avLst>
              <a:gd name="adj" fmla="val 5259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74625" tIns="74625" rIns="74625" bIns="746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43"/>
          </a:p>
        </p:txBody>
      </p:sp>
      <p:sp>
        <p:nvSpPr>
          <p:cNvPr id="122" name="Google Shape;122;p21"/>
          <p:cNvSpPr txBox="1">
            <a:spLocks noGrp="1"/>
          </p:cNvSpPr>
          <p:nvPr>
            <p:ph type="body" idx="1"/>
          </p:nvPr>
        </p:nvSpPr>
        <p:spPr>
          <a:xfrm>
            <a:off x="3973242" y="445025"/>
            <a:ext cx="2171700" cy="2083500"/>
          </a:xfrm>
          <a:prstGeom prst="rect">
            <a:avLst/>
          </a:prstGeom>
        </p:spPr>
        <p:txBody>
          <a:bodyPr spcFirstLastPara="1" wrap="square" lIns="223925" tIns="223925" rIns="223925" bIns="223925" anchor="ctr" anchorCtr="0">
            <a:normAutofit/>
          </a:bodyPr>
          <a:lstStyle>
            <a:lvl1pPr marL="457200" lvl="0" indent="-30117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43"/>
              <a:buChar char="●"/>
              <a:defRPr sz="1143" b="1">
                <a:solidFill>
                  <a:schemeClr val="lt1"/>
                </a:solidFill>
              </a:defRPr>
            </a:lvl1pPr>
            <a:lvl2pPr marL="914400" lvl="1" indent="-29081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80"/>
              <a:buChar char="○"/>
              <a:defRPr sz="980" b="1">
                <a:solidFill>
                  <a:schemeClr val="lt1"/>
                </a:solidFill>
              </a:defRPr>
            </a:lvl2pPr>
            <a:lvl3pPr marL="1371600" lvl="2" indent="-29081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80"/>
              <a:buChar char="■"/>
              <a:defRPr sz="980" b="1">
                <a:solidFill>
                  <a:schemeClr val="lt1"/>
                </a:solidFill>
              </a:defRPr>
            </a:lvl3pPr>
            <a:lvl4pPr marL="1828800" lvl="3" indent="-29081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80"/>
              <a:buChar char="●"/>
              <a:defRPr sz="980" b="1">
                <a:solidFill>
                  <a:schemeClr val="lt1"/>
                </a:solidFill>
              </a:defRPr>
            </a:lvl4pPr>
            <a:lvl5pPr marL="2286000" lvl="4" indent="-29081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80"/>
              <a:buChar char="○"/>
              <a:defRPr sz="980" b="1">
                <a:solidFill>
                  <a:schemeClr val="lt1"/>
                </a:solidFill>
              </a:defRPr>
            </a:lvl5pPr>
            <a:lvl6pPr marL="2743200" lvl="5" indent="-29081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80"/>
              <a:buChar char="■"/>
              <a:defRPr sz="980" b="1">
                <a:solidFill>
                  <a:schemeClr val="lt1"/>
                </a:solidFill>
              </a:defRPr>
            </a:lvl6pPr>
            <a:lvl7pPr marL="3200400" lvl="6" indent="-29081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80"/>
              <a:buChar char="●"/>
              <a:defRPr sz="980" b="1">
                <a:solidFill>
                  <a:schemeClr val="lt1"/>
                </a:solidFill>
              </a:defRPr>
            </a:lvl7pPr>
            <a:lvl8pPr marL="3657600" lvl="7" indent="-29081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80"/>
              <a:buChar char="○"/>
              <a:defRPr sz="980" b="1">
                <a:solidFill>
                  <a:schemeClr val="lt1"/>
                </a:solidFill>
              </a:defRPr>
            </a:lvl8pPr>
            <a:lvl9pPr marL="4114800" lvl="8" indent="-29081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80"/>
              <a:buChar char="■"/>
              <a:defRPr sz="98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3" name="Google Shape;123;p21"/>
          <p:cNvSpPr txBox="1">
            <a:spLocks noGrp="1"/>
          </p:cNvSpPr>
          <p:nvPr>
            <p:ph type="body" idx="2"/>
          </p:nvPr>
        </p:nvSpPr>
        <p:spPr>
          <a:xfrm>
            <a:off x="6297802" y="445025"/>
            <a:ext cx="2171700" cy="2083500"/>
          </a:xfrm>
          <a:prstGeom prst="rect">
            <a:avLst/>
          </a:prstGeom>
        </p:spPr>
        <p:txBody>
          <a:bodyPr spcFirstLastPara="1" wrap="square" lIns="223925" tIns="223925" rIns="223925" bIns="223925" anchor="ctr" anchorCtr="0">
            <a:normAutofit/>
          </a:bodyPr>
          <a:lstStyle>
            <a:lvl1pPr marL="457200" lvl="0" indent="-30117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43"/>
              <a:buChar char="●"/>
              <a:defRPr sz="1143" b="1">
                <a:solidFill>
                  <a:schemeClr val="lt1"/>
                </a:solidFill>
              </a:defRPr>
            </a:lvl1pPr>
            <a:lvl2pPr marL="914400" lvl="1" indent="-29081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80"/>
              <a:buChar char="○"/>
              <a:defRPr sz="980" b="1">
                <a:solidFill>
                  <a:schemeClr val="lt1"/>
                </a:solidFill>
              </a:defRPr>
            </a:lvl2pPr>
            <a:lvl3pPr marL="1371600" lvl="2" indent="-29081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80"/>
              <a:buChar char="■"/>
              <a:defRPr sz="980" b="1">
                <a:solidFill>
                  <a:schemeClr val="lt1"/>
                </a:solidFill>
              </a:defRPr>
            </a:lvl3pPr>
            <a:lvl4pPr marL="1828800" lvl="3" indent="-29081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80"/>
              <a:buChar char="●"/>
              <a:defRPr sz="980" b="1">
                <a:solidFill>
                  <a:schemeClr val="lt1"/>
                </a:solidFill>
              </a:defRPr>
            </a:lvl4pPr>
            <a:lvl5pPr marL="2286000" lvl="4" indent="-29081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80"/>
              <a:buChar char="○"/>
              <a:defRPr sz="980" b="1">
                <a:solidFill>
                  <a:schemeClr val="lt1"/>
                </a:solidFill>
              </a:defRPr>
            </a:lvl5pPr>
            <a:lvl6pPr marL="2743200" lvl="5" indent="-29081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80"/>
              <a:buChar char="■"/>
              <a:defRPr sz="980" b="1">
                <a:solidFill>
                  <a:schemeClr val="lt1"/>
                </a:solidFill>
              </a:defRPr>
            </a:lvl6pPr>
            <a:lvl7pPr marL="3200400" lvl="6" indent="-29081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80"/>
              <a:buChar char="●"/>
              <a:defRPr sz="980" b="1">
                <a:solidFill>
                  <a:schemeClr val="lt1"/>
                </a:solidFill>
              </a:defRPr>
            </a:lvl7pPr>
            <a:lvl8pPr marL="3657600" lvl="7" indent="-29081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80"/>
              <a:buChar char="○"/>
              <a:defRPr sz="980" b="1">
                <a:solidFill>
                  <a:schemeClr val="lt1"/>
                </a:solidFill>
              </a:defRPr>
            </a:lvl8pPr>
            <a:lvl9pPr marL="4114800" lvl="8" indent="-29081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80"/>
              <a:buChar char="■"/>
              <a:defRPr sz="98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4" name="Google Shape;124;p21"/>
          <p:cNvSpPr/>
          <p:nvPr/>
        </p:nvSpPr>
        <p:spPr>
          <a:xfrm>
            <a:off x="3973242" y="2675326"/>
            <a:ext cx="2171700" cy="2064000"/>
          </a:xfrm>
          <a:prstGeom prst="roundRect">
            <a:avLst>
              <a:gd name="adj" fmla="val 5259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74625" tIns="74625" rIns="74625" bIns="746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43"/>
          </a:p>
        </p:txBody>
      </p:sp>
      <p:sp>
        <p:nvSpPr>
          <p:cNvPr id="125" name="Google Shape;125;p21"/>
          <p:cNvSpPr/>
          <p:nvPr/>
        </p:nvSpPr>
        <p:spPr>
          <a:xfrm>
            <a:off x="6297801" y="2675326"/>
            <a:ext cx="2171700" cy="2064000"/>
          </a:xfrm>
          <a:prstGeom prst="roundRect">
            <a:avLst>
              <a:gd name="adj" fmla="val 5259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74625" tIns="74625" rIns="74625" bIns="746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43"/>
          </a:p>
        </p:txBody>
      </p:sp>
      <p:sp>
        <p:nvSpPr>
          <p:cNvPr id="126" name="Google Shape;126;p21"/>
          <p:cNvSpPr txBox="1">
            <a:spLocks noGrp="1"/>
          </p:cNvSpPr>
          <p:nvPr>
            <p:ph type="body" idx="3"/>
          </p:nvPr>
        </p:nvSpPr>
        <p:spPr>
          <a:xfrm>
            <a:off x="3973242" y="2666269"/>
            <a:ext cx="2171700" cy="2083500"/>
          </a:xfrm>
          <a:prstGeom prst="rect">
            <a:avLst/>
          </a:prstGeom>
        </p:spPr>
        <p:txBody>
          <a:bodyPr spcFirstLastPara="1" wrap="square" lIns="223925" tIns="223925" rIns="223925" bIns="223925" anchor="ctr" anchorCtr="0">
            <a:normAutofit/>
          </a:bodyPr>
          <a:lstStyle>
            <a:lvl1pPr marL="457200" lvl="0" indent="-30117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43"/>
              <a:buChar char="●"/>
              <a:defRPr sz="1143" b="1">
                <a:solidFill>
                  <a:schemeClr val="lt1"/>
                </a:solidFill>
              </a:defRPr>
            </a:lvl1pPr>
            <a:lvl2pPr marL="914400" lvl="1" indent="-29081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80"/>
              <a:buChar char="○"/>
              <a:defRPr sz="980" b="1">
                <a:solidFill>
                  <a:schemeClr val="lt1"/>
                </a:solidFill>
              </a:defRPr>
            </a:lvl2pPr>
            <a:lvl3pPr marL="1371600" lvl="2" indent="-29081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80"/>
              <a:buChar char="■"/>
              <a:defRPr sz="980" b="1">
                <a:solidFill>
                  <a:schemeClr val="lt1"/>
                </a:solidFill>
              </a:defRPr>
            </a:lvl3pPr>
            <a:lvl4pPr marL="1828800" lvl="3" indent="-29081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80"/>
              <a:buChar char="●"/>
              <a:defRPr sz="980" b="1">
                <a:solidFill>
                  <a:schemeClr val="lt1"/>
                </a:solidFill>
              </a:defRPr>
            </a:lvl4pPr>
            <a:lvl5pPr marL="2286000" lvl="4" indent="-29081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80"/>
              <a:buChar char="○"/>
              <a:defRPr sz="980" b="1">
                <a:solidFill>
                  <a:schemeClr val="lt1"/>
                </a:solidFill>
              </a:defRPr>
            </a:lvl5pPr>
            <a:lvl6pPr marL="2743200" lvl="5" indent="-29081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80"/>
              <a:buChar char="■"/>
              <a:defRPr sz="980" b="1">
                <a:solidFill>
                  <a:schemeClr val="lt1"/>
                </a:solidFill>
              </a:defRPr>
            </a:lvl6pPr>
            <a:lvl7pPr marL="3200400" lvl="6" indent="-29081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80"/>
              <a:buChar char="●"/>
              <a:defRPr sz="980" b="1">
                <a:solidFill>
                  <a:schemeClr val="lt1"/>
                </a:solidFill>
              </a:defRPr>
            </a:lvl7pPr>
            <a:lvl8pPr marL="3657600" lvl="7" indent="-29081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80"/>
              <a:buChar char="○"/>
              <a:defRPr sz="980" b="1">
                <a:solidFill>
                  <a:schemeClr val="lt1"/>
                </a:solidFill>
              </a:defRPr>
            </a:lvl8pPr>
            <a:lvl9pPr marL="4114800" lvl="8" indent="-29081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80"/>
              <a:buChar char="■"/>
              <a:defRPr sz="98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7" name="Google Shape;127;p21"/>
          <p:cNvSpPr txBox="1">
            <a:spLocks noGrp="1"/>
          </p:cNvSpPr>
          <p:nvPr>
            <p:ph type="body" idx="4"/>
          </p:nvPr>
        </p:nvSpPr>
        <p:spPr>
          <a:xfrm>
            <a:off x="6297802" y="2666269"/>
            <a:ext cx="2171700" cy="2083500"/>
          </a:xfrm>
          <a:prstGeom prst="rect">
            <a:avLst/>
          </a:prstGeom>
        </p:spPr>
        <p:txBody>
          <a:bodyPr spcFirstLastPara="1" wrap="square" lIns="223925" tIns="223925" rIns="223925" bIns="223925" anchor="ctr" anchorCtr="0">
            <a:normAutofit/>
          </a:bodyPr>
          <a:lstStyle>
            <a:lvl1pPr marL="457200" lvl="0" indent="-30117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43"/>
              <a:buChar char="●"/>
              <a:defRPr sz="1143" b="1">
                <a:solidFill>
                  <a:schemeClr val="lt1"/>
                </a:solidFill>
              </a:defRPr>
            </a:lvl1pPr>
            <a:lvl2pPr marL="914400" lvl="1" indent="-29081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80"/>
              <a:buChar char="○"/>
              <a:defRPr sz="980" b="1">
                <a:solidFill>
                  <a:schemeClr val="lt1"/>
                </a:solidFill>
              </a:defRPr>
            </a:lvl2pPr>
            <a:lvl3pPr marL="1371600" lvl="2" indent="-29081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80"/>
              <a:buChar char="■"/>
              <a:defRPr sz="980" b="1">
                <a:solidFill>
                  <a:schemeClr val="lt1"/>
                </a:solidFill>
              </a:defRPr>
            </a:lvl3pPr>
            <a:lvl4pPr marL="1828800" lvl="3" indent="-29081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80"/>
              <a:buChar char="●"/>
              <a:defRPr sz="980" b="1">
                <a:solidFill>
                  <a:schemeClr val="lt1"/>
                </a:solidFill>
              </a:defRPr>
            </a:lvl4pPr>
            <a:lvl5pPr marL="2286000" lvl="4" indent="-29081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80"/>
              <a:buChar char="○"/>
              <a:defRPr sz="980" b="1">
                <a:solidFill>
                  <a:schemeClr val="lt1"/>
                </a:solidFill>
              </a:defRPr>
            </a:lvl5pPr>
            <a:lvl6pPr marL="2743200" lvl="5" indent="-29081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80"/>
              <a:buChar char="■"/>
              <a:defRPr sz="980" b="1">
                <a:solidFill>
                  <a:schemeClr val="lt1"/>
                </a:solidFill>
              </a:defRPr>
            </a:lvl6pPr>
            <a:lvl7pPr marL="3200400" lvl="6" indent="-29081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80"/>
              <a:buChar char="●"/>
              <a:defRPr sz="980" b="1">
                <a:solidFill>
                  <a:schemeClr val="lt1"/>
                </a:solidFill>
              </a:defRPr>
            </a:lvl7pPr>
            <a:lvl8pPr marL="3657600" lvl="7" indent="-29081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80"/>
              <a:buChar char="○"/>
              <a:defRPr sz="980" b="1">
                <a:solidFill>
                  <a:schemeClr val="lt1"/>
                </a:solidFill>
              </a:defRPr>
            </a:lvl8pPr>
            <a:lvl9pPr marL="4114800" lvl="8" indent="-29081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80"/>
              <a:buChar char="■"/>
              <a:defRPr sz="98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>
          <p15:clr>
            <a:srgbClr val="E46962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Left with Product Image">
  <p:cSld name="ONE_COLUMN_TEXT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>
            <a:spLocks noGrp="1"/>
          </p:cNvSpPr>
          <p:nvPr>
            <p:ph type="title"/>
          </p:nvPr>
        </p:nvSpPr>
        <p:spPr>
          <a:xfrm>
            <a:off x="311700" y="191045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33" name="Google Shape;133;p23"/>
          <p:cNvSpPr txBox="1">
            <a:spLocks noGrp="1"/>
          </p:cNvSpPr>
          <p:nvPr>
            <p:ph type="body" idx="1"/>
          </p:nvPr>
        </p:nvSpPr>
        <p:spPr>
          <a:xfrm>
            <a:off x="311700" y="2734200"/>
            <a:ext cx="2808000" cy="18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34" name="Google Shape;134;p23"/>
          <p:cNvSpPr txBox="1">
            <a:spLocks noGrp="1"/>
          </p:cNvSpPr>
          <p:nvPr>
            <p:ph type="sldNum" idx="12"/>
          </p:nvPr>
        </p:nvSpPr>
        <p:spPr>
          <a:xfrm>
            <a:off x="8469596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  <p:sp>
        <p:nvSpPr>
          <p:cNvPr id="135" name="Google Shape;135;p23"/>
          <p:cNvSpPr>
            <a:spLocks noGrp="1"/>
          </p:cNvSpPr>
          <p:nvPr>
            <p:ph type="pic" idx="2"/>
          </p:nvPr>
        </p:nvSpPr>
        <p:spPr>
          <a:xfrm>
            <a:off x="3377900" y="677325"/>
            <a:ext cx="5379900" cy="3791400"/>
          </a:xfrm>
          <a:prstGeom prst="roundRect">
            <a:avLst>
              <a:gd name="adj" fmla="val 4448"/>
            </a:avLst>
          </a:prstGeom>
          <a:noFill/>
          <a:ln>
            <a:noFill/>
          </a:ln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4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38" name="Google Shape;138;p24"/>
          <p:cNvSpPr txBox="1">
            <a:spLocks noGrp="1"/>
          </p:cNvSpPr>
          <p:nvPr>
            <p:ph type="sldNum" idx="12"/>
          </p:nvPr>
        </p:nvSpPr>
        <p:spPr>
          <a:xfrm>
            <a:off x="8469596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Stat">
  <p:cSld name="BIG_NUMBER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41" name="Google Shape;141;p2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55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 Tight SemiBold"/>
              <a:buChar char="●"/>
              <a:defRPr sz="2000">
                <a:solidFill>
                  <a:schemeClr val="dk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1pPr>
            <a:lvl2pPr marL="914400" lvl="1" indent="-355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 Tight SemiBold"/>
              <a:buChar char="○"/>
              <a:defRPr sz="2000">
                <a:solidFill>
                  <a:schemeClr val="dk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2pPr>
            <a:lvl3pPr marL="1371600" lvl="2" indent="-355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 Tight SemiBold"/>
              <a:buChar char="■"/>
              <a:defRPr sz="2000">
                <a:solidFill>
                  <a:schemeClr val="dk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3pPr>
            <a:lvl4pPr marL="1828800" lvl="3" indent="-355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 Tight SemiBold"/>
              <a:buChar char="●"/>
              <a:defRPr sz="2000">
                <a:solidFill>
                  <a:schemeClr val="dk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4pPr>
            <a:lvl5pPr marL="2286000" lvl="4" indent="-355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 Tight SemiBold"/>
              <a:buChar char="○"/>
              <a:defRPr sz="2000">
                <a:solidFill>
                  <a:schemeClr val="dk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5pPr>
            <a:lvl6pPr marL="2743200" lvl="5" indent="-355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 Tight SemiBold"/>
              <a:buChar char="■"/>
              <a:defRPr sz="2000">
                <a:solidFill>
                  <a:schemeClr val="dk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6pPr>
            <a:lvl7pPr marL="3200400" lvl="6" indent="-355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 Tight SemiBold"/>
              <a:buChar char="●"/>
              <a:defRPr sz="2000">
                <a:solidFill>
                  <a:schemeClr val="dk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7pPr>
            <a:lvl8pPr marL="3657600" lvl="7" indent="-355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 Tight SemiBold"/>
              <a:buChar char="○"/>
              <a:defRPr sz="2000">
                <a:solidFill>
                  <a:schemeClr val="dk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8pPr>
            <a:lvl9pPr marL="4114800" lvl="8" indent="-355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 Tight SemiBold"/>
              <a:buChar char="■"/>
              <a:defRPr sz="2000">
                <a:solidFill>
                  <a:schemeClr val="dk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9pPr>
          </a:lstStyle>
          <a:p>
            <a:endParaRPr/>
          </a:p>
        </p:txBody>
      </p:sp>
      <p:sp>
        <p:nvSpPr>
          <p:cNvPr id="142" name="Google Shape;142;p25"/>
          <p:cNvSpPr txBox="1">
            <a:spLocks noGrp="1"/>
          </p:cNvSpPr>
          <p:nvPr>
            <p:ph type="sldNum" idx="12"/>
          </p:nvPr>
        </p:nvSpPr>
        <p:spPr>
          <a:xfrm>
            <a:off x="8469596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6"/>
          <p:cNvSpPr txBox="1">
            <a:spLocks noGrp="1"/>
          </p:cNvSpPr>
          <p:nvPr>
            <p:ph type="sldNum" idx="12"/>
          </p:nvPr>
        </p:nvSpPr>
        <p:spPr>
          <a:xfrm>
            <a:off x="8469596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peaker Slide 1-Up">
  <p:cSld name="BLANK_2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7"/>
          <p:cNvSpPr>
            <a:spLocks noGrp="1"/>
          </p:cNvSpPr>
          <p:nvPr>
            <p:ph type="pic" idx="2"/>
          </p:nvPr>
        </p:nvSpPr>
        <p:spPr>
          <a:xfrm>
            <a:off x="4701050" y="742950"/>
            <a:ext cx="3657600" cy="3657600"/>
          </a:xfrm>
          <a:prstGeom prst="roundRect">
            <a:avLst>
              <a:gd name="adj" fmla="val 3798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147" name="Google Shape;147;p27"/>
          <p:cNvSpPr txBox="1">
            <a:spLocks noGrp="1"/>
          </p:cNvSpPr>
          <p:nvPr>
            <p:ph type="title"/>
          </p:nvPr>
        </p:nvSpPr>
        <p:spPr>
          <a:xfrm>
            <a:off x="311700" y="2815340"/>
            <a:ext cx="3890100" cy="87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7"/>
          <p:cNvSpPr txBox="1">
            <a:spLocks noGrp="1"/>
          </p:cNvSpPr>
          <p:nvPr>
            <p:ph type="subTitle" idx="1"/>
          </p:nvPr>
        </p:nvSpPr>
        <p:spPr>
          <a:xfrm>
            <a:off x="311700" y="3584275"/>
            <a:ext cx="3890100" cy="87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49" name="Google Shape;149;p27"/>
          <p:cNvSpPr txBox="1">
            <a:spLocks noGrp="1"/>
          </p:cNvSpPr>
          <p:nvPr>
            <p:ph type="sldNum" idx="12"/>
          </p:nvPr>
        </p:nvSpPr>
        <p:spPr>
          <a:xfrm>
            <a:off x="8469596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700">
                <a:solidFill>
                  <a:schemeClr val="dk2"/>
                </a:solidFill>
                <a:latin typeface="Inter Tight"/>
                <a:ea typeface="Inter Tight"/>
                <a:cs typeface="Inter Tight"/>
                <a:sym typeface="Inter Tight"/>
              </a:defRPr>
            </a:lvl1pPr>
            <a:lvl2pPr lvl="1" algn="r">
              <a:buNone/>
              <a:defRPr sz="700">
                <a:solidFill>
                  <a:schemeClr val="dk2"/>
                </a:solidFill>
                <a:latin typeface="Inter Tight"/>
                <a:ea typeface="Inter Tight"/>
                <a:cs typeface="Inter Tight"/>
                <a:sym typeface="Inter Tight"/>
              </a:defRPr>
            </a:lvl2pPr>
            <a:lvl3pPr lvl="2" algn="r">
              <a:buNone/>
              <a:defRPr sz="700">
                <a:solidFill>
                  <a:schemeClr val="dk2"/>
                </a:solidFill>
                <a:latin typeface="Inter Tight"/>
                <a:ea typeface="Inter Tight"/>
                <a:cs typeface="Inter Tight"/>
                <a:sym typeface="Inter Tight"/>
              </a:defRPr>
            </a:lvl3pPr>
            <a:lvl4pPr lvl="3" algn="r">
              <a:buNone/>
              <a:defRPr sz="700">
                <a:solidFill>
                  <a:schemeClr val="dk2"/>
                </a:solidFill>
                <a:latin typeface="Inter Tight"/>
                <a:ea typeface="Inter Tight"/>
                <a:cs typeface="Inter Tight"/>
                <a:sym typeface="Inter Tight"/>
              </a:defRPr>
            </a:lvl4pPr>
            <a:lvl5pPr lvl="4" algn="r">
              <a:buNone/>
              <a:defRPr sz="700">
                <a:solidFill>
                  <a:schemeClr val="dk2"/>
                </a:solidFill>
                <a:latin typeface="Inter Tight"/>
                <a:ea typeface="Inter Tight"/>
                <a:cs typeface="Inter Tight"/>
                <a:sym typeface="Inter Tight"/>
              </a:defRPr>
            </a:lvl5pPr>
            <a:lvl6pPr lvl="5" algn="r">
              <a:buNone/>
              <a:defRPr sz="700">
                <a:solidFill>
                  <a:schemeClr val="dk2"/>
                </a:solidFill>
                <a:latin typeface="Inter Tight"/>
                <a:ea typeface="Inter Tight"/>
                <a:cs typeface="Inter Tight"/>
                <a:sym typeface="Inter Tight"/>
              </a:defRPr>
            </a:lvl6pPr>
            <a:lvl7pPr lvl="6" algn="r">
              <a:buNone/>
              <a:defRPr sz="700">
                <a:solidFill>
                  <a:schemeClr val="dk2"/>
                </a:solidFill>
                <a:latin typeface="Inter Tight"/>
                <a:ea typeface="Inter Tight"/>
                <a:cs typeface="Inter Tight"/>
                <a:sym typeface="Inter Tight"/>
              </a:defRPr>
            </a:lvl7pPr>
            <a:lvl8pPr lvl="7" algn="r">
              <a:buNone/>
              <a:defRPr sz="700">
                <a:solidFill>
                  <a:schemeClr val="dk2"/>
                </a:solidFill>
                <a:latin typeface="Inter Tight"/>
                <a:ea typeface="Inter Tight"/>
                <a:cs typeface="Inter Tight"/>
                <a:sym typeface="Inter Tight"/>
              </a:defRPr>
            </a:lvl8pPr>
            <a:lvl9pPr lvl="8" algn="r">
              <a:buNone/>
              <a:defRPr sz="700">
                <a:solidFill>
                  <a:schemeClr val="dk2"/>
                </a:solidFill>
                <a:latin typeface="Inter Tight"/>
                <a:ea typeface="Inter Tight"/>
                <a:cs typeface="Inter Tight"/>
                <a:sym typeface="Inter T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peaker Slide 3-Up">
  <p:cSld name="BLANK_2_1_1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9"/>
          <p:cNvSpPr>
            <a:spLocks noGrp="1"/>
          </p:cNvSpPr>
          <p:nvPr>
            <p:ph type="pic" idx="2"/>
          </p:nvPr>
        </p:nvSpPr>
        <p:spPr>
          <a:xfrm>
            <a:off x="954950" y="1339157"/>
            <a:ext cx="1628700" cy="1628700"/>
          </a:xfrm>
          <a:prstGeom prst="roundRect">
            <a:avLst>
              <a:gd name="adj" fmla="val 8553"/>
            </a:avLst>
          </a:prstGeom>
          <a:noFill/>
          <a:ln w="640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" name="Google Shape;160;p29"/>
          <p:cNvSpPr txBox="1">
            <a:spLocks noGrp="1"/>
          </p:cNvSpPr>
          <p:nvPr>
            <p:ph type="title"/>
          </p:nvPr>
        </p:nvSpPr>
        <p:spPr>
          <a:xfrm>
            <a:off x="358550" y="3212333"/>
            <a:ext cx="2821500" cy="425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29"/>
          <p:cNvSpPr txBox="1">
            <a:spLocks noGrp="1"/>
          </p:cNvSpPr>
          <p:nvPr>
            <p:ph type="subTitle" idx="1"/>
          </p:nvPr>
        </p:nvSpPr>
        <p:spPr>
          <a:xfrm>
            <a:off x="358550" y="3540152"/>
            <a:ext cx="2821500" cy="5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62" name="Google Shape;162;p29"/>
          <p:cNvSpPr>
            <a:spLocks noGrp="1"/>
          </p:cNvSpPr>
          <p:nvPr>
            <p:ph type="pic" idx="3"/>
          </p:nvPr>
        </p:nvSpPr>
        <p:spPr>
          <a:xfrm>
            <a:off x="3776450" y="1339157"/>
            <a:ext cx="1628700" cy="1628700"/>
          </a:xfrm>
          <a:prstGeom prst="roundRect">
            <a:avLst>
              <a:gd name="adj" fmla="val 8553"/>
            </a:avLst>
          </a:prstGeom>
          <a:noFill/>
          <a:ln w="640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" name="Google Shape;163;p29"/>
          <p:cNvSpPr txBox="1">
            <a:spLocks noGrp="1"/>
          </p:cNvSpPr>
          <p:nvPr>
            <p:ph type="title" idx="4"/>
          </p:nvPr>
        </p:nvSpPr>
        <p:spPr>
          <a:xfrm>
            <a:off x="3180050" y="3212333"/>
            <a:ext cx="2821500" cy="425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29"/>
          <p:cNvSpPr txBox="1">
            <a:spLocks noGrp="1"/>
          </p:cNvSpPr>
          <p:nvPr>
            <p:ph type="subTitle" idx="5"/>
          </p:nvPr>
        </p:nvSpPr>
        <p:spPr>
          <a:xfrm>
            <a:off x="3180050" y="3540152"/>
            <a:ext cx="2821500" cy="5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65" name="Google Shape;165;p29"/>
          <p:cNvSpPr>
            <a:spLocks noGrp="1"/>
          </p:cNvSpPr>
          <p:nvPr>
            <p:ph type="pic" idx="6"/>
          </p:nvPr>
        </p:nvSpPr>
        <p:spPr>
          <a:xfrm>
            <a:off x="6597950" y="1339157"/>
            <a:ext cx="1628700" cy="1628700"/>
          </a:xfrm>
          <a:prstGeom prst="roundRect">
            <a:avLst>
              <a:gd name="adj" fmla="val 8553"/>
            </a:avLst>
          </a:prstGeom>
          <a:noFill/>
          <a:ln w="640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6" name="Google Shape;166;p29"/>
          <p:cNvSpPr txBox="1">
            <a:spLocks noGrp="1"/>
          </p:cNvSpPr>
          <p:nvPr>
            <p:ph type="title" idx="7"/>
          </p:nvPr>
        </p:nvSpPr>
        <p:spPr>
          <a:xfrm>
            <a:off x="6001550" y="3212333"/>
            <a:ext cx="2821500" cy="425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29"/>
          <p:cNvSpPr txBox="1">
            <a:spLocks noGrp="1"/>
          </p:cNvSpPr>
          <p:nvPr>
            <p:ph type="subTitle" idx="8"/>
          </p:nvPr>
        </p:nvSpPr>
        <p:spPr>
          <a:xfrm>
            <a:off x="6001550" y="3540152"/>
            <a:ext cx="2821500" cy="5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68" name="Google Shape;168;p29"/>
          <p:cNvSpPr txBox="1">
            <a:spLocks noGrp="1"/>
          </p:cNvSpPr>
          <p:nvPr>
            <p:ph type="sldNum" idx="12"/>
          </p:nvPr>
        </p:nvSpPr>
        <p:spPr>
          <a:xfrm>
            <a:off x="8469596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">
  <p:cSld name="BLANK_2_1_1_1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0"/>
          <p:cNvSpPr/>
          <p:nvPr/>
        </p:nvSpPr>
        <p:spPr>
          <a:xfrm>
            <a:off x="122600" y="4628525"/>
            <a:ext cx="355500" cy="423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 Tight"/>
              <a:ea typeface="Inter Tight"/>
              <a:cs typeface="Inter Tight"/>
              <a:sym typeface="Inter Tight"/>
            </a:endParaRPr>
          </a:p>
        </p:txBody>
      </p:sp>
      <p:pic>
        <p:nvPicPr>
          <p:cNvPr id="171" name="Google Shape;171;p30" title="Panopto_logo_black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2976" y="4495823"/>
            <a:ext cx="1043826" cy="2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30"/>
          <p:cNvSpPr txBox="1">
            <a:spLocks noGrp="1"/>
          </p:cNvSpPr>
          <p:nvPr>
            <p:ph type="ctrTitle"/>
          </p:nvPr>
        </p:nvSpPr>
        <p:spPr>
          <a:xfrm>
            <a:off x="311700" y="1108832"/>
            <a:ext cx="5334600" cy="173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55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ECFDF6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nter Tight SemiBold"/>
              <a:buNone/>
              <a:defRPr sz="2800">
                <a:solidFill>
                  <a:schemeClr val="dk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 Tight"/>
              <a:buChar char="●"/>
              <a:defRPr>
                <a:solidFill>
                  <a:schemeClr val="dk2"/>
                </a:solidFill>
                <a:latin typeface="Inter Tight"/>
                <a:ea typeface="Inter Tight"/>
                <a:cs typeface="Inter Tight"/>
                <a:sym typeface="Inter Tight"/>
              </a:defRPr>
            </a:lvl1pPr>
            <a:lvl2pPr marL="914400" lvl="1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Tight"/>
              <a:buChar char="○"/>
              <a:defRPr sz="1200">
                <a:solidFill>
                  <a:schemeClr val="dk2"/>
                </a:solidFill>
                <a:latin typeface="Inter Tight"/>
                <a:ea typeface="Inter Tight"/>
                <a:cs typeface="Inter Tight"/>
                <a:sym typeface="Inter Tight"/>
              </a:defRPr>
            </a:lvl2pPr>
            <a:lvl3pPr marL="1371600" lvl="2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Tight"/>
              <a:buChar char="■"/>
              <a:defRPr sz="1200">
                <a:solidFill>
                  <a:schemeClr val="dk2"/>
                </a:solidFill>
                <a:latin typeface="Inter Tight"/>
                <a:ea typeface="Inter Tight"/>
                <a:cs typeface="Inter Tight"/>
                <a:sym typeface="Inter Tight"/>
              </a:defRPr>
            </a:lvl3pPr>
            <a:lvl4pPr marL="1828800" lvl="3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Tight"/>
              <a:buChar char="●"/>
              <a:defRPr sz="1200">
                <a:solidFill>
                  <a:schemeClr val="dk2"/>
                </a:solidFill>
                <a:latin typeface="Inter Tight"/>
                <a:ea typeface="Inter Tight"/>
                <a:cs typeface="Inter Tight"/>
                <a:sym typeface="Inter Tight"/>
              </a:defRPr>
            </a:lvl4pPr>
            <a:lvl5pPr marL="2286000" lvl="4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Tight"/>
              <a:buChar char="○"/>
              <a:defRPr sz="1200">
                <a:solidFill>
                  <a:schemeClr val="dk2"/>
                </a:solidFill>
                <a:latin typeface="Inter Tight"/>
                <a:ea typeface="Inter Tight"/>
                <a:cs typeface="Inter Tight"/>
                <a:sym typeface="Inter Tight"/>
              </a:defRPr>
            </a:lvl5pPr>
            <a:lvl6pPr marL="2743200" lvl="5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Tight"/>
              <a:buChar char="■"/>
              <a:defRPr sz="1200">
                <a:solidFill>
                  <a:schemeClr val="dk2"/>
                </a:solidFill>
                <a:latin typeface="Inter Tight"/>
                <a:ea typeface="Inter Tight"/>
                <a:cs typeface="Inter Tight"/>
                <a:sym typeface="Inter Tight"/>
              </a:defRPr>
            </a:lvl6pPr>
            <a:lvl7pPr marL="3200400" lvl="6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Tight"/>
              <a:buChar char="●"/>
              <a:defRPr sz="1200">
                <a:solidFill>
                  <a:schemeClr val="dk2"/>
                </a:solidFill>
                <a:latin typeface="Inter Tight"/>
                <a:ea typeface="Inter Tight"/>
                <a:cs typeface="Inter Tight"/>
                <a:sym typeface="Inter Tight"/>
              </a:defRPr>
            </a:lvl7pPr>
            <a:lvl8pPr marL="3657600" lvl="7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Tight"/>
              <a:buChar char="○"/>
              <a:defRPr sz="1200">
                <a:solidFill>
                  <a:schemeClr val="dk2"/>
                </a:solidFill>
                <a:latin typeface="Inter Tight"/>
                <a:ea typeface="Inter Tight"/>
                <a:cs typeface="Inter Tight"/>
                <a:sym typeface="Inter Tight"/>
              </a:defRPr>
            </a:lvl8pPr>
            <a:lvl9pPr marL="4114800" lvl="8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Tight"/>
              <a:buChar char="■"/>
              <a:defRPr sz="1200">
                <a:solidFill>
                  <a:schemeClr val="dk2"/>
                </a:solidFill>
                <a:latin typeface="Inter Tight"/>
                <a:ea typeface="Inter Tight"/>
                <a:cs typeface="Inter Tight"/>
                <a:sym typeface="Inter Tight"/>
              </a:defRPr>
            </a:lvl9pPr>
          </a:lstStyle>
          <a:p>
            <a:endParaRPr/>
          </a:p>
        </p:txBody>
      </p:sp>
      <p:pic>
        <p:nvPicPr>
          <p:cNvPr id="8" name="Google Shape;8;p1"/>
          <p:cNvPicPr preferRelativeResize="0"/>
          <p:nvPr/>
        </p:nvPicPr>
        <p:blipFill rotWithShape="1">
          <a:blip r:embed="rId14">
            <a:alphaModFix/>
          </a:blip>
          <a:srcRect r="73387"/>
          <a:stretch/>
        </p:blipFill>
        <p:spPr>
          <a:xfrm>
            <a:off x="179087" y="4746372"/>
            <a:ext cx="254727" cy="24202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1"/>
          <p:cNvSpPr txBox="1">
            <a:spLocks noGrp="1"/>
          </p:cNvSpPr>
          <p:nvPr>
            <p:ph type="sldNum" idx="12"/>
          </p:nvPr>
        </p:nvSpPr>
        <p:spPr>
          <a:xfrm>
            <a:off x="8469596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700">
                <a:solidFill>
                  <a:schemeClr val="dk2"/>
                </a:solidFill>
                <a:latin typeface="Inter Tight"/>
                <a:ea typeface="Inter Tight"/>
                <a:cs typeface="Inter Tight"/>
                <a:sym typeface="Inter Tight"/>
              </a:defRPr>
            </a:lvl1pPr>
            <a:lvl2pPr lvl="1" algn="r">
              <a:buNone/>
              <a:defRPr sz="700">
                <a:solidFill>
                  <a:schemeClr val="dk2"/>
                </a:solidFill>
                <a:latin typeface="Inter Tight"/>
                <a:ea typeface="Inter Tight"/>
                <a:cs typeface="Inter Tight"/>
                <a:sym typeface="Inter Tight"/>
              </a:defRPr>
            </a:lvl2pPr>
            <a:lvl3pPr lvl="2" algn="r">
              <a:buNone/>
              <a:defRPr sz="700">
                <a:solidFill>
                  <a:schemeClr val="dk2"/>
                </a:solidFill>
                <a:latin typeface="Inter Tight"/>
                <a:ea typeface="Inter Tight"/>
                <a:cs typeface="Inter Tight"/>
                <a:sym typeface="Inter Tight"/>
              </a:defRPr>
            </a:lvl3pPr>
            <a:lvl4pPr lvl="3" algn="r">
              <a:buNone/>
              <a:defRPr sz="700">
                <a:solidFill>
                  <a:schemeClr val="dk2"/>
                </a:solidFill>
                <a:latin typeface="Inter Tight"/>
                <a:ea typeface="Inter Tight"/>
                <a:cs typeface="Inter Tight"/>
                <a:sym typeface="Inter Tight"/>
              </a:defRPr>
            </a:lvl4pPr>
            <a:lvl5pPr lvl="4" algn="r">
              <a:buNone/>
              <a:defRPr sz="700">
                <a:solidFill>
                  <a:schemeClr val="dk2"/>
                </a:solidFill>
                <a:latin typeface="Inter Tight"/>
                <a:ea typeface="Inter Tight"/>
                <a:cs typeface="Inter Tight"/>
                <a:sym typeface="Inter Tight"/>
              </a:defRPr>
            </a:lvl5pPr>
            <a:lvl6pPr lvl="5" algn="r">
              <a:buNone/>
              <a:defRPr sz="700">
                <a:solidFill>
                  <a:schemeClr val="dk2"/>
                </a:solidFill>
                <a:latin typeface="Inter Tight"/>
                <a:ea typeface="Inter Tight"/>
                <a:cs typeface="Inter Tight"/>
                <a:sym typeface="Inter Tight"/>
              </a:defRPr>
            </a:lvl6pPr>
            <a:lvl7pPr lvl="6" algn="r">
              <a:buNone/>
              <a:defRPr sz="700">
                <a:solidFill>
                  <a:schemeClr val="dk2"/>
                </a:solidFill>
                <a:latin typeface="Inter Tight"/>
                <a:ea typeface="Inter Tight"/>
                <a:cs typeface="Inter Tight"/>
                <a:sym typeface="Inter Tight"/>
              </a:defRPr>
            </a:lvl7pPr>
            <a:lvl8pPr lvl="7" algn="r">
              <a:buNone/>
              <a:defRPr sz="700">
                <a:solidFill>
                  <a:schemeClr val="dk2"/>
                </a:solidFill>
                <a:latin typeface="Inter Tight"/>
                <a:ea typeface="Inter Tight"/>
                <a:cs typeface="Inter Tight"/>
                <a:sym typeface="Inter Tight"/>
              </a:defRPr>
            </a:lvl8pPr>
            <a:lvl9pPr lvl="8" algn="r">
              <a:buNone/>
              <a:defRPr sz="700">
                <a:solidFill>
                  <a:schemeClr val="dk2"/>
                </a:solidFill>
                <a:latin typeface="Inter Tight"/>
                <a:ea typeface="Inter Tight"/>
                <a:cs typeface="Inter Tight"/>
                <a:sym typeface="Inter T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7" r:id="rId3"/>
    <p:sldLayoutId id="2147483666" r:id="rId4"/>
    <p:sldLayoutId id="2147483667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5" r:id="rId11"/>
    <p:sldLayoutId id="2147483676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54">
          <p15:clr>
            <a:srgbClr val="E46962"/>
          </p15:clr>
        </p15:guide>
        <p15:guide id="2" pos="5517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7.png"/><Relationship Id="rId21" Type="http://schemas.openxmlformats.org/officeDocument/2006/relationships/image" Target="../media/image22.png"/><Relationship Id="rId42" Type="http://schemas.openxmlformats.org/officeDocument/2006/relationships/image" Target="../media/image43.png"/><Relationship Id="rId47" Type="http://schemas.openxmlformats.org/officeDocument/2006/relationships/image" Target="../media/image48.jpg"/><Relationship Id="rId63" Type="http://schemas.openxmlformats.org/officeDocument/2006/relationships/image" Target="../media/image64.png"/><Relationship Id="rId68" Type="http://schemas.openxmlformats.org/officeDocument/2006/relationships/image" Target="../media/image69.png"/><Relationship Id="rId84" Type="http://schemas.openxmlformats.org/officeDocument/2006/relationships/image" Target="../media/image84.png"/><Relationship Id="rId89" Type="http://schemas.openxmlformats.org/officeDocument/2006/relationships/image" Target="../media/image89.png"/><Relationship Id="rId16" Type="http://schemas.openxmlformats.org/officeDocument/2006/relationships/image" Target="../media/image17.png"/><Relationship Id="rId11" Type="http://schemas.openxmlformats.org/officeDocument/2006/relationships/image" Target="../media/image12.jpg"/><Relationship Id="rId32" Type="http://schemas.openxmlformats.org/officeDocument/2006/relationships/image" Target="../media/image33.png"/><Relationship Id="rId37" Type="http://schemas.openxmlformats.org/officeDocument/2006/relationships/image" Target="../media/image38.png"/><Relationship Id="rId53" Type="http://schemas.openxmlformats.org/officeDocument/2006/relationships/image" Target="../media/image54.png"/><Relationship Id="rId58" Type="http://schemas.openxmlformats.org/officeDocument/2006/relationships/image" Target="../media/image59.png"/><Relationship Id="rId74" Type="http://schemas.openxmlformats.org/officeDocument/2006/relationships/image" Target="../media/image75.png"/><Relationship Id="rId79" Type="http://schemas.openxmlformats.org/officeDocument/2006/relationships/image" Target="../media/image79.jpg"/><Relationship Id="rId5" Type="http://schemas.openxmlformats.org/officeDocument/2006/relationships/image" Target="../media/image6.jpg"/><Relationship Id="rId90" Type="http://schemas.openxmlformats.org/officeDocument/2006/relationships/image" Target="../media/image90.png"/><Relationship Id="rId95" Type="http://schemas.openxmlformats.org/officeDocument/2006/relationships/image" Target="../media/image95.png"/><Relationship Id="rId22" Type="http://schemas.openxmlformats.org/officeDocument/2006/relationships/image" Target="../media/image23.jpg"/><Relationship Id="rId27" Type="http://schemas.openxmlformats.org/officeDocument/2006/relationships/image" Target="../media/image28.png"/><Relationship Id="rId43" Type="http://schemas.openxmlformats.org/officeDocument/2006/relationships/image" Target="../media/image44.jpg"/><Relationship Id="rId48" Type="http://schemas.openxmlformats.org/officeDocument/2006/relationships/image" Target="../media/image49.jpg"/><Relationship Id="rId64" Type="http://schemas.openxmlformats.org/officeDocument/2006/relationships/image" Target="../media/image65.png"/><Relationship Id="rId69" Type="http://schemas.openxmlformats.org/officeDocument/2006/relationships/image" Target="../media/image70.png"/><Relationship Id="rId80" Type="http://schemas.openxmlformats.org/officeDocument/2006/relationships/image" Target="../media/image80.png"/><Relationship Id="rId85" Type="http://schemas.openxmlformats.org/officeDocument/2006/relationships/image" Target="../media/image85.png"/><Relationship Id="rId3" Type="http://schemas.openxmlformats.org/officeDocument/2006/relationships/image" Target="../media/image4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png"/><Relationship Id="rId33" Type="http://schemas.openxmlformats.org/officeDocument/2006/relationships/image" Target="../media/image34.jpg"/><Relationship Id="rId38" Type="http://schemas.openxmlformats.org/officeDocument/2006/relationships/image" Target="../media/image39.png"/><Relationship Id="rId46" Type="http://schemas.openxmlformats.org/officeDocument/2006/relationships/image" Target="../media/image47.png"/><Relationship Id="rId59" Type="http://schemas.openxmlformats.org/officeDocument/2006/relationships/image" Target="../media/image60.png"/><Relationship Id="rId67" Type="http://schemas.openxmlformats.org/officeDocument/2006/relationships/image" Target="../media/image68.png"/><Relationship Id="rId20" Type="http://schemas.openxmlformats.org/officeDocument/2006/relationships/image" Target="../media/image21.png"/><Relationship Id="rId41" Type="http://schemas.openxmlformats.org/officeDocument/2006/relationships/image" Target="../media/image42.png"/><Relationship Id="rId54" Type="http://schemas.openxmlformats.org/officeDocument/2006/relationships/image" Target="../media/image55.png"/><Relationship Id="rId62" Type="http://schemas.openxmlformats.org/officeDocument/2006/relationships/image" Target="../media/image63.png"/><Relationship Id="rId70" Type="http://schemas.openxmlformats.org/officeDocument/2006/relationships/image" Target="../media/image71.png"/><Relationship Id="rId75" Type="http://schemas.openxmlformats.org/officeDocument/2006/relationships/image" Target="../media/image76.png"/><Relationship Id="rId83" Type="http://schemas.openxmlformats.org/officeDocument/2006/relationships/image" Target="../media/image83.png"/><Relationship Id="rId88" Type="http://schemas.openxmlformats.org/officeDocument/2006/relationships/image" Target="../media/image88.png"/><Relationship Id="rId91" Type="http://schemas.openxmlformats.org/officeDocument/2006/relationships/image" Target="../media/image91.png"/><Relationship Id="rId96" Type="http://schemas.openxmlformats.org/officeDocument/2006/relationships/image" Target="../media/image9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15" Type="http://schemas.openxmlformats.org/officeDocument/2006/relationships/image" Target="../media/image16.png"/><Relationship Id="rId23" Type="http://schemas.openxmlformats.org/officeDocument/2006/relationships/image" Target="../media/image24.jpg"/><Relationship Id="rId28" Type="http://schemas.openxmlformats.org/officeDocument/2006/relationships/image" Target="../media/image29.png"/><Relationship Id="rId36" Type="http://schemas.openxmlformats.org/officeDocument/2006/relationships/image" Target="../media/image37.gif"/><Relationship Id="rId49" Type="http://schemas.openxmlformats.org/officeDocument/2006/relationships/image" Target="../media/image50.jpg"/><Relationship Id="rId57" Type="http://schemas.openxmlformats.org/officeDocument/2006/relationships/image" Target="../media/image58.png"/><Relationship Id="rId10" Type="http://schemas.openxmlformats.org/officeDocument/2006/relationships/image" Target="../media/image11.png"/><Relationship Id="rId31" Type="http://schemas.openxmlformats.org/officeDocument/2006/relationships/image" Target="../media/image32.jpg"/><Relationship Id="rId44" Type="http://schemas.openxmlformats.org/officeDocument/2006/relationships/image" Target="../media/image45.png"/><Relationship Id="rId52" Type="http://schemas.openxmlformats.org/officeDocument/2006/relationships/image" Target="../media/image53.png"/><Relationship Id="rId60" Type="http://schemas.openxmlformats.org/officeDocument/2006/relationships/image" Target="../media/image61.png"/><Relationship Id="rId65" Type="http://schemas.openxmlformats.org/officeDocument/2006/relationships/image" Target="../media/image66.png"/><Relationship Id="rId73" Type="http://schemas.openxmlformats.org/officeDocument/2006/relationships/image" Target="../media/image74.jpg"/><Relationship Id="rId78" Type="http://schemas.openxmlformats.org/officeDocument/2006/relationships/image" Target="../media/image78.png"/><Relationship Id="rId81" Type="http://schemas.openxmlformats.org/officeDocument/2006/relationships/image" Target="../media/image81.png"/><Relationship Id="rId86" Type="http://schemas.openxmlformats.org/officeDocument/2006/relationships/image" Target="../media/image86.png"/><Relationship Id="rId94" Type="http://schemas.openxmlformats.org/officeDocument/2006/relationships/image" Target="../media/image94.jpg"/><Relationship Id="rId99" Type="http://schemas.openxmlformats.org/officeDocument/2006/relationships/image" Target="../media/image99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9" Type="http://schemas.openxmlformats.org/officeDocument/2006/relationships/image" Target="../media/image40.png"/><Relationship Id="rId34" Type="http://schemas.openxmlformats.org/officeDocument/2006/relationships/image" Target="../media/image35.png"/><Relationship Id="rId50" Type="http://schemas.openxmlformats.org/officeDocument/2006/relationships/image" Target="../media/image51.jpg"/><Relationship Id="rId55" Type="http://schemas.openxmlformats.org/officeDocument/2006/relationships/image" Target="../media/image56.png"/><Relationship Id="rId76" Type="http://schemas.openxmlformats.org/officeDocument/2006/relationships/hyperlink" Target="https://www.google.com/url?sa=i&amp;url=https%3A%2F%2Fen.wikipedia.org%2Fwiki%2FSt._Lawrence_College%2C_Ontario&amp;psig=AOvVaw2gUitmpgsiONOc3YmAp6MA&amp;ust=1692116659355000&amp;source=images&amp;cd=vfe&amp;opi=89978449&amp;ved=0CBAQjRxqFwoTCJDuyPfH3IADFQAAAAAdAAAAABAO" TargetMode="External"/><Relationship Id="rId97" Type="http://schemas.openxmlformats.org/officeDocument/2006/relationships/image" Target="../media/image97.png"/><Relationship Id="rId7" Type="http://schemas.openxmlformats.org/officeDocument/2006/relationships/image" Target="../media/image8.png"/><Relationship Id="rId71" Type="http://schemas.openxmlformats.org/officeDocument/2006/relationships/image" Target="../media/image72.jpg"/><Relationship Id="rId92" Type="http://schemas.openxmlformats.org/officeDocument/2006/relationships/image" Target="../media/image92.png"/><Relationship Id="rId2" Type="http://schemas.openxmlformats.org/officeDocument/2006/relationships/notesSlide" Target="../notesSlides/notesSlide3.xml"/><Relationship Id="rId29" Type="http://schemas.openxmlformats.org/officeDocument/2006/relationships/image" Target="../media/image30.png"/><Relationship Id="rId24" Type="http://schemas.openxmlformats.org/officeDocument/2006/relationships/image" Target="../media/image25.png"/><Relationship Id="rId40" Type="http://schemas.openxmlformats.org/officeDocument/2006/relationships/image" Target="../media/image41.png"/><Relationship Id="rId45" Type="http://schemas.openxmlformats.org/officeDocument/2006/relationships/image" Target="../media/image46.png"/><Relationship Id="rId66" Type="http://schemas.openxmlformats.org/officeDocument/2006/relationships/image" Target="../media/image67.jpg"/><Relationship Id="rId87" Type="http://schemas.openxmlformats.org/officeDocument/2006/relationships/image" Target="../media/image87.png"/><Relationship Id="rId61" Type="http://schemas.openxmlformats.org/officeDocument/2006/relationships/image" Target="../media/image62.png"/><Relationship Id="rId82" Type="http://schemas.openxmlformats.org/officeDocument/2006/relationships/image" Target="../media/image82.png"/><Relationship Id="rId19" Type="http://schemas.openxmlformats.org/officeDocument/2006/relationships/image" Target="../media/image20.png"/><Relationship Id="rId14" Type="http://schemas.openxmlformats.org/officeDocument/2006/relationships/image" Target="../media/image15.png"/><Relationship Id="rId30" Type="http://schemas.openxmlformats.org/officeDocument/2006/relationships/image" Target="../media/image31.png"/><Relationship Id="rId35" Type="http://schemas.openxmlformats.org/officeDocument/2006/relationships/image" Target="../media/image36.png"/><Relationship Id="rId56" Type="http://schemas.openxmlformats.org/officeDocument/2006/relationships/image" Target="../media/image57.png"/><Relationship Id="rId77" Type="http://schemas.openxmlformats.org/officeDocument/2006/relationships/image" Target="../media/image77.png"/><Relationship Id="rId100" Type="http://schemas.openxmlformats.org/officeDocument/2006/relationships/image" Target="../media/image100.png"/><Relationship Id="rId8" Type="http://schemas.openxmlformats.org/officeDocument/2006/relationships/image" Target="../media/image9.png"/><Relationship Id="rId51" Type="http://schemas.openxmlformats.org/officeDocument/2006/relationships/image" Target="../media/image52.jpg"/><Relationship Id="rId72" Type="http://schemas.openxmlformats.org/officeDocument/2006/relationships/image" Target="../media/image73.png"/><Relationship Id="rId93" Type="http://schemas.openxmlformats.org/officeDocument/2006/relationships/image" Target="../media/image93.png"/><Relationship Id="rId98" Type="http://schemas.openxmlformats.org/officeDocument/2006/relationships/image" Target="../media/image9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9"/>
          <p:cNvSpPr txBox="1">
            <a:spLocks noGrp="1"/>
          </p:cNvSpPr>
          <p:nvPr>
            <p:ph type="ctrTitle"/>
          </p:nvPr>
        </p:nvSpPr>
        <p:spPr>
          <a:xfrm>
            <a:off x="409136" y="1287260"/>
            <a:ext cx="6528000" cy="206822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 b="1" dirty="0"/>
              <a:t>Cosa può fare l’IA per il video-learning?</a:t>
            </a:r>
            <a:br>
              <a:rPr lang="it-IT" sz="4000" dirty="0"/>
            </a:br>
            <a:r>
              <a:rPr lang="it-IT" sz="2800" dirty="0"/>
              <a:t>Scopri </a:t>
            </a:r>
            <a:r>
              <a:rPr lang="it-IT" sz="2800" dirty="0" err="1"/>
              <a:t>Panopto</a:t>
            </a:r>
            <a:r>
              <a:rPr lang="it-IT" sz="2800" dirty="0"/>
              <a:t> + </a:t>
            </a:r>
            <a:r>
              <a:rPr lang="it-IT" sz="2800" dirty="0" err="1"/>
              <a:t>Moodle</a:t>
            </a:r>
            <a:r>
              <a:rPr lang="it-IT" sz="2800" dirty="0"/>
              <a:t>: oltre la tradizionale gestione dei video</a:t>
            </a:r>
            <a:endParaRPr sz="2800" dirty="0"/>
          </a:p>
        </p:txBody>
      </p:sp>
      <p:sp>
        <p:nvSpPr>
          <p:cNvPr id="249" name="Google Shape;249;p49"/>
          <p:cNvSpPr txBox="1">
            <a:spLocks noGrp="1"/>
          </p:cNvSpPr>
          <p:nvPr>
            <p:ph type="subTitle" idx="1"/>
          </p:nvPr>
        </p:nvSpPr>
        <p:spPr>
          <a:xfrm>
            <a:off x="311699" y="3981691"/>
            <a:ext cx="8075575" cy="83173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 dirty="0"/>
              <a:t>Angela </a:t>
            </a:r>
            <a:r>
              <a:rPr lang="en" i="1" dirty="0" err="1"/>
              <a:t>D’Antò</a:t>
            </a:r>
            <a:r>
              <a:rPr lang="en" i="1" dirty="0"/>
              <a:t>, EMEA Account Manager Panopto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 dirty="0"/>
              <a:t>Pierpaolo Morandini, Customer Success Manager SEIDOR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17 Settembre 2026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" name="Google Shape;438;p54" title="hero-imag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725" y="987200"/>
            <a:ext cx="8412549" cy="4029649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54"/>
          <p:cNvSpPr txBox="1"/>
          <p:nvPr/>
        </p:nvSpPr>
        <p:spPr>
          <a:xfrm>
            <a:off x="1286700" y="204907"/>
            <a:ext cx="6570600" cy="1082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000"/>
              </a:spcBef>
            </a:pPr>
            <a:r>
              <a:rPr lang="it-IT" sz="2500" b="1" dirty="0" err="1">
                <a:solidFill>
                  <a:srgbClr val="004232"/>
                </a:solidFill>
                <a:latin typeface="Inter Tight"/>
                <a:ea typeface="Inter Tight"/>
                <a:cs typeface="Inter Tight"/>
                <a:sym typeface="Inter Tight"/>
              </a:rPr>
              <a:t>Panopto</a:t>
            </a:r>
            <a:r>
              <a:rPr lang="it-IT" sz="2500" b="1" dirty="0">
                <a:solidFill>
                  <a:srgbClr val="004232"/>
                </a:solidFill>
                <a:latin typeface="Inter Tight"/>
                <a:ea typeface="Inter Tight"/>
                <a:cs typeface="Inter Tight"/>
                <a:sym typeface="Inter Tight"/>
              </a:rPr>
              <a:t> è la piattaforma leader per l'apprendimento audio e video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4087" y="1034737"/>
            <a:ext cx="6750188" cy="3796995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50"/>
          <p:cNvSpPr txBox="1"/>
          <p:nvPr/>
        </p:nvSpPr>
        <p:spPr>
          <a:xfrm>
            <a:off x="638550" y="1196687"/>
            <a:ext cx="910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4232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rPr>
              <a:t>USA</a:t>
            </a:r>
            <a:endParaRPr sz="1400">
              <a:solidFill>
                <a:srgbClr val="004232"/>
              </a:solidFill>
              <a:latin typeface="Inter Tight SemiBold"/>
              <a:ea typeface="Inter Tight SemiBold"/>
              <a:cs typeface="Inter Tight SemiBold"/>
              <a:sym typeface="Inter Tight SemiBold"/>
            </a:endParaRPr>
          </a:p>
        </p:txBody>
      </p:sp>
      <p:sp>
        <p:nvSpPr>
          <p:cNvPr id="256" name="Google Shape;256;p50"/>
          <p:cNvSpPr txBox="1"/>
          <p:nvPr/>
        </p:nvSpPr>
        <p:spPr>
          <a:xfrm>
            <a:off x="638550" y="1914296"/>
            <a:ext cx="910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4232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rPr>
              <a:t>CANADA</a:t>
            </a:r>
            <a:endParaRPr sz="1400">
              <a:solidFill>
                <a:srgbClr val="004232"/>
              </a:solidFill>
              <a:latin typeface="Inter Tight SemiBold"/>
              <a:ea typeface="Inter Tight SemiBold"/>
              <a:cs typeface="Inter Tight SemiBold"/>
              <a:sym typeface="Inter Tight SemiBold"/>
            </a:endParaRPr>
          </a:p>
        </p:txBody>
      </p:sp>
      <p:sp>
        <p:nvSpPr>
          <p:cNvPr id="257" name="Google Shape;257;p50"/>
          <p:cNvSpPr txBox="1"/>
          <p:nvPr/>
        </p:nvSpPr>
        <p:spPr>
          <a:xfrm>
            <a:off x="638550" y="2630559"/>
            <a:ext cx="910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4232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rPr>
              <a:t>EMEA</a:t>
            </a:r>
            <a:endParaRPr sz="1400">
              <a:solidFill>
                <a:srgbClr val="004232"/>
              </a:solidFill>
              <a:latin typeface="Inter Tight SemiBold"/>
              <a:ea typeface="Inter Tight SemiBold"/>
              <a:cs typeface="Inter Tight SemiBold"/>
              <a:sym typeface="Inter Tight SemiBold"/>
            </a:endParaRPr>
          </a:p>
        </p:txBody>
      </p:sp>
      <p:sp>
        <p:nvSpPr>
          <p:cNvPr id="258" name="Google Shape;258;p50"/>
          <p:cNvSpPr txBox="1"/>
          <p:nvPr/>
        </p:nvSpPr>
        <p:spPr>
          <a:xfrm>
            <a:off x="638550" y="3315236"/>
            <a:ext cx="910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4232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rPr>
              <a:t>APAC</a:t>
            </a:r>
            <a:endParaRPr sz="1400">
              <a:solidFill>
                <a:srgbClr val="004232"/>
              </a:solidFill>
              <a:latin typeface="Inter Tight SemiBold"/>
              <a:ea typeface="Inter Tight SemiBold"/>
              <a:cs typeface="Inter Tight SemiBold"/>
              <a:sym typeface="Inter Tight SemiBold"/>
            </a:endParaRPr>
          </a:p>
        </p:txBody>
      </p:sp>
      <p:sp>
        <p:nvSpPr>
          <p:cNvPr id="259" name="Google Shape;259;p50"/>
          <p:cNvSpPr txBox="1"/>
          <p:nvPr/>
        </p:nvSpPr>
        <p:spPr>
          <a:xfrm>
            <a:off x="638550" y="3991121"/>
            <a:ext cx="910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4232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rPr>
              <a:t>LATAM</a:t>
            </a:r>
            <a:endParaRPr sz="1400">
              <a:solidFill>
                <a:srgbClr val="004232"/>
              </a:solidFill>
              <a:latin typeface="Inter Tight SemiBold"/>
              <a:ea typeface="Inter Tight SemiBold"/>
              <a:cs typeface="Inter Tight SemiBold"/>
              <a:sym typeface="Inter Tight SemiBold"/>
            </a:endParaRPr>
          </a:p>
        </p:txBody>
      </p:sp>
      <p:pic>
        <p:nvPicPr>
          <p:cNvPr id="260" name="Google Shape;260;p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83111" y="4066628"/>
            <a:ext cx="545531" cy="228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50" descr="☑️ACES - Asociación Civil de Estudios Superiores (Universidad Austral, IAE)  — Consulting Organization from Argentina, experience with IADB — Education  sector — DevelopmentAid"/>
          <p:cNvPicPr preferRelativeResize="0"/>
          <p:nvPr/>
        </p:nvPicPr>
        <p:blipFill rotWithShape="1">
          <a:blip r:embed="rId5">
            <a:alphaModFix/>
          </a:blip>
          <a:srcRect t="64281"/>
          <a:stretch/>
        </p:blipFill>
        <p:spPr>
          <a:xfrm>
            <a:off x="6337202" y="4140084"/>
            <a:ext cx="447224" cy="159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50"/>
          <p:cNvPicPr preferRelativeResize="0"/>
          <p:nvPr/>
        </p:nvPicPr>
        <p:blipFill rotWithShape="1">
          <a:blip r:embed="rId6">
            <a:alphaModFix/>
          </a:blip>
          <a:srcRect t="7579" b="-9"/>
          <a:stretch/>
        </p:blipFill>
        <p:spPr>
          <a:xfrm>
            <a:off x="3146755" y="4406584"/>
            <a:ext cx="298017" cy="275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50" descr="Education Futures Universidad ORT Uruguay - Education Futures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464626" y="4445988"/>
            <a:ext cx="451485" cy="201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50" descr="Inicio - Universidad CENFOTEC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01086" y="4084257"/>
            <a:ext cx="447224" cy="18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50" descr="Associate / Assistant Professor in Operations and Supply Chain Management  Company: UNIVERSIDAD ADOLFO IBÁÑEZ- Business School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686029" y="4457881"/>
            <a:ext cx="545531" cy="178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50"/>
          <p:cNvPicPr preferRelativeResize="0"/>
          <p:nvPr/>
        </p:nvPicPr>
        <p:blipFill rotWithShape="1">
          <a:blip r:embed="rId10">
            <a:alphaModFix/>
          </a:blip>
          <a:srcRect t="11887" b="18398"/>
          <a:stretch/>
        </p:blipFill>
        <p:spPr>
          <a:xfrm>
            <a:off x="3724909" y="4074389"/>
            <a:ext cx="451483" cy="209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50" descr="EDUCACIÓN | CANACINTRA Tijuana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447692" y="4429598"/>
            <a:ext cx="259568" cy="204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50" descr="University of the Southern Caribbean (USC) - Tertiary Institutions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646529" y="4457879"/>
            <a:ext cx="556340" cy="130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50" descr="Shopping Cart | Global Humanistic University"/>
          <p:cNvPicPr preferRelativeResize="0"/>
          <p:nvPr/>
        </p:nvPicPr>
        <p:blipFill rotWithShape="1">
          <a:blip r:embed="rId13">
            <a:alphaModFix/>
          </a:blip>
          <a:srcRect t="54135"/>
          <a:stretch/>
        </p:blipFill>
        <p:spPr>
          <a:xfrm>
            <a:off x="2409539" y="4102115"/>
            <a:ext cx="506567" cy="145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50" descr="AAIMS – All American Institute of Medical Sciences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3154344" y="4036117"/>
            <a:ext cx="286368" cy="286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50" descr="Medical University of the Americas | Caribbean Medical School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7013249" y="4107806"/>
            <a:ext cx="447447" cy="178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50" descr="Ross University School of Veterinary Medicine | Vet School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733267" y="4140085"/>
            <a:ext cx="552954" cy="11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50" descr="Highre Virtual Graduate School Fair Spring 2021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4356464" y="4449660"/>
            <a:ext cx="545532" cy="194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50" descr="St. Matthew's University | Schools of Medicine and Veterinary Medicine in  the Caribbean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4342097" y="4121762"/>
            <a:ext cx="535610" cy="1407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50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1845570" y="4430760"/>
            <a:ext cx="361127" cy="232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50" descr="Tooit - Drupal Leading Case - Universidad de San Andrés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5001501" y="4497320"/>
            <a:ext cx="545530" cy="99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50"/>
          <p:cNvPicPr preferRelativeResize="0"/>
          <p:nvPr/>
        </p:nvPicPr>
        <p:blipFill rotWithShape="1">
          <a:blip r:embed="rId21">
            <a:alphaModFix/>
          </a:blip>
          <a:srcRect l="7771" t="22831" r="5783" b="26735"/>
          <a:stretch/>
        </p:blipFill>
        <p:spPr>
          <a:xfrm>
            <a:off x="2359947" y="3377998"/>
            <a:ext cx="597463" cy="195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50" descr="Expressing ourselves: Dalhousie's brand gets a refresh - Dal News - Dalhousie  University"/>
          <p:cNvPicPr preferRelativeResize="0"/>
          <p:nvPr/>
        </p:nvPicPr>
        <p:blipFill rotWithShape="1">
          <a:blip r:embed="rId22">
            <a:alphaModFix/>
          </a:blip>
          <a:srcRect l="10250" t="28817" r="5596" b="27488"/>
          <a:stretch/>
        </p:blipFill>
        <p:spPr>
          <a:xfrm>
            <a:off x="3683445" y="3754983"/>
            <a:ext cx="567488" cy="165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50"/>
          <p:cNvPicPr preferRelativeResize="0"/>
          <p:nvPr/>
        </p:nvPicPr>
        <p:blipFill rotWithShape="1">
          <a:blip r:embed="rId23">
            <a:alphaModFix/>
          </a:blip>
          <a:srcRect l="8819" t="13171" r="8063" b="19253"/>
          <a:stretch/>
        </p:blipFill>
        <p:spPr>
          <a:xfrm>
            <a:off x="7010089" y="3376147"/>
            <a:ext cx="421888" cy="208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50" descr="Monash University Malaysia || Tuition fees - intakes - Programmes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1757057" y="3380445"/>
            <a:ext cx="526756" cy="187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50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5041254" y="3338207"/>
            <a:ext cx="469814" cy="261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50"/>
          <p:cNvPicPr preferRelativeResize="0"/>
          <p:nvPr/>
        </p:nvPicPr>
        <p:blipFill rotWithShape="1">
          <a:blip r:embed="rId26">
            <a:alphaModFix/>
          </a:blip>
          <a:srcRect t="17362" b="15605"/>
          <a:stretch/>
        </p:blipFill>
        <p:spPr>
          <a:xfrm>
            <a:off x="4321396" y="3383707"/>
            <a:ext cx="552957" cy="194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50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6931711" y="3757040"/>
            <a:ext cx="593539" cy="178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50" descr="Ritsumeikan University - Short Term Programs"/>
          <p:cNvPicPr preferRelativeResize="0"/>
          <p:nvPr/>
        </p:nvPicPr>
        <p:blipFill rotWithShape="1">
          <a:blip r:embed="rId28">
            <a:alphaModFix/>
          </a:blip>
          <a:srcRect t="12593" b="18669"/>
          <a:stretch/>
        </p:blipFill>
        <p:spPr>
          <a:xfrm>
            <a:off x="3028545" y="3381956"/>
            <a:ext cx="572237" cy="186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50" descr="Singapore University of Social Sciences - Wikipedia"/>
          <p:cNvPicPr preferRelativeResize="0"/>
          <p:nvPr/>
        </p:nvPicPr>
        <p:blipFill rotWithShape="1">
          <a:blip r:embed="rId29">
            <a:alphaModFix/>
          </a:blip>
          <a:srcRect/>
          <a:stretch/>
        </p:blipFill>
        <p:spPr>
          <a:xfrm>
            <a:off x="3775926" y="3387802"/>
            <a:ext cx="366108" cy="183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50" descr="London School of Business &amp; Finance | Singapore - Postgrad"/>
          <p:cNvPicPr preferRelativeResize="0"/>
          <p:nvPr/>
        </p:nvPicPr>
        <p:blipFill rotWithShape="1">
          <a:blip r:embed="rId30">
            <a:alphaModFix/>
          </a:blip>
          <a:srcRect/>
          <a:stretch/>
        </p:blipFill>
        <p:spPr>
          <a:xfrm>
            <a:off x="3035160" y="3722012"/>
            <a:ext cx="567483" cy="2300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50" descr="ESA - &lt;b&gt;University of New South Wales&lt;/b&gt;"/>
          <p:cNvPicPr preferRelativeResize="0"/>
          <p:nvPr/>
        </p:nvPicPr>
        <p:blipFill rotWithShape="1">
          <a:blip r:embed="rId31">
            <a:alphaModFix/>
          </a:blip>
          <a:srcRect/>
          <a:stretch/>
        </p:blipFill>
        <p:spPr>
          <a:xfrm>
            <a:off x="7657580" y="3777556"/>
            <a:ext cx="460288" cy="120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50"/>
          <p:cNvPicPr preferRelativeResize="0"/>
          <p:nvPr/>
        </p:nvPicPr>
        <p:blipFill rotWithShape="1">
          <a:blip r:embed="rId32">
            <a:alphaModFix/>
          </a:blip>
          <a:srcRect/>
          <a:stretch/>
        </p:blipFill>
        <p:spPr>
          <a:xfrm>
            <a:off x="5109933" y="3721035"/>
            <a:ext cx="322977" cy="215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50" descr="UON University of Newcastle Australia Logo PNG vector in SVG, PDF, AI, CDR  format"/>
          <p:cNvPicPr preferRelativeResize="0"/>
          <p:nvPr/>
        </p:nvPicPr>
        <p:blipFill rotWithShape="1">
          <a:blip r:embed="rId33">
            <a:alphaModFix/>
          </a:blip>
          <a:srcRect l="20374" t="12883" r="20070" b="14002"/>
          <a:stretch/>
        </p:blipFill>
        <p:spPr>
          <a:xfrm>
            <a:off x="2511041" y="3691613"/>
            <a:ext cx="295092" cy="271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50" descr="Western Sydney University_Stacked Logo 200x200 - Greening Australia -  Greening Australia"/>
          <p:cNvPicPr preferRelativeResize="0"/>
          <p:nvPr/>
        </p:nvPicPr>
        <p:blipFill rotWithShape="1">
          <a:blip r:embed="rId34">
            <a:alphaModFix/>
          </a:blip>
          <a:srcRect/>
          <a:stretch/>
        </p:blipFill>
        <p:spPr>
          <a:xfrm>
            <a:off x="5811525" y="3735837"/>
            <a:ext cx="204019" cy="204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50" descr="University of Auckland"/>
          <p:cNvPicPr preferRelativeResize="0"/>
          <p:nvPr/>
        </p:nvPicPr>
        <p:blipFill rotWithShape="1">
          <a:blip r:embed="rId35">
            <a:alphaModFix/>
          </a:blip>
          <a:srcRect/>
          <a:stretch/>
        </p:blipFill>
        <p:spPr>
          <a:xfrm>
            <a:off x="6317907" y="3749076"/>
            <a:ext cx="522242" cy="175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50" descr="The Chinese University of Hong Kong - WUN"/>
          <p:cNvPicPr preferRelativeResize="0"/>
          <p:nvPr/>
        </p:nvPicPr>
        <p:blipFill rotWithShape="1">
          <a:blip r:embed="rId36">
            <a:alphaModFix/>
          </a:blip>
          <a:srcRect/>
          <a:stretch/>
        </p:blipFill>
        <p:spPr>
          <a:xfrm>
            <a:off x="5704168" y="3362579"/>
            <a:ext cx="406450" cy="228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50" descr="Tsinghua University"/>
          <p:cNvPicPr preferRelativeResize="0"/>
          <p:nvPr/>
        </p:nvPicPr>
        <p:blipFill rotWithShape="1">
          <a:blip r:embed="rId37">
            <a:alphaModFix/>
          </a:blip>
          <a:srcRect/>
          <a:stretch/>
        </p:blipFill>
        <p:spPr>
          <a:xfrm>
            <a:off x="6303375" y="3393577"/>
            <a:ext cx="531238" cy="184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50" descr="University of Hong Kong – Logos Download"/>
          <p:cNvPicPr preferRelativeResize="0"/>
          <p:nvPr/>
        </p:nvPicPr>
        <p:blipFill rotWithShape="1">
          <a:blip r:embed="rId38">
            <a:alphaModFix/>
          </a:blip>
          <a:srcRect/>
          <a:stretch/>
        </p:blipFill>
        <p:spPr>
          <a:xfrm>
            <a:off x="4331732" y="3794686"/>
            <a:ext cx="556344" cy="106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50"/>
          <p:cNvPicPr preferRelativeResize="0"/>
          <p:nvPr/>
        </p:nvPicPr>
        <p:blipFill rotWithShape="1">
          <a:blip r:embed="rId39">
            <a:alphaModFix/>
          </a:blip>
          <a:srcRect/>
          <a:stretch/>
        </p:blipFill>
        <p:spPr>
          <a:xfrm>
            <a:off x="1748273" y="1275770"/>
            <a:ext cx="513640" cy="1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50"/>
          <p:cNvPicPr preferRelativeResize="0"/>
          <p:nvPr/>
        </p:nvPicPr>
        <p:blipFill rotWithShape="1">
          <a:blip r:embed="rId40">
            <a:alphaModFix/>
          </a:blip>
          <a:srcRect/>
          <a:stretch/>
        </p:blipFill>
        <p:spPr>
          <a:xfrm>
            <a:off x="3152488" y="1255044"/>
            <a:ext cx="286554" cy="176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50"/>
          <p:cNvPicPr preferRelativeResize="0"/>
          <p:nvPr/>
        </p:nvPicPr>
        <p:blipFill rotWithShape="1">
          <a:blip r:embed="rId41">
            <a:alphaModFix/>
          </a:blip>
          <a:srcRect/>
          <a:stretch/>
        </p:blipFill>
        <p:spPr>
          <a:xfrm>
            <a:off x="3641272" y="1237438"/>
            <a:ext cx="635358" cy="198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50"/>
          <p:cNvPicPr preferRelativeResize="0"/>
          <p:nvPr/>
        </p:nvPicPr>
        <p:blipFill rotWithShape="1">
          <a:blip r:embed="rId42">
            <a:alphaModFix/>
          </a:blip>
          <a:srcRect l="12300" t="20815" r="14311" b="20184"/>
          <a:stretch/>
        </p:blipFill>
        <p:spPr>
          <a:xfrm>
            <a:off x="3027372" y="1535223"/>
            <a:ext cx="567484" cy="293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50"/>
          <p:cNvPicPr preferRelativeResize="0"/>
          <p:nvPr/>
        </p:nvPicPr>
        <p:blipFill rotWithShape="1">
          <a:blip r:embed="rId43">
            <a:alphaModFix/>
          </a:blip>
          <a:srcRect/>
          <a:stretch/>
        </p:blipFill>
        <p:spPr>
          <a:xfrm>
            <a:off x="7593279" y="1623845"/>
            <a:ext cx="540638" cy="1351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50"/>
          <p:cNvPicPr preferRelativeResize="0"/>
          <p:nvPr/>
        </p:nvPicPr>
        <p:blipFill rotWithShape="1">
          <a:blip r:embed="rId44">
            <a:alphaModFix/>
          </a:blip>
          <a:srcRect/>
          <a:stretch/>
        </p:blipFill>
        <p:spPr>
          <a:xfrm>
            <a:off x="6282947" y="1560641"/>
            <a:ext cx="570952" cy="252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50"/>
          <p:cNvPicPr preferRelativeResize="0"/>
          <p:nvPr/>
        </p:nvPicPr>
        <p:blipFill rotWithShape="1">
          <a:blip r:embed="rId45">
            <a:alphaModFix/>
          </a:blip>
          <a:srcRect/>
          <a:stretch/>
        </p:blipFill>
        <p:spPr>
          <a:xfrm>
            <a:off x="2468500" y="1592310"/>
            <a:ext cx="426175" cy="170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50"/>
          <p:cNvPicPr preferRelativeResize="0"/>
          <p:nvPr/>
        </p:nvPicPr>
        <p:blipFill rotWithShape="1">
          <a:blip r:embed="rId46">
            <a:alphaModFix/>
          </a:blip>
          <a:srcRect/>
          <a:stretch/>
        </p:blipFill>
        <p:spPr>
          <a:xfrm>
            <a:off x="1747232" y="1600827"/>
            <a:ext cx="535610" cy="16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50"/>
          <p:cNvPicPr preferRelativeResize="0"/>
          <p:nvPr/>
        </p:nvPicPr>
        <p:blipFill rotWithShape="1">
          <a:blip r:embed="rId47">
            <a:alphaModFix/>
          </a:blip>
          <a:srcRect/>
          <a:stretch/>
        </p:blipFill>
        <p:spPr>
          <a:xfrm>
            <a:off x="5022926" y="1620628"/>
            <a:ext cx="479700" cy="152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50"/>
          <p:cNvPicPr preferRelativeResize="0"/>
          <p:nvPr/>
        </p:nvPicPr>
        <p:blipFill rotWithShape="1">
          <a:blip r:embed="rId48">
            <a:alphaModFix/>
          </a:blip>
          <a:srcRect/>
          <a:stretch/>
        </p:blipFill>
        <p:spPr>
          <a:xfrm>
            <a:off x="5023483" y="1250777"/>
            <a:ext cx="478283" cy="174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50"/>
          <p:cNvPicPr preferRelativeResize="0"/>
          <p:nvPr/>
        </p:nvPicPr>
        <p:blipFill rotWithShape="1">
          <a:blip r:embed="rId49">
            <a:alphaModFix/>
          </a:blip>
          <a:srcRect/>
          <a:stretch/>
        </p:blipFill>
        <p:spPr>
          <a:xfrm>
            <a:off x="4379299" y="1291271"/>
            <a:ext cx="461156" cy="113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50"/>
          <p:cNvPicPr preferRelativeResize="0"/>
          <p:nvPr/>
        </p:nvPicPr>
        <p:blipFill rotWithShape="1">
          <a:blip r:embed="rId50">
            <a:alphaModFix/>
          </a:blip>
          <a:srcRect l="39320"/>
          <a:stretch/>
        </p:blipFill>
        <p:spPr>
          <a:xfrm>
            <a:off x="6397754" y="1205279"/>
            <a:ext cx="326060" cy="24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50"/>
          <p:cNvPicPr preferRelativeResize="0"/>
          <p:nvPr/>
        </p:nvPicPr>
        <p:blipFill rotWithShape="1">
          <a:blip r:embed="rId51">
            <a:alphaModFix/>
          </a:blip>
          <a:srcRect/>
          <a:stretch/>
        </p:blipFill>
        <p:spPr>
          <a:xfrm>
            <a:off x="7631385" y="1264410"/>
            <a:ext cx="471794" cy="1337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50"/>
          <p:cNvPicPr preferRelativeResize="0"/>
          <p:nvPr/>
        </p:nvPicPr>
        <p:blipFill rotWithShape="1">
          <a:blip r:embed="rId52">
            <a:alphaModFix/>
          </a:blip>
          <a:srcRect/>
          <a:stretch/>
        </p:blipFill>
        <p:spPr>
          <a:xfrm>
            <a:off x="7049778" y="1258791"/>
            <a:ext cx="354725" cy="169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50" descr="Boston College - International Institute of Buffalo"/>
          <p:cNvPicPr preferRelativeResize="0"/>
          <p:nvPr/>
        </p:nvPicPr>
        <p:blipFill rotWithShape="1">
          <a:blip r:embed="rId53">
            <a:alphaModFix/>
          </a:blip>
          <a:srcRect/>
          <a:stretch/>
        </p:blipFill>
        <p:spPr>
          <a:xfrm>
            <a:off x="5592634" y="1562771"/>
            <a:ext cx="609293" cy="263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50" descr="Logo | Brand Manual - The University of Iowa"/>
          <p:cNvPicPr preferRelativeResize="0"/>
          <p:nvPr/>
        </p:nvPicPr>
        <p:blipFill rotWithShape="1">
          <a:blip r:embed="rId54">
            <a:alphaModFix/>
          </a:blip>
          <a:srcRect/>
          <a:stretch/>
        </p:blipFill>
        <p:spPr>
          <a:xfrm>
            <a:off x="2430899" y="1275371"/>
            <a:ext cx="460391" cy="136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50"/>
          <p:cNvPicPr preferRelativeResize="0"/>
          <p:nvPr/>
        </p:nvPicPr>
        <p:blipFill rotWithShape="1">
          <a:blip r:embed="rId55">
            <a:alphaModFix/>
          </a:blip>
          <a:srcRect/>
          <a:stretch/>
        </p:blipFill>
        <p:spPr>
          <a:xfrm>
            <a:off x="4341613" y="1630778"/>
            <a:ext cx="522050" cy="1366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50"/>
          <p:cNvPicPr preferRelativeResize="0"/>
          <p:nvPr/>
        </p:nvPicPr>
        <p:blipFill rotWithShape="1">
          <a:blip r:embed="rId56">
            <a:alphaModFix/>
          </a:blip>
          <a:srcRect/>
          <a:stretch/>
        </p:blipFill>
        <p:spPr>
          <a:xfrm>
            <a:off x="3758399" y="1550745"/>
            <a:ext cx="400806" cy="253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50" descr="University Logo | University Branding and Identity Guidelines"/>
          <p:cNvPicPr preferRelativeResize="0"/>
          <p:nvPr/>
        </p:nvPicPr>
        <p:blipFill rotWithShape="1">
          <a:blip r:embed="rId57">
            <a:alphaModFix/>
          </a:blip>
          <a:srcRect/>
          <a:stretch/>
        </p:blipFill>
        <p:spPr>
          <a:xfrm>
            <a:off x="7052905" y="1558076"/>
            <a:ext cx="341384" cy="261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50" descr="UBC Logos | UBC Brand"/>
          <p:cNvPicPr preferRelativeResize="0"/>
          <p:nvPr/>
        </p:nvPicPr>
        <p:blipFill rotWithShape="1">
          <a:blip r:embed="rId58">
            <a:alphaModFix/>
          </a:blip>
          <a:srcRect/>
          <a:stretch/>
        </p:blipFill>
        <p:spPr>
          <a:xfrm>
            <a:off x="3049136" y="2004751"/>
            <a:ext cx="531811" cy="110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50"/>
          <p:cNvPicPr preferRelativeResize="0"/>
          <p:nvPr/>
        </p:nvPicPr>
        <p:blipFill rotWithShape="1">
          <a:blip r:embed="rId59">
            <a:alphaModFix/>
          </a:blip>
          <a:srcRect/>
          <a:stretch/>
        </p:blipFill>
        <p:spPr>
          <a:xfrm>
            <a:off x="1747368" y="1928737"/>
            <a:ext cx="514675" cy="209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50" descr="Queens University | University logo, Queen's university, Queen's university"/>
          <p:cNvPicPr preferRelativeResize="0"/>
          <p:nvPr/>
        </p:nvPicPr>
        <p:blipFill rotWithShape="1">
          <a:blip r:embed="rId60">
            <a:alphaModFix/>
          </a:blip>
          <a:srcRect/>
          <a:stretch/>
        </p:blipFill>
        <p:spPr>
          <a:xfrm>
            <a:off x="6389733" y="2280313"/>
            <a:ext cx="326867" cy="225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50" descr="Physician Health Symposium"/>
          <p:cNvPicPr preferRelativeResize="0"/>
          <p:nvPr/>
        </p:nvPicPr>
        <p:blipFill rotWithShape="1">
          <a:blip r:embed="rId61">
            <a:alphaModFix/>
          </a:blip>
          <a:srcRect/>
          <a:stretch/>
        </p:blipFill>
        <p:spPr>
          <a:xfrm>
            <a:off x="4990469" y="1990968"/>
            <a:ext cx="551778" cy="124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50" descr="Ivey Business School"/>
          <p:cNvPicPr preferRelativeResize="0"/>
          <p:nvPr/>
        </p:nvPicPr>
        <p:blipFill rotWithShape="1">
          <a:blip r:embed="rId62">
            <a:alphaModFix/>
          </a:blip>
          <a:srcRect t="15748" b="20468"/>
          <a:stretch/>
        </p:blipFill>
        <p:spPr>
          <a:xfrm>
            <a:off x="2394290" y="1959421"/>
            <a:ext cx="555834" cy="186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50" descr="University of Saskatchewan Logo PNG Transparent &amp; SVG Vector - Freebie  Supply"/>
          <p:cNvPicPr preferRelativeResize="0"/>
          <p:nvPr/>
        </p:nvPicPr>
        <p:blipFill rotWithShape="1">
          <a:blip r:embed="rId63">
            <a:alphaModFix/>
          </a:blip>
          <a:srcRect/>
          <a:stretch/>
        </p:blipFill>
        <p:spPr>
          <a:xfrm>
            <a:off x="5777717" y="2259739"/>
            <a:ext cx="287778" cy="287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50"/>
          <p:cNvPicPr preferRelativeResize="0"/>
          <p:nvPr/>
        </p:nvPicPr>
        <p:blipFill rotWithShape="1">
          <a:blip r:embed="rId64">
            <a:alphaModFix/>
          </a:blip>
          <a:srcRect/>
          <a:stretch/>
        </p:blipFill>
        <p:spPr>
          <a:xfrm>
            <a:off x="7630246" y="1967075"/>
            <a:ext cx="474552" cy="170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50"/>
          <p:cNvPicPr preferRelativeResize="0"/>
          <p:nvPr/>
        </p:nvPicPr>
        <p:blipFill rotWithShape="1">
          <a:blip r:embed="rId65">
            <a:alphaModFix/>
          </a:blip>
          <a:srcRect/>
          <a:stretch/>
        </p:blipFill>
        <p:spPr>
          <a:xfrm>
            <a:off x="6971485" y="1970969"/>
            <a:ext cx="450618" cy="151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50" descr="Logos et normes graphiques | Université du Québec"/>
          <p:cNvPicPr preferRelativeResize="0"/>
          <p:nvPr/>
        </p:nvPicPr>
        <p:blipFill rotWithShape="1">
          <a:blip r:embed="rId66">
            <a:alphaModFix/>
          </a:blip>
          <a:srcRect/>
          <a:stretch/>
        </p:blipFill>
        <p:spPr>
          <a:xfrm>
            <a:off x="3689788" y="2303247"/>
            <a:ext cx="539713" cy="208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50" descr="University of Winnipeg - Wikipedia"/>
          <p:cNvPicPr preferRelativeResize="0"/>
          <p:nvPr/>
        </p:nvPicPr>
        <p:blipFill rotWithShape="1">
          <a:blip r:embed="rId67">
            <a:alphaModFix/>
          </a:blip>
          <a:srcRect/>
          <a:stretch/>
        </p:blipFill>
        <p:spPr>
          <a:xfrm>
            <a:off x="3156211" y="2269655"/>
            <a:ext cx="335884" cy="257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50" descr="Our brand | Yukon University"/>
          <p:cNvPicPr preferRelativeResize="0"/>
          <p:nvPr/>
        </p:nvPicPr>
        <p:blipFill rotWithShape="1">
          <a:blip r:embed="rId68">
            <a:alphaModFix/>
          </a:blip>
          <a:srcRect/>
          <a:stretch/>
        </p:blipFill>
        <p:spPr>
          <a:xfrm>
            <a:off x="4283596" y="2218584"/>
            <a:ext cx="662465" cy="370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50" descr="NAIT - A leading polytechnic committed to your success"/>
          <p:cNvPicPr preferRelativeResize="0"/>
          <p:nvPr/>
        </p:nvPicPr>
        <p:blipFill rotWithShape="1">
          <a:blip r:embed="rId69">
            <a:alphaModFix/>
          </a:blip>
          <a:srcRect/>
          <a:stretch/>
        </p:blipFill>
        <p:spPr>
          <a:xfrm>
            <a:off x="3859895" y="1921523"/>
            <a:ext cx="188004" cy="254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50" descr="Wilfrid Laurier University – Brantford – Edupal (Star Education Advisors)"/>
          <p:cNvPicPr preferRelativeResize="0"/>
          <p:nvPr/>
        </p:nvPicPr>
        <p:blipFill rotWithShape="1">
          <a:blip r:embed="rId70">
            <a:alphaModFix/>
          </a:blip>
          <a:srcRect/>
          <a:stretch/>
        </p:blipFill>
        <p:spPr>
          <a:xfrm>
            <a:off x="6457008" y="1929247"/>
            <a:ext cx="238166" cy="238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50" descr="Université de l'Ontario français: Changes to the Executive Leadership's  office"/>
          <p:cNvPicPr preferRelativeResize="0"/>
          <p:nvPr/>
        </p:nvPicPr>
        <p:blipFill rotWithShape="1">
          <a:blip r:embed="rId71">
            <a:alphaModFix/>
          </a:blip>
          <a:srcRect l="23781" t="17090" r="22982" b="20104"/>
          <a:stretch/>
        </p:blipFill>
        <p:spPr>
          <a:xfrm>
            <a:off x="4404375" y="1909591"/>
            <a:ext cx="399932" cy="264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50" descr="Universite Sherbrooke Logo PNG Transparent – Brands Logos"/>
          <p:cNvPicPr preferRelativeResize="0"/>
          <p:nvPr/>
        </p:nvPicPr>
        <p:blipFill rotWithShape="1">
          <a:blip r:embed="rId72">
            <a:alphaModFix/>
          </a:blip>
          <a:srcRect t="38985" b="38881"/>
          <a:stretch/>
        </p:blipFill>
        <p:spPr>
          <a:xfrm>
            <a:off x="5652659" y="1992796"/>
            <a:ext cx="550317" cy="121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50" descr="University of Guelph-Humber - Blue Line"/>
          <p:cNvPicPr preferRelativeResize="0"/>
          <p:nvPr/>
        </p:nvPicPr>
        <p:blipFill rotWithShape="1">
          <a:blip r:embed="rId73">
            <a:alphaModFix/>
          </a:blip>
          <a:srcRect t="12547" b="19671"/>
          <a:stretch/>
        </p:blipFill>
        <p:spPr>
          <a:xfrm>
            <a:off x="4987260" y="2288716"/>
            <a:ext cx="564496" cy="2295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50" descr="Home - St. Thomas University - Fredericton, NB Canada"/>
          <p:cNvPicPr preferRelativeResize="0"/>
          <p:nvPr/>
        </p:nvPicPr>
        <p:blipFill rotWithShape="1">
          <a:blip r:embed="rId74">
            <a:alphaModFix/>
          </a:blip>
          <a:srcRect/>
          <a:stretch/>
        </p:blipFill>
        <p:spPr>
          <a:xfrm>
            <a:off x="2397484" y="2344551"/>
            <a:ext cx="508794" cy="129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50" descr="Simon Fraser University - Beedie School of Business Part-Time MBA"/>
          <p:cNvPicPr preferRelativeResize="0"/>
          <p:nvPr/>
        </p:nvPicPr>
        <p:blipFill rotWithShape="1">
          <a:blip r:embed="rId75">
            <a:alphaModFix/>
          </a:blip>
          <a:srcRect/>
          <a:stretch/>
        </p:blipFill>
        <p:spPr>
          <a:xfrm>
            <a:off x="1768246" y="2317293"/>
            <a:ext cx="499610" cy="1774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50" descr="St. Lawrence College, Ontario - Wikipedia">
            <a:hlinkClick r:id="rId76"/>
          </p:cNvPr>
          <p:cNvPicPr preferRelativeResize="0"/>
          <p:nvPr/>
        </p:nvPicPr>
        <p:blipFill rotWithShape="1">
          <a:blip r:embed="rId77">
            <a:alphaModFix/>
          </a:blip>
          <a:srcRect/>
          <a:stretch/>
        </p:blipFill>
        <p:spPr>
          <a:xfrm>
            <a:off x="7022349" y="2282049"/>
            <a:ext cx="395497" cy="2307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50" descr="Technion-Israel Institute of Technology | Synology Inc."/>
          <p:cNvPicPr preferRelativeResize="0"/>
          <p:nvPr/>
        </p:nvPicPr>
        <p:blipFill rotWithShape="1">
          <a:blip r:embed="rId78">
            <a:alphaModFix/>
          </a:blip>
          <a:srcRect l="7790" t="17750" r="9071" b="18262"/>
          <a:stretch/>
        </p:blipFill>
        <p:spPr>
          <a:xfrm>
            <a:off x="6951667" y="2623158"/>
            <a:ext cx="540636" cy="259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50" descr="University of Oxford Logo PNG vector in SVG, PDF, AI, CDR format"/>
          <p:cNvPicPr preferRelativeResize="0"/>
          <p:nvPr/>
        </p:nvPicPr>
        <p:blipFill rotWithShape="1">
          <a:blip r:embed="rId79">
            <a:alphaModFix/>
          </a:blip>
          <a:srcRect t="33993" b="28507"/>
          <a:stretch/>
        </p:blipFill>
        <p:spPr>
          <a:xfrm>
            <a:off x="1727541" y="2682066"/>
            <a:ext cx="567485" cy="159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50"/>
          <p:cNvPicPr preferRelativeResize="0"/>
          <p:nvPr/>
        </p:nvPicPr>
        <p:blipFill rotWithShape="1">
          <a:blip r:embed="rId80">
            <a:alphaModFix/>
          </a:blip>
          <a:srcRect t="24583" b="27310"/>
          <a:stretch/>
        </p:blipFill>
        <p:spPr>
          <a:xfrm>
            <a:off x="4369901" y="2691878"/>
            <a:ext cx="492959" cy="131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50"/>
          <p:cNvPicPr preferRelativeResize="0"/>
          <p:nvPr/>
        </p:nvPicPr>
        <p:blipFill rotWithShape="1">
          <a:blip r:embed="rId81">
            <a:alphaModFix/>
          </a:blip>
          <a:srcRect/>
          <a:stretch/>
        </p:blipFill>
        <p:spPr>
          <a:xfrm>
            <a:off x="2403198" y="3058364"/>
            <a:ext cx="497375" cy="130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50" descr="University of Bologna (Alma Mater Studiorum Università di Bologna) - The  World 100"/>
          <p:cNvPicPr preferRelativeResize="0"/>
          <p:nvPr/>
        </p:nvPicPr>
        <p:blipFill rotWithShape="1">
          <a:blip r:embed="rId82">
            <a:alphaModFix/>
          </a:blip>
          <a:srcRect/>
          <a:stretch/>
        </p:blipFill>
        <p:spPr>
          <a:xfrm>
            <a:off x="5679717" y="2592171"/>
            <a:ext cx="463389" cy="327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50" descr="University of Amsterdam - Short Term Programs"/>
          <p:cNvPicPr preferRelativeResize="0"/>
          <p:nvPr/>
        </p:nvPicPr>
        <p:blipFill rotWithShape="1">
          <a:blip r:embed="rId83">
            <a:alphaModFix/>
          </a:blip>
          <a:srcRect t="23915" b="23223"/>
          <a:stretch/>
        </p:blipFill>
        <p:spPr>
          <a:xfrm>
            <a:off x="7597921" y="3043329"/>
            <a:ext cx="542796" cy="150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50"/>
          <p:cNvPicPr preferRelativeResize="0"/>
          <p:nvPr/>
        </p:nvPicPr>
        <p:blipFill rotWithShape="1">
          <a:blip r:embed="rId84">
            <a:alphaModFix/>
          </a:blip>
          <a:srcRect/>
          <a:stretch/>
        </p:blipFill>
        <p:spPr>
          <a:xfrm>
            <a:off x="5672096" y="3042108"/>
            <a:ext cx="449206" cy="181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50" descr="Ghent University"/>
          <p:cNvPicPr preferRelativeResize="0"/>
          <p:nvPr/>
        </p:nvPicPr>
        <p:blipFill rotWithShape="1">
          <a:blip r:embed="rId85">
            <a:alphaModFix/>
          </a:blip>
          <a:srcRect/>
          <a:stretch/>
        </p:blipFill>
        <p:spPr>
          <a:xfrm>
            <a:off x="6418617" y="2976341"/>
            <a:ext cx="287780" cy="287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50" descr="TRINITY COLLEGE - THE UNIVERSITY OF DUBLIN ACQUIRES VANISHING CUBA - Red  Octopus Publishing"/>
          <p:cNvPicPr preferRelativeResize="0"/>
          <p:nvPr/>
        </p:nvPicPr>
        <p:blipFill rotWithShape="1">
          <a:blip r:embed="rId86">
            <a:alphaModFix/>
          </a:blip>
          <a:srcRect t="26255" b="24952"/>
          <a:stretch/>
        </p:blipFill>
        <p:spPr>
          <a:xfrm>
            <a:off x="3666741" y="2681675"/>
            <a:ext cx="566608" cy="1727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50" descr="S47. Sapienza University of Rome – IISMA"/>
          <p:cNvPicPr preferRelativeResize="0"/>
          <p:nvPr/>
        </p:nvPicPr>
        <p:blipFill rotWithShape="1">
          <a:blip r:embed="rId87">
            <a:alphaModFix/>
          </a:blip>
          <a:srcRect l="14296" t="16859" r="14296" b="21632"/>
          <a:stretch/>
        </p:blipFill>
        <p:spPr>
          <a:xfrm>
            <a:off x="7711781" y="2629336"/>
            <a:ext cx="309782" cy="266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50"/>
          <p:cNvPicPr preferRelativeResize="0"/>
          <p:nvPr/>
        </p:nvPicPr>
        <p:blipFill rotWithShape="1">
          <a:blip r:embed="rId88">
            <a:alphaModFix/>
          </a:blip>
          <a:srcRect/>
          <a:stretch/>
        </p:blipFill>
        <p:spPr>
          <a:xfrm>
            <a:off x="3027590" y="2690005"/>
            <a:ext cx="576943" cy="157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50"/>
          <p:cNvPicPr preferRelativeResize="0"/>
          <p:nvPr/>
        </p:nvPicPr>
        <p:blipFill rotWithShape="1">
          <a:blip r:embed="rId89">
            <a:alphaModFix/>
          </a:blip>
          <a:srcRect/>
          <a:stretch/>
        </p:blipFill>
        <p:spPr>
          <a:xfrm>
            <a:off x="5007518" y="2639946"/>
            <a:ext cx="539413" cy="240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50"/>
          <p:cNvPicPr preferRelativeResize="0"/>
          <p:nvPr/>
        </p:nvPicPr>
        <p:blipFill rotWithShape="1">
          <a:blip r:embed="rId90">
            <a:alphaModFix/>
          </a:blip>
          <a:srcRect/>
          <a:stretch/>
        </p:blipFill>
        <p:spPr>
          <a:xfrm>
            <a:off x="2389789" y="2701693"/>
            <a:ext cx="524214" cy="124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50"/>
          <p:cNvPicPr preferRelativeResize="0"/>
          <p:nvPr/>
        </p:nvPicPr>
        <p:blipFill rotWithShape="1">
          <a:blip r:embed="rId91">
            <a:alphaModFix/>
          </a:blip>
          <a:srcRect/>
          <a:stretch/>
        </p:blipFill>
        <p:spPr>
          <a:xfrm>
            <a:off x="7087760" y="2990737"/>
            <a:ext cx="298431" cy="248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50"/>
          <p:cNvPicPr preferRelativeResize="0"/>
          <p:nvPr/>
        </p:nvPicPr>
        <p:blipFill rotWithShape="1">
          <a:blip r:embed="rId92">
            <a:alphaModFix/>
          </a:blip>
          <a:srcRect/>
          <a:stretch/>
        </p:blipFill>
        <p:spPr>
          <a:xfrm>
            <a:off x="3735708" y="3050962"/>
            <a:ext cx="462931" cy="135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50"/>
          <p:cNvPicPr preferRelativeResize="0"/>
          <p:nvPr/>
        </p:nvPicPr>
        <p:blipFill rotWithShape="1">
          <a:blip r:embed="rId93">
            <a:alphaModFix/>
          </a:blip>
          <a:srcRect/>
          <a:stretch/>
        </p:blipFill>
        <p:spPr>
          <a:xfrm>
            <a:off x="3058176" y="3050079"/>
            <a:ext cx="459706" cy="149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50" descr="Logo - University of Oslo"/>
          <p:cNvPicPr preferRelativeResize="0"/>
          <p:nvPr/>
        </p:nvPicPr>
        <p:blipFill rotWithShape="1">
          <a:blip r:embed="rId94">
            <a:alphaModFix/>
          </a:blip>
          <a:srcRect/>
          <a:stretch/>
        </p:blipFill>
        <p:spPr>
          <a:xfrm>
            <a:off x="4374502" y="3051558"/>
            <a:ext cx="470736" cy="146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50" descr="University of Cyprus Case Study | Juniper Networks US"/>
          <p:cNvPicPr preferRelativeResize="0"/>
          <p:nvPr/>
        </p:nvPicPr>
        <p:blipFill rotWithShape="1">
          <a:blip r:embed="rId95">
            <a:alphaModFix/>
          </a:blip>
          <a:srcRect/>
          <a:stretch/>
        </p:blipFill>
        <p:spPr>
          <a:xfrm>
            <a:off x="1755253" y="3044912"/>
            <a:ext cx="491357" cy="161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50"/>
          <p:cNvPicPr preferRelativeResize="0"/>
          <p:nvPr/>
        </p:nvPicPr>
        <p:blipFill rotWithShape="1">
          <a:blip r:embed="rId96">
            <a:alphaModFix/>
          </a:blip>
          <a:srcRect/>
          <a:stretch/>
        </p:blipFill>
        <p:spPr>
          <a:xfrm>
            <a:off x="5186177" y="2999908"/>
            <a:ext cx="176679" cy="241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50" descr="University of Akureyri - Icelandic Arctic Cooperation Network"/>
          <p:cNvPicPr preferRelativeResize="0"/>
          <p:nvPr/>
        </p:nvPicPr>
        <p:blipFill rotWithShape="1">
          <a:blip r:embed="rId97">
            <a:alphaModFix/>
          </a:blip>
          <a:srcRect/>
          <a:stretch/>
        </p:blipFill>
        <p:spPr>
          <a:xfrm>
            <a:off x="6424982" y="2616537"/>
            <a:ext cx="278528" cy="278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50"/>
          <p:cNvPicPr preferRelativeResize="0"/>
          <p:nvPr/>
        </p:nvPicPr>
        <p:blipFill rotWithShape="1">
          <a:blip r:embed="rId98">
            <a:alphaModFix/>
          </a:blip>
          <a:srcRect b="12519"/>
          <a:stretch/>
        </p:blipFill>
        <p:spPr>
          <a:xfrm>
            <a:off x="5655983" y="1212325"/>
            <a:ext cx="531240" cy="232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50"/>
          <p:cNvPicPr preferRelativeResize="0"/>
          <p:nvPr/>
        </p:nvPicPr>
        <p:blipFill>
          <a:blip r:embed="rId99">
            <a:alphaModFix/>
          </a:blip>
          <a:stretch>
            <a:fillRect/>
          </a:stretch>
        </p:blipFill>
        <p:spPr>
          <a:xfrm>
            <a:off x="1727548" y="3692997"/>
            <a:ext cx="593550" cy="244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50"/>
          <p:cNvPicPr preferRelativeResize="0"/>
          <p:nvPr/>
        </p:nvPicPr>
        <p:blipFill>
          <a:blip r:embed="rId100">
            <a:alphaModFix/>
          </a:blip>
          <a:stretch>
            <a:fillRect/>
          </a:stretch>
        </p:blipFill>
        <p:spPr>
          <a:xfrm>
            <a:off x="7607459" y="3383696"/>
            <a:ext cx="522250" cy="203663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50"/>
          <p:cNvSpPr/>
          <p:nvPr/>
        </p:nvSpPr>
        <p:spPr>
          <a:xfrm>
            <a:off x="653400" y="363075"/>
            <a:ext cx="7837200" cy="7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rgbClr val="004232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rPr>
              <a:t>Oltre </a:t>
            </a:r>
            <a:r>
              <a:rPr lang="en" sz="2200" dirty="0">
                <a:solidFill>
                  <a:srgbClr val="2AC27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rPr>
              <a:t>1.650 Istituzioni</a:t>
            </a:r>
            <a:r>
              <a:rPr lang="en" sz="2200" dirty="0">
                <a:solidFill>
                  <a:srgbClr val="004232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rPr>
              <a:t> hanno scelto Panopto</a:t>
            </a:r>
            <a:endParaRPr sz="2200" dirty="0">
              <a:solidFill>
                <a:srgbClr val="004232"/>
              </a:solidFill>
              <a:latin typeface="Inter Tight SemiBold"/>
              <a:ea typeface="Inter Tight SemiBold"/>
              <a:cs typeface="Inter Tight SemiBold"/>
              <a:sym typeface="Inter Tight Semi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p10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211800" cy="429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it-IT" dirty="0"/>
              <a:t>Cosa può fare l’IA per il video-learning?</a:t>
            </a:r>
            <a:br>
              <a:rPr lang="it-IT" dirty="0"/>
            </a:br>
            <a:br>
              <a:rPr lang="it-IT" dirty="0"/>
            </a:br>
            <a:r>
              <a:rPr lang="it-IT" sz="2000" dirty="0"/>
              <a:t>Dal video come contenuto</a:t>
            </a:r>
            <a:br>
              <a:rPr lang="it-IT" sz="2000" dirty="0"/>
            </a:br>
            <a:r>
              <a:rPr lang="it-IT" sz="2000" dirty="0"/>
              <a:t>al video come esperienza di apprendimento</a:t>
            </a:r>
            <a:endParaRPr sz="2000" dirty="0"/>
          </a:p>
        </p:txBody>
      </p:sp>
      <p:sp>
        <p:nvSpPr>
          <p:cNvPr id="924" name="Google Shape;924;p104"/>
          <p:cNvSpPr txBox="1">
            <a:spLocks noGrp="1"/>
          </p:cNvSpPr>
          <p:nvPr>
            <p:ph type="sldNum" idx="12"/>
          </p:nvPr>
        </p:nvSpPr>
        <p:spPr>
          <a:xfrm>
            <a:off x="8469596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925" name="Google Shape;925;p104"/>
          <p:cNvSpPr txBox="1">
            <a:spLocks noGrp="1"/>
          </p:cNvSpPr>
          <p:nvPr>
            <p:ph type="body" idx="1"/>
          </p:nvPr>
        </p:nvSpPr>
        <p:spPr>
          <a:xfrm>
            <a:off x="3973242" y="445025"/>
            <a:ext cx="2171700" cy="2083500"/>
          </a:xfrm>
          <a:prstGeom prst="rect">
            <a:avLst/>
          </a:prstGeom>
        </p:spPr>
        <p:txBody>
          <a:bodyPr spcFirstLastPara="1" wrap="square" lIns="223925" tIns="223925" rIns="223925" bIns="2239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980"/>
              </a:spcAft>
              <a:buNone/>
            </a:pPr>
            <a:r>
              <a:rPr lang="it-IT" sz="1600" dirty="0"/>
              <a:t>Dal video tradizionale a…</a:t>
            </a:r>
            <a:endParaRPr sz="1600" dirty="0"/>
          </a:p>
        </p:txBody>
      </p:sp>
      <p:sp>
        <p:nvSpPr>
          <p:cNvPr id="926" name="Google Shape;926;p104"/>
          <p:cNvSpPr txBox="1">
            <a:spLocks noGrp="1"/>
          </p:cNvSpPr>
          <p:nvPr>
            <p:ph type="body" idx="2"/>
          </p:nvPr>
        </p:nvSpPr>
        <p:spPr>
          <a:xfrm>
            <a:off x="6297802" y="445025"/>
            <a:ext cx="2171700" cy="2083500"/>
          </a:xfrm>
          <a:prstGeom prst="rect">
            <a:avLst/>
          </a:prstGeom>
        </p:spPr>
        <p:txBody>
          <a:bodyPr spcFirstLastPara="1" wrap="square" lIns="223925" tIns="223925" rIns="223925" bIns="223925" anchor="ctr" anchorCtr="0">
            <a:normAutofit/>
          </a:bodyPr>
          <a:lstStyle/>
          <a:p>
            <a:pPr marL="0" lvl="0" indent="0">
              <a:spcAft>
                <a:spcPts val="980"/>
              </a:spcAft>
              <a:buNone/>
            </a:pPr>
            <a:r>
              <a:rPr lang="it-IT" sz="1600" dirty="0"/>
              <a:t>Nuovi Contenuti IA</a:t>
            </a:r>
            <a:endParaRPr sz="1600" dirty="0"/>
          </a:p>
        </p:txBody>
      </p:sp>
      <p:sp>
        <p:nvSpPr>
          <p:cNvPr id="927" name="Google Shape;927;p104"/>
          <p:cNvSpPr txBox="1">
            <a:spLocks noGrp="1"/>
          </p:cNvSpPr>
          <p:nvPr>
            <p:ph type="body" idx="3"/>
          </p:nvPr>
        </p:nvSpPr>
        <p:spPr>
          <a:xfrm>
            <a:off x="3973242" y="2666269"/>
            <a:ext cx="2171700" cy="2083500"/>
          </a:xfrm>
          <a:prstGeom prst="rect">
            <a:avLst/>
          </a:prstGeom>
        </p:spPr>
        <p:txBody>
          <a:bodyPr spcFirstLastPara="1" wrap="square" lIns="223925" tIns="223925" rIns="223925" bIns="2239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980"/>
              </a:spcAft>
              <a:buNone/>
            </a:pPr>
            <a:r>
              <a:rPr lang="it-IT" sz="1600" dirty="0"/>
              <a:t>AI Search</a:t>
            </a:r>
            <a:endParaRPr sz="1600" dirty="0"/>
          </a:p>
        </p:txBody>
      </p:sp>
      <p:sp>
        <p:nvSpPr>
          <p:cNvPr id="928" name="Google Shape;928;p104"/>
          <p:cNvSpPr txBox="1">
            <a:spLocks noGrp="1"/>
          </p:cNvSpPr>
          <p:nvPr>
            <p:ph type="body" idx="4"/>
          </p:nvPr>
        </p:nvSpPr>
        <p:spPr>
          <a:xfrm>
            <a:off x="6297802" y="2666269"/>
            <a:ext cx="2171700" cy="2083500"/>
          </a:xfrm>
          <a:prstGeom prst="rect">
            <a:avLst/>
          </a:prstGeom>
        </p:spPr>
        <p:txBody>
          <a:bodyPr spcFirstLastPara="1" wrap="square" lIns="223925" tIns="223925" rIns="223925" bIns="2239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980"/>
              </a:spcAft>
              <a:buNone/>
            </a:pPr>
            <a:r>
              <a:rPr lang="it-IT" sz="1600" dirty="0"/>
              <a:t>Localizzazione IA</a:t>
            </a:r>
            <a:endParaRPr sz="1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84"/>
          <p:cNvSpPr txBox="1">
            <a:spLocks noGrp="1"/>
          </p:cNvSpPr>
          <p:nvPr>
            <p:ph type="title"/>
          </p:nvPr>
        </p:nvSpPr>
        <p:spPr>
          <a:xfrm>
            <a:off x="470000" y="1084779"/>
            <a:ext cx="5548835" cy="87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it-IT" b="1" dirty="0">
                <a:latin typeface="Poppins" panose="00000500000000000000" pitchFamily="2" charset="0"/>
                <a:cs typeface="Poppins" panose="00000500000000000000" pitchFamily="2" charset="0"/>
              </a:rPr>
              <a:t>Abbiamo già moltissimi video. Ma sono davvero conoscenza?</a:t>
            </a:r>
            <a:endParaRPr dirty="0"/>
          </a:p>
        </p:txBody>
      </p:sp>
      <p:sp>
        <p:nvSpPr>
          <p:cNvPr id="736" name="Google Shape;736;p84"/>
          <p:cNvSpPr txBox="1">
            <a:spLocks noGrp="1"/>
          </p:cNvSpPr>
          <p:nvPr>
            <p:ph type="subTitle" idx="1"/>
          </p:nvPr>
        </p:nvSpPr>
        <p:spPr>
          <a:xfrm>
            <a:off x="470000" y="2132100"/>
            <a:ext cx="3890100" cy="87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it-IT" sz="2000" dirty="0">
                <a:solidFill>
                  <a:schemeClr val="dk1"/>
                </a:solidFill>
                <a:latin typeface="Poppins" panose="00000500000000000000" pitchFamily="2" charset="0"/>
                <a:ea typeface="Inter Tight SemiBold"/>
                <a:cs typeface="Poppins" panose="00000500000000000000" pitchFamily="2" charset="0"/>
                <a:sym typeface="Inter Tight SemiBold"/>
              </a:rPr>
              <a:t>Lezioni registrate</a:t>
            </a:r>
          </a:p>
          <a:p>
            <a:r>
              <a:rPr lang="it-IT" sz="2000" dirty="0">
                <a:solidFill>
                  <a:schemeClr val="dk1"/>
                </a:solidFill>
                <a:latin typeface="Poppins" panose="00000500000000000000" pitchFamily="2" charset="0"/>
                <a:ea typeface="Inter Tight SemiBold"/>
                <a:cs typeface="Poppins" panose="00000500000000000000" pitchFamily="2" charset="0"/>
                <a:sym typeface="Inter Tight SemiBold"/>
              </a:rPr>
              <a:t>Webinar</a:t>
            </a:r>
          </a:p>
          <a:p>
            <a:r>
              <a:rPr lang="it-IT" sz="2000" dirty="0">
                <a:solidFill>
                  <a:schemeClr val="dk1"/>
                </a:solidFill>
                <a:latin typeface="Poppins" panose="00000500000000000000" pitchFamily="2" charset="0"/>
                <a:ea typeface="Inter Tight SemiBold"/>
                <a:cs typeface="Poppins" panose="00000500000000000000" pitchFamily="2" charset="0"/>
                <a:sym typeface="Inter Tight SemiBold"/>
              </a:rPr>
              <a:t>Tutorial</a:t>
            </a:r>
          </a:p>
          <a:p>
            <a:r>
              <a:rPr lang="it-IT" sz="2000" dirty="0">
                <a:solidFill>
                  <a:schemeClr val="dk1"/>
                </a:solidFill>
                <a:latin typeface="Poppins" panose="00000500000000000000" pitchFamily="2" charset="0"/>
                <a:ea typeface="Inter Tight SemiBold"/>
                <a:cs typeface="Poppins" panose="00000500000000000000" pitchFamily="2" charset="0"/>
                <a:sym typeface="Inter Tight SemiBold"/>
              </a:rPr>
              <a:t>Demo</a:t>
            </a:r>
          </a:p>
          <a:p>
            <a:r>
              <a:rPr lang="it-IT" sz="2000" dirty="0">
                <a:solidFill>
                  <a:schemeClr val="dk1"/>
                </a:solidFill>
                <a:latin typeface="Poppins" panose="00000500000000000000" pitchFamily="2" charset="0"/>
                <a:ea typeface="Inter Tight SemiBold"/>
                <a:cs typeface="Poppins" panose="00000500000000000000" pitchFamily="2" charset="0"/>
                <a:sym typeface="Inter Tight SemiBold"/>
              </a:rPr>
              <a:t>Procedure</a:t>
            </a:r>
          </a:p>
          <a:p>
            <a:r>
              <a:rPr lang="it-IT" sz="2000" dirty="0">
                <a:solidFill>
                  <a:schemeClr val="dk1"/>
                </a:solidFill>
                <a:latin typeface="Poppins" panose="00000500000000000000" pitchFamily="2" charset="0"/>
                <a:ea typeface="Inter Tight SemiBold"/>
                <a:cs typeface="Poppins" panose="00000500000000000000" pitchFamily="2" charset="0"/>
                <a:sym typeface="Inter Tight SemiBold"/>
              </a:rPr>
              <a:t>Expertise</a:t>
            </a:r>
          </a:p>
        </p:txBody>
      </p:sp>
      <p:sp>
        <p:nvSpPr>
          <p:cNvPr id="737" name="Google Shape;737;p84"/>
          <p:cNvSpPr txBox="1">
            <a:spLocks noGrp="1"/>
          </p:cNvSpPr>
          <p:nvPr>
            <p:ph type="sldNum" idx="12"/>
          </p:nvPr>
        </p:nvSpPr>
        <p:spPr>
          <a:xfrm>
            <a:off x="8469596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519257B0-6C9B-44CD-8A2A-E907F485A0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4854"/>
          <a:stretch>
            <a:fillRect/>
          </a:stretch>
        </p:blipFill>
        <p:spPr>
          <a:xfrm>
            <a:off x="3743185" y="1950948"/>
            <a:ext cx="4930815" cy="2798903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3">
          <a:extLst>
            <a:ext uri="{FF2B5EF4-FFF2-40B4-BE49-F238E27FC236}">
              <a16:creationId xmlns:a16="http://schemas.microsoft.com/office/drawing/2014/main" id="{0D058F5A-B1A6-9CD5-1A68-BD30181C2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84">
            <a:extLst>
              <a:ext uri="{FF2B5EF4-FFF2-40B4-BE49-F238E27FC236}">
                <a16:creationId xmlns:a16="http://schemas.microsoft.com/office/drawing/2014/main" id="{27D8206F-6FFF-4340-1BD9-F9CB0769764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69596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A0017A9-85A3-1D65-E60B-A8EE784088E3}"/>
              </a:ext>
            </a:extLst>
          </p:cNvPr>
          <p:cNvSpPr txBox="1"/>
          <p:nvPr/>
        </p:nvSpPr>
        <p:spPr>
          <a:xfrm>
            <a:off x="789972" y="2157310"/>
            <a:ext cx="75640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solidFill>
                  <a:schemeClr val="dk1"/>
                </a:solidFill>
                <a:latin typeface="Poppins" panose="00000500000000000000" pitchFamily="2" charset="0"/>
                <a:ea typeface="Inter Tight SemiBold"/>
                <a:cs typeface="Poppins" panose="00000500000000000000" pitchFamily="2" charset="0"/>
                <a:sym typeface="Inter Tight SemiBold"/>
              </a:rPr>
              <a:t>Registrare ≠ trasferire conoscenza</a:t>
            </a:r>
          </a:p>
        </p:txBody>
      </p:sp>
    </p:spTree>
    <p:extLst>
      <p:ext uri="{BB962C8B-B14F-4D97-AF65-F5344CB8AC3E}">
        <p14:creationId xmlns:p14="http://schemas.microsoft.com/office/powerpoint/2010/main" val="3439300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10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it-IT" dirty="0" err="1"/>
              <a:t>Moodle</a:t>
            </a:r>
            <a:r>
              <a:rPr lang="it-IT" dirty="0"/>
              <a:t> + </a:t>
            </a:r>
            <a:r>
              <a:rPr lang="it-IT" dirty="0" err="1"/>
              <a:t>Panopto</a:t>
            </a:r>
            <a:r>
              <a:rPr lang="it-IT" dirty="0"/>
              <a:t> + Elai</a:t>
            </a:r>
            <a:endParaRPr dirty="0"/>
          </a:p>
        </p:txBody>
      </p:sp>
      <p:sp>
        <p:nvSpPr>
          <p:cNvPr id="915" name="Google Shape;915;p103"/>
          <p:cNvSpPr txBox="1">
            <a:spLocks noGrp="1"/>
          </p:cNvSpPr>
          <p:nvPr>
            <p:ph type="sldNum" idx="12"/>
          </p:nvPr>
        </p:nvSpPr>
        <p:spPr>
          <a:xfrm>
            <a:off x="8469596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916" name="Google Shape;916;p103"/>
          <p:cNvSpPr txBox="1">
            <a:spLocks noGrp="1"/>
          </p:cNvSpPr>
          <p:nvPr>
            <p:ph type="body" idx="1"/>
          </p:nvPr>
        </p:nvSpPr>
        <p:spPr>
          <a:xfrm>
            <a:off x="402975" y="1371600"/>
            <a:ext cx="2660400" cy="3197400"/>
          </a:xfrm>
          <a:prstGeom prst="rect">
            <a:avLst/>
          </a:prstGeom>
        </p:spPr>
        <p:txBody>
          <a:bodyPr spcFirstLastPara="1" wrap="square" lIns="274300" tIns="274300" rIns="274300" bIns="274300" anchor="ctr" anchorCtr="0">
            <a:normAutofit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it-IT" dirty="0"/>
              <a:t>MOODLE</a:t>
            </a:r>
            <a:br>
              <a:rPr lang="it-IT" dirty="0"/>
            </a:br>
            <a:r>
              <a:rPr lang="it-IT" dirty="0"/>
              <a:t>Learning Experience</a:t>
            </a:r>
          </a:p>
          <a:p>
            <a:pPr marL="0" lvl="0" indent="0">
              <a:spcAft>
                <a:spcPts val="1200"/>
              </a:spcAft>
              <a:buNone/>
            </a:pPr>
            <a:endParaRPr lang="it-IT" dirty="0"/>
          </a:p>
          <a:p>
            <a:pPr marL="0" lvl="0" indent="0">
              <a:spcAft>
                <a:spcPts val="1200"/>
              </a:spcAft>
              <a:buNone/>
            </a:pPr>
            <a:endParaRPr lang="it-IT" dirty="0"/>
          </a:p>
          <a:p>
            <a:pPr marL="0" lvl="0" indent="0">
              <a:spcAft>
                <a:spcPts val="1200"/>
              </a:spcAft>
              <a:buNone/>
            </a:pPr>
            <a:endParaRPr lang="it-IT" dirty="0"/>
          </a:p>
          <a:p>
            <a:pPr marL="0" lvl="0" indent="0"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917" name="Google Shape;917;p103"/>
          <p:cNvSpPr txBox="1">
            <a:spLocks noGrp="1"/>
          </p:cNvSpPr>
          <p:nvPr>
            <p:ph type="body" idx="2"/>
          </p:nvPr>
        </p:nvSpPr>
        <p:spPr>
          <a:xfrm>
            <a:off x="3250300" y="1371600"/>
            <a:ext cx="2660400" cy="3197400"/>
          </a:xfrm>
          <a:prstGeom prst="rect">
            <a:avLst/>
          </a:prstGeom>
        </p:spPr>
        <p:txBody>
          <a:bodyPr spcFirstLastPara="1" wrap="square" lIns="274300" tIns="274300" rIns="274300" bIns="274300" anchor="ctr" anchorCtr="0">
            <a:normAutofit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it-IT" dirty="0"/>
              <a:t>PANOPTO</a:t>
            </a:r>
            <a:br>
              <a:rPr lang="it-IT" dirty="0"/>
            </a:br>
            <a:r>
              <a:rPr lang="it-IT" dirty="0"/>
              <a:t>Video Knowledge Platform</a:t>
            </a:r>
          </a:p>
          <a:p>
            <a:pPr marL="0" lvl="0" indent="0">
              <a:spcAft>
                <a:spcPts val="1200"/>
              </a:spcAft>
              <a:buNone/>
            </a:pPr>
            <a:endParaRPr lang="it-IT" dirty="0"/>
          </a:p>
          <a:p>
            <a:pPr marL="0" lvl="0" indent="0">
              <a:spcAft>
                <a:spcPts val="1200"/>
              </a:spcAft>
              <a:buNone/>
            </a:pPr>
            <a:endParaRPr lang="it-IT" dirty="0"/>
          </a:p>
          <a:p>
            <a:pPr marL="0" lvl="0" indent="0"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918" name="Google Shape;918;p103"/>
          <p:cNvSpPr txBox="1">
            <a:spLocks noGrp="1"/>
          </p:cNvSpPr>
          <p:nvPr>
            <p:ph type="body" idx="3"/>
          </p:nvPr>
        </p:nvSpPr>
        <p:spPr>
          <a:xfrm>
            <a:off x="6097625" y="1371600"/>
            <a:ext cx="2660400" cy="3197400"/>
          </a:xfrm>
          <a:prstGeom prst="rect">
            <a:avLst/>
          </a:prstGeom>
        </p:spPr>
        <p:txBody>
          <a:bodyPr spcFirstLastPara="1" wrap="square" lIns="274300" tIns="274300" rIns="274300" bIns="274300" anchor="ctr" anchorCtr="0">
            <a:normAutofit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it-IT" dirty="0"/>
              <a:t>ELAI</a:t>
            </a:r>
            <a:br>
              <a:rPr lang="it-IT" dirty="0"/>
            </a:br>
            <a:r>
              <a:rPr lang="it-IT" dirty="0"/>
              <a:t>AI Content </a:t>
            </a:r>
            <a:r>
              <a:rPr lang="it-IT" dirty="0" err="1"/>
              <a:t>Creation</a:t>
            </a:r>
            <a:endParaRPr lang="it-IT" dirty="0"/>
          </a:p>
          <a:p>
            <a:pPr marL="0" lvl="0" indent="0">
              <a:spcAft>
                <a:spcPts val="1200"/>
              </a:spcAft>
              <a:buNone/>
            </a:pPr>
            <a:endParaRPr lang="it-IT" dirty="0"/>
          </a:p>
          <a:p>
            <a:pPr marL="0" lvl="0" indent="0">
              <a:spcAft>
                <a:spcPts val="1200"/>
              </a:spcAft>
              <a:buNone/>
            </a:pPr>
            <a:endParaRPr lang="it-IT" dirty="0"/>
          </a:p>
          <a:p>
            <a:pPr marL="0" lvl="0" indent="0">
              <a:spcAft>
                <a:spcPts val="1200"/>
              </a:spcAft>
              <a:buNone/>
            </a:pPr>
            <a:endParaRPr lang="it-IT" dirty="0"/>
          </a:p>
          <a:p>
            <a:pPr marL="0" lvl="0" indent="0"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2" name="Immagine 1" descr="Icona di Moodle originale logo">
            <a:extLst>
              <a:ext uri="{FF2B5EF4-FFF2-40B4-BE49-F238E27FC236}">
                <a16:creationId xmlns:a16="http://schemas.microsoft.com/office/drawing/2014/main" id="{76413E0B-D0B3-1D32-DB78-BB012FA953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1345" y="2890065"/>
            <a:ext cx="986985" cy="986985"/>
          </a:xfrm>
          <a:prstGeom prst="rect">
            <a:avLst/>
          </a:prstGeom>
        </p:spPr>
      </p:pic>
      <p:pic>
        <p:nvPicPr>
          <p:cNvPr id="3" name="Immagine 2" descr="Panopto Launches New Website, Highlighting Innovation and Leadership in  Intelligent Knowledge Platform Software Category">
            <a:extLst>
              <a:ext uri="{FF2B5EF4-FFF2-40B4-BE49-F238E27FC236}">
                <a16:creationId xmlns:a16="http://schemas.microsoft.com/office/drawing/2014/main" id="{0AB157D7-04E5-4628-F400-748605BB88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2177" y="3108601"/>
            <a:ext cx="2199646" cy="549912"/>
          </a:xfrm>
          <a:prstGeom prst="rect">
            <a:avLst/>
          </a:prstGeom>
        </p:spPr>
      </p:pic>
      <p:pic>
        <p:nvPicPr>
          <p:cNvPr id="5" name="Immagine 4" descr="30% Elai Promo Code + 5% Off Select Products (Verified)">
            <a:extLst>
              <a:ext uri="{FF2B5EF4-FFF2-40B4-BE49-F238E27FC236}">
                <a16:creationId xmlns:a16="http://schemas.microsoft.com/office/drawing/2014/main" id="{78A47DC3-361B-5B86-3F16-FE4DD7500D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2773" y="3055082"/>
            <a:ext cx="1810104" cy="6569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1">
          <a:extLst>
            <a:ext uri="{FF2B5EF4-FFF2-40B4-BE49-F238E27FC236}">
              <a16:creationId xmlns:a16="http://schemas.microsoft.com/office/drawing/2014/main" id="{745CAA24-CDDC-CEC5-00A0-BDABA2752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85">
            <a:extLst>
              <a:ext uri="{FF2B5EF4-FFF2-40B4-BE49-F238E27FC236}">
                <a16:creationId xmlns:a16="http://schemas.microsoft.com/office/drawing/2014/main" id="{493F53B6-A894-1D59-D26A-05A9520559E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8263" y="845142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lvl="0"/>
            <a:r>
              <a:rPr lang="it-IT" sz="2400" dirty="0"/>
              <a:t>Da un'idea a un video didattico: creare contenuti senza studio di registrazione</a:t>
            </a:r>
            <a:endParaRPr sz="24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43" name="Google Shape;743;p85">
            <a:extLst>
              <a:ext uri="{FF2B5EF4-FFF2-40B4-BE49-F238E27FC236}">
                <a16:creationId xmlns:a16="http://schemas.microsoft.com/office/drawing/2014/main" id="{A3D17494-3302-4008-C4C7-EBB555A9B9F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4572000" y="2045695"/>
            <a:ext cx="6886575" cy="22526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indent="0">
              <a:buNone/>
            </a:pPr>
            <a:r>
              <a:rPr lang="it-IT" sz="1800" b="1" dirty="0"/>
              <a:t>Prompt / testo / slide / documento</a:t>
            </a:r>
            <a:endParaRPr lang="it-IT" sz="1800" dirty="0"/>
          </a:p>
          <a:p>
            <a:pPr marL="139700" indent="0">
              <a:buNone/>
            </a:pPr>
            <a:r>
              <a:rPr lang="it-IT" sz="1800" dirty="0"/>
              <a:t>↓</a:t>
            </a:r>
          </a:p>
          <a:p>
            <a:pPr marL="139700" indent="0">
              <a:buNone/>
            </a:pPr>
            <a:r>
              <a:rPr lang="it-IT" sz="1800" b="1" dirty="0"/>
              <a:t>AI</a:t>
            </a:r>
            <a:endParaRPr lang="it-IT" sz="1800" dirty="0"/>
          </a:p>
          <a:p>
            <a:pPr marL="139700" indent="0">
              <a:buNone/>
            </a:pPr>
            <a:r>
              <a:rPr lang="it-IT" sz="1800" dirty="0"/>
              <a:t>↓</a:t>
            </a:r>
          </a:p>
          <a:p>
            <a:pPr marL="139700" indent="0">
              <a:buNone/>
            </a:pPr>
            <a:r>
              <a:rPr lang="it-IT" sz="1800" b="1" dirty="0"/>
              <a:t>Storyboard + voce + avatar + video</a:t>
            </a:r>
            <a:endParaRPr lang="it-IT" sz="1800" dirty="0"/>
          </a:p>
        </p:txBody>
      </p:sp>
      <p:pic>
        <p:nvPicPr>
          <p:cNvPr id="2" name="Google Shape;447;g35caa8aaee1_0_2">
            <a:extLst>
              <a:ext uri="{FF2B5EF4-FFF2-40B4-BE49-F238E27FC236}">
                <a16:creationId xmlns:a16="http://schemas.microsoft.com/office/drawing/2014/main" id="{38356D78-7890-AA1D-F8E2-DC3A3D3F1E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8263" y="1754999"/>
            <a:ext cx="3916064" cy="2543359"/>
          </a:xfrm>
          <a:prstGeom prst="rect">
            <a:avLst/>
          </a:prstGeom>
          <a:noFill/>
          <a:ln w="508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99186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1">
          <a:extLst>
            <a:ext uri="{FF2B5EF4-FFF2-40B4-BE49-F238E27FC236}">
              <a16:creationId xmlns:a16="http://schemas.microsoft.com/office/drawing/2014/main" id="{5AAE5659-5904-E659-09A7-DA83147D4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85">
            <a:extLst>
              <a:ext uri="{FF2B5EF4-FFF2-40B4-BE49-F238E27FC236}">
                <a16:creationId xmlns:a16="http://schemas.microsoft.com/office/drawing/2014/main" id="{144455E3-ACA3-8968-623A-C348F571002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870300" y="1097731"/>
            <a:ext cx="7403400" cy="51703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lvl="0"/>
            <a:r>
              <a:rPr lang="it-IT" sz="2400" dirty="0"/>
              <a:t>Create once. Learn </a:t>
            </a:r>
            <a:r>
              <a:rPr lang="it-IT" sz="2400" dirty="0" err="1"/>
              <a:t>everywhere</a:t>
            </a:r>
            <a:r>
              <a:rPr lang="it-IT" sz="2400" dirty="0"/>
              <a:t>.</a:t>
            </a:r>
            <a:endParaRPr sz="24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43" name="Google Shape;743;p85">
            <a:extLst>
              <a:ext uri="{FF2B5EF4-FFF2-40B4-BE49-F238E27FC236}">
                <a16:creationId xmlns:a16="http://schemas.microsoft.com/office/drawing/2014/main" id="{50B1C87F-D7A0-E30D-2BDB-B4435350F782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721445" y="1785619"/>
            <a:ext cx="6885600" cy="225285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it-IT" sz="2000" b="1" dirty="0"/>
              <a:t>1 contenuto video</a:t>
            </a:r>
            <a:endParaRPr lang="it-IT" sz="2000" dirty="0"/>
          </a:p>
          <a:p>
            <a:r>
              <a:rPr lang="it-IT" sz="2000" dirty="0"/>
              <a:t>→ più lingue</a:t>
            </a:r>
            <a:br>
              <a:rPr lang="it-IT" sz="2000" dirty="0"/>
            </a:br>
            <a:r>
              <a:rPr lang="it-IT" sz="2000" dirty="0"/>
              <a:t>→ più voci</a:t>
            </a:r>
            <a:br>
              <a:rPr lang="it-IT" sz="2000" dirty="0"/>
            </a:br>
            <a:r>
              <a:rPr lang="it-IT" sz="2000" dirty="0"/>
              <a:t>→ sottotitoli</a:t>
            </a:r>
            <a:br>
              <a:rPr lang="it-IT" sz="2000" dirty="0"/>
            </a:br>
            <a:r>
              <a:rPr lang="it-IT" sz="2000" dirty="0"/>
              <a:t>→ versioni aggiornate</a:t>
            </a:r>
            <a:br>
              <a:rPr lang="it-IT" sz="2000" dirty="0"/>
            </a:br>
            <a:r>
              <a:rPr lang="it-IT" sz="2000" dirty="0"/>
              <a:t>→ pubblici differenti</a:t>
            </a:r>
          </a:p>
          <a:p>
            <a:endParaRPr lang="it-IT" sz="2000" b="1" dirty="0"/>
          </a:p>
          <a:p>
            <a:endParaRPr lang="it-IT" sz="2000" b="1" dirty="0"/>
          </a:p>
          <a:p>
            <a:r>
              <a:rPr lang="it-IT" sz="2000" b="1" dirty="0"/>
              <a:t>La localizzazione diventa parte del workflow</a:t>
            </a:r>
            <a:endParaRPr lang="it-IT" sz="2000" dirty="0"/>
          </a:p>
        </p:txBody>
      </p:sp>
      <p:pic>
        <p:nvPicPr>
          <p:cNvPr id="2" name="Immagine 1" descr="Studio di creazione video basato sull'intelligenza artificiale per team  aziendali | Panopto">
            <a:extLst>
              <a:ext uri="{FF2B5EF4-FFF2-40B4-BE49-F238E27FC236}">
                <a16:creationId xmlns:a16="http://schemas.microsoft.com/office/drawing/2014/main" id="{0C929A8A-53A5-0AD6-BFC4-C34DEBC184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0948" y="640224"/>
            <a:ext cx="3863052" cy="3863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735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1">
          <a:extLst>
            <a:ext uri="{FF2B5EF4-FFF2-40B4-BE49-F238E27FC236}">
              <a16:creationId xmlns:a16="http://schemas.microsoft.com/office/drawing/2014/main" id="{2203590C-65E4-0AC4-998E-2C8080D8F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85">
            <a:extLst>
              <a:ext uri="{FF2B5EF4-FFF2-40B4-BE49-F238E27FC236}">
                <a16:creationId xmlns:a16="http://schemas.microsoft.com/office/drawing/2014/main" id="{B60E76F4-B565-CA61-2A7F-B58E0B2526E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3691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lvl="0"/>
            <a:r>
              <a:rPr lang="it-IT" sz="2400" dirty="0"/>
              <a:t>Non solo Generative AI: il video diventa interrogabile</a:t>
            </a:r>
            <a:endParaRPr sz="24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43" name="Google Shape;743;p85">
            <a:extLst>
              <a:ext uri="{FF2B5EF4-FFF2-40B4-BE49-F238E27FC236}">
                <a16:creationId xmlns:a16="http://schemas.microsoft.com/office/drawing/2014/main" id="{DDD5B861-6580-2C40-7B1E-7E744D8D2194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402763" y="1130872"/>
            <a:ext cx="6886575" cy="22526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indent="0">
              <a:buNone/>
            </a:pPr>
            <a:r>
              <a:rPr lang="it-IT" sz="2000" dirty="0"/>
              <a:t>Speech → testo</a:t>
            </a:r>
            <a:br>
              <a:rPr lang="it-IT" sz="2000" dirty="0"/>
            </a:br>
            <a:r>
              <a:rPr lang="it-IT" sz="2000" dirty="0"/>
              <a:t>Schermo → testo</a:t>
            </a:r>
            <a:br>
              <a:rPr lang="it-IT" sz="2000" dirty="0"/>
            </a:br>
            <a:r>
              <a:rPr lang="it-IT" sz="2000" dirty="0"/>
              <a:t>Capitoli automatici</a:t>
            </a:r>
            <a:br>
              <a:rPr lang="it-IT" sz="2000" dirty="0"/>
            </a:br>
            <a:r>
              <a:rPr lang="it-IT" sz="2000" dirty="0"/>
              <a:t>Sottotitoli</a:t>
            </a:r>
            <a:br>
              <a:rPr lang="it-IT" sz="2000" dirty="0"/>
            </a:br>
            <a:r>
              <a:rPr lang="it-IT" sz="2000" dirty="0"/>
              <a:t>Riassunti</a:t>
            </a:r>
            <a:br>
              <a:rPr lang="it-IT" sz="2000" dirty="0"/>
            </a:br>
            <a:r>
              <a:rPr lang="it-IT" sz="2000" dirty="0"/>
              <a:t>Ricerca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00EAF55-E439-7600-36D0-8369CEB8CADA}"/>
              </a:ext>
            </a:extLst>
          </p:cNvPr>
          <p:cNvSpPr txBox="1"/>
          <p:nvPr/>
        </p:nvSpPr>
        <p:spPr>
          <a:xfrm>
            <a:off x="311700" y="3504796"/>
            <a:ext cx="500108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dirty="0"/>
              <a:t>Non devo più ricordare </a:t>
            </a:r>
            <a:r>
              <a:rPr lang="it-IT" sz="2000" i="1" dirty="0"/>
              <a:t>in quale video</a:t>
            </a:r>
            <a:r>
              <a:rPr lang="it-IT" sz="2000" dirty="0"/>
              <a:t>.</a:t>
            </a:r>
            <a:br>
              <a:rPr lang="it-IT" sz="2000" dirty="0"/>
            </a:br>
            <a:r>
              <a:rPr lang="it-IT" sz="2000" dirty="0"/>
              <a:t>Cerco direttamente </a:t>
            </a:r>
            <a:r>
              <a:rPr lang="it-IT" sz="2000" i="1" dirty="0"/>
              <a:t>quello che voglio sapere</a:t>
            </a:r>
            <a:r>
              <a:rPr lang="it-IT" sz="2000" dirty="0"/>
              <a:t>.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A0CA49DE-AB05-2D6B-4E35-02C89060D3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744" t="7140" r="5483"/>
          <a:stretch>
            <a:fillRect/>
          </a:stretch>
        </p:blipFill>
        <p:spPr>
          <a:xfrm>
            <a:off x="4872857" y="1569283"/>
            <a:ext cx="4271143" cy="357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967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1">
          <a:extLst>
            <a:ext uri="{FF2B5EF4-FFF2-40B4-BE49-F238E27FC236}">
              <a16:creationId xmlns:a16="http://schemas.microsoft.com/office/drawing/2014/main" id="{39C15685-1755-7E73-07BC-1683849DC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85">
            <a:extLst>
              <a:ext uri="{FF2B5EF4-FFF2-40B4-BE49-F238E27FC236}">
                <a16:creationId xmlns:a16="http://schemas.microsoft.com/office/drawing/2014/main" id="{FA4D22EC-3748-0A9A-44AD-C1C2182AB90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870300" y="1097731"/>
            <a:ext cx="7403400" cy="51703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lvl="0"/>
            <a:r>
              <a:rPr lang="it-IT" sz="2400" dirty="0"/>
              <a:t>Per l’utente, tutto continua a essere </a:t>
            </a:r>
            <a:r>
              <a:rPr lang="it-IT" sz="2400" dirty="0" err="1"/>
              <a:t>Moodle</a:t>
            </a:r>
            <a:endParaRPr sz="24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43" name="Google Shape;743;p85">
            <a:extLst>
              <a:ext uri="{FF2B5EF4-FFF2-40B4-BE49-F238E27FC236}">
                <a16:creationId xmlns:a16="http://schemas.microsoft.com/office/drawing/2014/main" id="{F8282B1B-E91B-D7BD-FE65-186D922CA5B9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721445" y="1785619"/>
            <a:ext cx="6885600" cy="225285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it-IT" sz="2000" dirty="0"/>
              <a:t>Un solo ambiente</a:t>
            </a:r>
          </a:p>
          <a:p>
            <a:r>
              <a:rPr lang="it-IT" sz="2000" dirty="0"/>
              <a:t>SSO</a:t>
            </a:r>
            <a:br>
              <a:rPr lang="it-IT" sz="2000" dirty="0"/>
            </a:br>
            <a:r>
              <a:rPr lang="it-IT" sz="2000" dirty="0"/>
              <a:t>Video embedded</a:t>
            </a:r>
            <a:br>
              <a:rPr lang="it-IT" sz="2000" dirty="0"/>
            </a:br>
            <a:r>
              <a:rPr lang="it-IT" sz="2000" dirty="0"/>
              <a:t>Cartelle corso automatiche</a:t>
            </a:r>
            <a:br>
              <a:rPr lang="it-IT" sz="2000" dirty="0"/>
            </a:br>
            <a:r>
              <a:rPr lang="it-IT" sz="2000" dirty="0"/>
              <a:t>Ruoli e permessi</a:t>
            </a:r>
            <a:br>
              <a:rPr lang="it-IT" sz="2000" dirty="0"/>
            </a:br>
            <a:r>
              <a:rPr lang="it-IT" sz="2000" dirty="0"/>
              <a:t>Video </a:t>
            </a:r>
            <a:r>
              <a:rPr lang="it-IT" sz="2000" dirty="0" err="1"/>
              <a:t>assignment</a:t>
            </a:r>
            <a:br>
              <a:rPr lang="it-IT" sz="2000" dirty="0"/>
            </a:br>
            <a:r>
              <a:rPr lang="it-IT" sz="2000" dirty="0"/>
              <a:t>Analytics &amp; </a:t>
            </a:r>
            <a:r>
              <a:rPr lang="it-IT" sz="2000" dirty="0" err="1"/>
              <a:t>completion</a:t>
            </a:r>
            <a:endParaRPr lang="it-IT" sz="2000" dirty="0"/>
          </a:p>
          <a:p>
            <a:endParaRPr lang="it-IT" sz="2000" dirty="0"/>
          </a:p>
          <a:p>
            <a:r>
              <a:rPr lang="it-IT" sz="2000" b="1" dirty="0"/>
              <a:t>La tecnologia scompare. Rimane l’esperienza.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65F50E87-D74B-7BB8-7F53-FB0E86AC26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74"/>
          <a:stretch>
            <a:fillRect/>
          </a:stretch>
        </p:blipFill>
        <p:spPr>
          <a:xfrm>
            <a:off x="4722470" y="1969257"/>
            <a:ext cx="4132163" cy="1885580"/>
          </a:xfrm>
          <a:prstGeom prst="rect">
            <a:avLst/>
          </a:prstGeom>
          <a:ln w="508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56216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1">
          <a:extLst>
            <a:ext uri="{FF2B5EF4-FFF2-40B4-BE49-F238E27FC236}">
              <a16:creationId xmlns:a16="http://schemas.microsoft.com/office/drawing/2014/main" id="{C5F935E5-7275-ACC5-81E6-2B36B9DEE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42D1262C-7869-3D9A-7F32-81454843D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86924"/>
            <a:ext cx="7772400" cy="436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2266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66"/>
          <p:cNvSpPr txBox="1">
            <a:spLocks noGrp="1"/>
          </p:cNvSpPr>
          <p:nvPr>
            <p:ph type="ctrTitle"/>
          </p:nvPr>
        </p:nvSpPr>
        <p:spPr>
          <a:xfrm>
            <a:off x="311700" y="1108832"/>
            <a:ext cx="5334600" cy="173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Grazie!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4232"/>
      </a:dk1>
      <a:lt1>
        <a:srgbClr val="FFFFFF"/>
      </a:lt1>
      <a:dk2>
        <a:srgbClr val="1A1A1A"/>
      </a:dk2>
      <a:lt2>
        <a:srgbClr val="ECFDF6"/>
      </a:lt2>
      <a:accent1>
        <a:srgbClr val="2AC271"/>
      </a:accent1>
      <a:accent2>
        <a:srgbClr val="2CED80"/>
      </a:accent2>
      <a:accent3>
        <a:srgbClr val="066349"/>
      </a:accent3>
      <a:accent4>
        <a:srgbClr val="C6F5DA"/>
      </a:accent4>
      <a:accent5>
        <a:srgbClr val="4868FF"/>
      </a:accent5>
      <a:accent6>
        <a:srgbClr val="F3F3F3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654623d6-1504-4f22-a146-b7c72637766a}" enabled="0" method="" siteId="{654623d6-1504-4f22-a146-b7c72637766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1282</Words>
  <Application>Microsoft Macintosh PowerPoint</Application>
  <PresentationFormat>Presentazione su schermo (16:9)</PresentationFormat>
  <Paragraphs>109</Paragraphs>
  <Slides>13</Slides>
  <Notes>13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8" baseType="lpstr">
      <vt:lpstr>Inter Tight</vt:lpstr>
      <vt:lpstr>Arial</vt:lpstr>
      <vt:lpstr>Inter Tight SemiBold</vt:lpstr>
      <vt:lpstr>Poppins</vt:lpstr>
      <vt:lpstr>Simple Light</vt:lpstr>
      <vt:lpstr>Cosa può fare l’IA per il video-learning? Scopri Panopto + Moodle: oltre la tradizionale gestione dei video</vt:lpstr>
      <vt:lpstr>Presentazione standard di PowerPoint</vt:lpstr>
      <vt:lpstr>Presentazione standard di PowerPoint</vt:lpstr>
      <vt:lpstr>Cosa può fare l’IA per il video-learning?  Dal video come contenuto al video come esperienza di apprendimento</vt:lpstr>
      <vt:lpstr>Abbiamo già moltissimi video. Ma sono davvero conoscenza?</vt:lpstr>
      <vt:lpstr>Presentazione standard di PowerPoint</vt:lpstr>
      <vt:lpstr>Moodle + Panopto + Elai</vt:lpstr>
      <vt:lpstr>Da un'idea a un video didattico: creare contenuti senza studio di registrazione</vt:lpstr>
      <vt:lpstr>Create once. Learn everywhere.</vt:lpstr>
      <vt:lpstr>Non solo Generative AI: il video diventa interrogabile</vt:lpstr>
      <vt:lpstr>Per l’utente, tutto continua a essere Moodle</vt:lpstr>
      <vt:lpstr>Presentazione standard di PowerPoint</vt:lpstr>
      <vt:lpstr>Grazie!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Victoria Tincati</cp:lastModifiedBy>
  <cp:revision>4</cp:revision>
  <dcterms:modified xsi:type="dcterms:W3CDTF">2026-09-16T14:37:15Z</dcterms:modified>
</cp:coreProperties>
</file>