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16.xml.rels" ContentType="application/vnd.openxmlformats-package.relationships+xml"/>
  <Override PartName="/ppt/notesSlides/notesSlide16.xml" ContentType="application/vnd.openxmlformats-officedocument.presentationml.notesSlide+xml"/>
  <Override PartName="/ppt/_rels/presentation.xml.rels" ContentType="application/vnd.openxmlformats-package.relationships+xml"/>
  <Override PartName="/ppt/media/image23.png" ContentType="image/png"/>
  <Override PartName="/ppt/media/image22.png" ContentType="image/png"/>
  <Override PartName="/ppt/media/image21.png" ContentType="image/png"/>
  <Override PartName="/ppt/media/image19.png" ContentType="image/png"/>
  <Override PartName="/ppt/media/image20.png" ContentType="image/png"/>
  <Override PartName="/ppt/media/image57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4.png" ContentType="image/png"/>
  <Override PartName="/ppt/media/image24.png" ContentType="image/png"/>
  <Override PartName="/ppt/media/image1.png" ContentType="image/png"/>
  <Override PartName="/ppt/media/image31.png" ContentType="image/png"/>
  <Override PartName="/ppt/media/image25.png" ContentType="image/png"/>
  <Override PartName="/ppt/media/image2.png" ContentType="image/png"/>
  <Override PartName="/ppt/media/image32.png" ContentType="image/png"/>
  <Override PartName="/ppt/media/image26.png" ContentType="image/png"/>
  <Override PartName="/ppt/media/image3.png" ContentType="image/png"/>
  <Override PartName="/ppt/media/image33.png" ContentType="image/png"/>
  <Override PartName="/ppt/media/image27.png" ContentType="image/png"/>
  <Override PartName="/ppt/media/image4.png" ContentType="image/png"/>
  <Override PartName="/ppt/media/image34.png" ContentType="image/png"/>
  <Override PartName="/ppt/media/image28.png" ContentType="image/png"/>
  <Override PartName="/ppt/media/image5.png" ContentType="image/png"/>
  <Override PartName="/ppt/media/image35.png" ContentType="image/png"/>
  <Override PartName="/ppt/media/image10.png" ContentType="image/png"/>
  <Override PartName="/ppt/media/image47.png" ContentType="image/png"/>
  <Override PartName="/ppt/media/image45.png" ContentType="image/png"/>
  <Override PartName="/ppt/media/image46.png" ContentType="image/png"/>
  <Override PartName="/ppt/media/image50.png" ContentType="image/png"/>
  <Override PartName="/ppt/media/image13.png" ContentType="image/png"/>
  <Override PartName="/ppt/media/image11.png" ContentType="image/png"/>
  <Override PartName="/ppt/media/image48.png" ContentType="image/png"/>
  <Override PartName="/ppt/media/image51.png" ContentType="image/png"/>
  <Override PartName="/ppt/media/image52.png" ContentType="image/png"/>
  <Override PartName="/ppt/media/image41.png" ContentType="image/png"/>
  <Override PartName="/ppt/media/image53.png" ContentType="image/png"/>
  <Override PartName="/ppt/media/image42.png" ContentType="image/png"/>
  <Override PartName="/ppt/media/image54.png" ContentType="image/png"/>
  <Override PartName="/ppt/media/image43.png" ContentType="image/png"/>
  <Override PartName="/ppt/media/image55.png" ContentType="image/png"/>
  <Override PartName="/ppt/media/image44.png" ContentType="image/png"/>
  <Override PartName="/ppt/media/image56.png" ContentType="image/png"/>
  <Override PartName="/ppt/media/image40.png" ContentType="image/png"/>
  <Override PartName="/ppt/media/image30.png" ContentType="image/png"/>
  <Override PartName="/ppt/media/image39.png" ContentType="image/png"/>
  <Override PartName="/ppt/media/image9.png" ContentType="image/png"/>
  <Override PartName="/ppt/media/image38.png" ContentType="image/png"/>
  <Override PartName="/ppt/media/image8.png" ContentType="image/png"/>
  <Override PartName="/ppt/media/image49.png" ContentType="image/png"/>
  <Override PartName="/ppt/media/image12.png" ContentType="image/png"/>
  <Override PartName="/ppt/media/image37.png" ContentType="image/png"/>
  <Override PartName="/ppt/media/image7.png" ContentType="image/png"/>
  <Override PartName="/ppt/media/image36.png" ContentType="image/png"/>
  <Override PartName="/ppt/media/image6.png" ContentType="image/png"/>
  <Override PartName="/ppt/media/image29.png" ContentType="image/png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3.xml.rels" ContentType="application/vnd.openxmlformats-package.relationships+xml"/>
  <Override PartName="/ppt/slides/_rels/slide16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88825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Click to move the slide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E0EEAC6E-8D24-49C9-A005-9FA1A3A93584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/>
          </p:cNvSpPr>
          <p:nvPr>
            <p:ph type="sldImg"/>
          </p:nvPr>
        </p:nvSpPr>
        <p:spPr>
          <a:xfrm>
            <a:off x="870120" y="1257480"/>
            <a:ext cx="6032160" cy="3393720"/>
          </a:xfrm>
          <a:prstGeom prst="rect">
            <a:avLst/>
          </a:prstGeom>
        </p:spPr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777960" y="4840200"/>
            <a:ext cx="6216120" cy="3960360"/>
          </a:xfrm>
          <a:prstGeom prst="rect">
            <a:avLst/>
          </a:prstGeom>
        </p:spPr>
        <p:txBody>
          <a:bodyPr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420" name="Segnaposto numero diapositiva 3"/>
          <p:cNvSpPr txBox="1"/>
          <p:nvPr/>
        </p:nvSpPr>
        <p:spPr>
          <a:xfrm>
            <a:off x="4402080" y="9553680"/>
            <a:ext cx="3368160" cy="5043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E1239DB2-1526-4171-99D6-268153CADA5E}" type="slidenum">
              <a:rPr b="0" lang="it-IT" sz="1200" spc="-1" strike="noStrike">
                <a:latin typeface="Times New Roman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523160" y="599760"/>
            <a:ext cx="9140760" cy="11064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ubTitle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1523160" y="599760"/>
            <a:ext cx="9140760" cy="11064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609120" y="3682080"/>
            <a:ext cx="109695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0160" y="160452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60912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6230160" y="3682080"/>
            <a:ext cx="53528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31820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8026920" y="160452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1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6"/>
          <p:cNvSpPr>
            <a:spLocks noGrp="1"/>
          </p:cNvSpPr>
          <p:nvPr>
            <p:ph type="body"/>
          </p:nvPr>
        </p:nvSpPr>
        <p:spPr>
          <a:xfrm>
            <a:off x="431820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PlaceHolder 7"/>
          <p:cNvSpPr>
            <a:spLocks noGrp="1"/>
          </p:cNvSpPr>
          <p:nvPr>
            <p:ph type="body"/>
          </p:nvPr>
        </p:nvSpPr>
        <p:spPr>
          <a:xfrm>
            <a:off x="8026920" y="3682080"/>
            <a:ext cx="353196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it-IT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slideLayout" Target="../slideLayouts/slideLayout1.xml"/><Relationship Id="rId8" Type="http://schemas.openxmlformats.org/officeDocument/2006/relationships/slideLayout" Target="../slideLayouts/slideLayout2.xml"/><Relationship Id="rId9" Type="http://schemas.openxmlformats.org/officeDocument/2006/relationships/slideLayout" Target="../slideLayouts/slideLayout3.xml"/><Relationship Id="rId10" Type="http://schemas.openxmlformats.org/officeDocument/2006/relationships/slideLayout" Target="../slideLayouts/slideLayout4.xml"/><Relationship Id="rId11" Type="http://schemas.openxmlformats.org/officeDocument/2006/relationships/slideLayout" Target="../slideLayouts/slideLayout5.xml"/><Relationship Id="rId12" Type="http://schemas.openxmlformats.org/officeDocument/2006/relationships/slideLayout" Target="../slideLayouts/slideLayout6.xml"/><Relationship Id="rId13" Type="http://schemas.openxmlformats.org/officeDocument/2006/relationships/slideLayout" Target="../slideLayouts/slideLayout7.xml"/><Relationship Id="rId14" Type="http://schemas.openxmlformats.org/officeDocument/2006/relationships/slideLayout" Target="../slideLayouts/slideLayout8.xml"/><Relationship Id="rId15" Type="http://schemas.openxmlformats.org/officeDocument/2006/relationships/slideLayout" Target="../slideLayouts/slideLayout9.xml"/><Relationship Id="rId16" Type="http://schemas.openxmlformats.org/officeDocument/2006/relationships/slideLayout" Target="../slideLayouts/slideLayout10.xml"/><Relationship Id="rId17" Type="http://schemas.openxmlformats.org/officeDocument/2006/relationships/slideLayout" Target="../slideLayouts/slideLayout11.xml"/><Relationship Id="rId18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" hidden="1"/>
          <p:cNvSpPr/>
          <p:nvPr/>
        </p:nvSpPr>
        <p:spPr>
          <a:xfrm>
            <a:off x="0" y="6563160"/>
            <a:ext cx="12188160" cy="29988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MoodleMoot Italia 2022  - Urbino" hidden="1"/>
          <p:cNvSpPr/>
          <p:nvPr/>
        </p:nvSpPr>
        <p:spPr>
          <a:xfrm>
            <a:off x="4346280" y="6576840"/>
            <a:ext cx="3494520" cy="272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2" name="Picture 12" descr="Picture 12"/>
          <p:cNvPicPr/>
          <p:nvPr/>
        </p:nvPicPr>
        <p:blipFill>
          <a:blip r:embed="rId3"/>
          <a:stretch/>
        </p:blipFill>
        <p:spPr>
          <a:xfrm>
            <a:off x="199800" y="136800"/>
            <a:ext cx="1143720" cy="464760"/>
          </a:xfrm>
          <a:prstGeom prst="rect">
            <a:avLst/>
          </a:prstGeom>
          <a:ln w="12700">
            <a:noFill/>
          </a:ln>
        </p:spPr>
      </p:pic>
      <p:pic>
        <p:nvPicPr>
          <p:cNvPr id="3" name="moodlemoot-italia2026-logo-black.png" descr="moodlemoot-italia2026-logo-black.png"/>
          <p:cNvPicPr/>
          <p:nvPr/>
        </p:nvPicPr>
        <p:blipFill>
          <a:blip r:embed="rId4"/>
          <a:stretch/>
        </p:blipFill>
        <p:spPr>
          <a:xfrm>
            <a:off x="9908640" y="128520"/>
            <a:ext cx="2062080" cy="467280"/>
          </a:xfrm>
          <a:prstGeom prst="rect">
            <a:avLst/>
          </a:prstGeom>
          <a:ln w="12700">
            <a:noFill/>
          </a:ln>
        </p:spPr>
      </p:pic>
      <p:pic>
        <p:nvPicPr>
          <p:cNvPr id="4" name="Picture 12" descr="Picture 12"/>
          <p:cNvPicPr/>
          <p:nvPr/>
        </p:nvPicPr>
        <p:blipFill>
          <a:blip r:embed="rId5"/>
          <a:stretch/>
        </p:blipFill>
        <p:spPr>
          <a:xfrm>
            <a:off x="199800" y="136800"/>
            <a:ext cx="1143720" cy="464760"/>
          </a:xfrm>
          <a:prstGeom prst="rect">
            <a:avLst/>
          </a:prstGeom>
          <a:ln w="12700">
            <a:noFill/>
          </a:ln>
        </p:spPr>
      </p:pic>
      <p:sp>
        <p:nvSpPr>
          <p:cNvPr id="5" name="Rectangle"/>
          <p:cNvSpPr/>
          <p:nvPr/>
        </p:nvSpPr>
        <p:spPr>
          <a:xfrm>
            <a:off x="0" y="6612480"/>
            <a:ext cx="12188160" cy="24768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" name="alessandria skyline.png" descr="alessandria skyline.png"/>
          <p:cNvPicPr/>
          <p:nvPr/>
        </p:nvPicPr>
        <p:blipFill>
          <a:blip r:embed="rId6"/>
          <a:srcRect l="0" t="0" r="0" b="230"/>
          <a:stretch/>
        </p:blipFill>
        <p:spPr>
          <a:xfrm>
            <a:off x="2059920" y="4371840"/>
            <a:ext cx="8067960" cy="2482200"/>
          </a:xfrm>
          <a:prstGeom prst="rect">
            <a:avLst/>
          </a:prstGeom>
          <a:ln w="1270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120" y="273600"/>
            <a:ext cx="1096956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60" r:id="rId18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" hidden="1"/>
          <p:cNvSpPr/>
          <p:nvPr/>
        </p:nvSpPr>
        <p:spPr>
          <a:xfrm>
            <a:off x="0" y="6563160"/>
            <a:ext cx="12188160" cy="299880"/>
          </a:xfrm>
          <a:prstGeom prst="rect">
            <a:avLst/>
          </a:prstGeom>
          <a:solidFill>
            <a:srgbClr val="f9973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MoodleMoot Italia 2022  - Urbino" hidden="1"/>
          <p:cNvSpPr/>
          <p:nvPr/>
        </p:nvSpPr>
        <p:spPr>
          <a:xfrm>
            <a:off x="4346280" y="6576840"/>
            <a:ext cx="3494520" cy="272880"/>
          </a:xfrm>
          <a:prstGeom prst="rect">
            <a:avLst/>
          </a:prstGeom>
          <a:noFill/>
          <a:ln w="127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Calibri"/>
                <a:ea typeface="Calibri"/>
              </a:rPr>
              <a:t>MoodleMoot Italia 2026 - Alessandria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47" name="Picture 12" descr="Picture 12"/>
          <p:cNvPicPr/>
          <p:nvPr/>
        </p:nvPicPr>
        <p:blipFill>
          <a:blip r:embed="rId3"/>
          <a:stretch/>
        </p:blipFill>
        <p:spPr>
          <a:xfrm>
            <a:off x="199800" y="136800"/>
            <a:ext cx="1143720" cy="464760"/>
          </a:xfrm>
          <a:prstGeom prst="rect">
            <a:avLst/>
          </a:prstGeom>
          <a:ln w="12700">
            <a:noFill/>
          </a:ln>
        </p:spPr>
      </p:pic>
      <p:pic>
        <p:nvPicPr>
          <p:cNvPr id="48" name="moodlemoot-italia2026-logo-black.png" descr="moodlemoot-italia2026-logo-black.png"/>
          <p:cNvPicPr/>
          <p:nvPr/>
        </p:nvPicPr>
        <p:blipFill>
          <a:blip r:embed="rId4"/>
          <a:stretch/>
        </p:blipFill>
        <p:spPr>
          <a:xfrm>
            <a:off x="9908640" y="128520"/>
            <a:ext cx="2062080" cy="467280"/>
          </a:xfrm>
          <a:prstGeom prst="rect">
            <a:avLst/>
          </a:prstGeom>
          <a:ln w="12700">
            <a:noFill/>
          </a:ln>
        </p:spPr>
      </p:pic>
      <p:pic>
        <p:nvPicPr>
          <p:cNvPr id="49" name="Picture 12" descr="Picture 12"/>
          <p:cNvPicPr/>
          <p:nvPr/>
        </p:nvPicPr>
        <p:blipFill>
          <a:blip r:embed="rId5"/>
          <a:stretch/>
        </p:blipFill>
        <p:spPr>
          <a:xfrm>
            <a:off x="199800" y="136800"/>
            <a:ext cx="1143720" cy="464760"/>
          </a:xfrm>
          <a:prstGeom prst="rect">
            <a:avLst/>
          </a:prstGeom>
          <a:ln w="12700">
            <a:noFill/>
          </a:ln>
        </p:spPr>
      </p:pic>
      <p:sp>
        <p:nvSpPr>
          <p:cNvPr id="50" name="Rectangle"/>
          <p:cNvSpPr/>
          <p:nvPr/>
        </p:nvSpPr>
        <p:spPr>
          <a:xfrm>
            <a:off x="0" y="6612480"/>
            <a:ext cx="12188160" cy="247680"/>
          </a:xfrm>
          <a:prstGeom prst="rect">
            <a:avLst/>
          </a:prstGeom>
          <a:solidFill>
            <a:srgbClr val="f08017"/>
          </a:solidFill>
          <a:ln w="127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523160" y="599760"/>
            <a:ext cx="9140760" cy="2386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it-IT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it-IT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120" y="1604520"/>
            <a:ext cx="1096956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it-IT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it-IT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it-IT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73" r:id="rId17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5.png"/><Relationship Id="rId3" Type="http://schemas.openxmlformats.org/officeDocument/2006/relationships/slideLayout" Target="../slideLayouts/slideLayout1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slideLayout" Target="../slideLayouts/slideLayout1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15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slideLayout" Target="../slideLayouts/slideLayout1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6" Type="http://schemas.openxmlformats.org/officeDocument/2006/relationships/image" Target="../media/image34.png"/><Relationship Id="rId7" Type="http://schemas.openxmlformats.org/officeDocument/2006/relationships/slideLayout" Target="../slideLayouts/slideLayout1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slideLayout" Target="../slideLayouts/slideLayout1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image" Target="../media/image41.png"/><Relationship Id="rId3" Type="http://schemas.openxmlformats.org/officeDocument/2006/relationships/slideLayout" Target="../slideLayouts/slideLayout1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Relationship Id="rId11" Type="http://schemas.openxmlformats.org/officeDocument/2006/relationships/image" Target="../media/image52.png"/><Relationship Id="rId12" Type="http://schemas.openxmlformats.org/officeDocument/2006/relationships/image" Target="../media/image53.png"/><Relationship Id="rId13" Type="http://schemas.openxmlformats.org/officeDocument/2006/relationships/slideLayout" Target="../slideLayouts/slideLayout15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4.png"/><Relationship Id="rId2" Type="http://schemas.openxmlformats.org/officeDocument/2006/relationships/image" Target="../media/image55.png"/><Relationship Id="rId3" Type="http://schemas.openxmlformats.org/officeDocument/2006/relationships/image" Target="../media/image56.png"/><Relationship Id="rId4" Type="http://schemas.openxmlformats.org/officeDocument/2006/relationships/slideLayout" Target="../slideLayouts/slideLayout1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7.png"/><Relationship Id="rId2" Type="http://schemas.openxmlformats.org/officeDocument/2006/relationships/slideLayout" Target="../slideLayouts/slideLayout15.xml"/><Relationship Id="rId3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olo 1"/>
          <p:cNvSpPr/>
          <p:nvPr/>
        </p:nvSpPr>
        <p:spPr>
          <a:xfrm>
            <a:off x="914040" y="584640"/>
            <a:ext cx="10131840" cy="23868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3200" spc="-1" strike="noStrike">
                <a:solidFill>
                  <a:srgbClr val="000000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96" name="Sottotitolo 2"/>
          <p:cNvSpPr/>
          <p:nvPr/>
        </p:nvSpPr>
        <p:spPr>
          <a:xfrm>
            <a:off x="1523160" y="3060720"/>
            <a:ext cx="9140760" cy="16549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>
            <a:noAutofit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US" sz="2400" spc="-1" strike="noStrike">
                <a:solidFill>
                  <a:srgbClr val="000000"/>
                </a:solidFill>
                <a:latin typeface="EasyReadingPRO"/>
                <a:ea typeface="Calibri"/>
              </a:rPr>
              <a:t>Giuseppe Mammolo, </a:t>
            </a:r>
            <a:r>
              <a:rPr b="1" lang="en-US" sz="2400" spc="-1" strike="noStrike">
                <a:solidFill>
                  <a:srgbClr val="000000"/>
                </a:solidFill>
                <a:latin typeface="EasyReadingPRO"/>
                <a:ea typeface="Calibri"/>
              </a:rPr>
              <a:t>Sergio Rabellino</a:t>
            </a:r>
            <a:br/>
            <a:r>
              <a:rPr b="0" lang="en-US" sz="2400" spc="-1" strike="noStrike">
                <a:solidFill>
                  <a:srgbClr val="000000"/>
                </a:solidFill>
                <a:latin typeface="EasyReadingPRO"/>
                <a:ea typeface="Calibri"/>
              </a:rPr>
              <a:t>Università degli Studi di Torino</a:t>
            </a:r>
            <a:br/>
            <a:r>
              <a:rPr b="0" i="1" lang="en-US" sz="2400" spc="-1" strike="noStrike">
                <a:solidFill>
                  <a:srgbClr val="000000"/>
                </a:solidFill>
                <a:latin typeface="EasyReadingPRO"/>
                <a:ea typeface="Calibri"/>
              </a:rPr>
              <a:t>{giuseppe.mammolo,sergio.rabellino}@unito.it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97" name="Immagine 48" descr=""/>
          <p:cNvPicPr/>
          <p:nvPr/>
        </p:nvPicPr>
        <p:blipFill>
          <a:blip r:embed="rId1"/>
          <a:stretch/>
        </p:blipFill>
        <p:spPr>
          <a:xfrm>
            <a:off x="275040" y="4058640"/>
            <a:ext cx="2253960" cy="657000"/>
          </a:xfrm>
          <a:prstGeom prst="rect">
            <a:avLst/>
          </a:prstGeom>
          <a:ln w="0">
            <a:noFill/>
          </a:ln>
        </p:spPr>
      </p:pic>
      <p:pic>
        <p:nvPicPr>
          <p:cNvPr id="98" name="Immagine 2" descr=""/>
          <p:cNvPicPr/>
          <p:nvPr/>
        </p:nvPicPr>
        <p:blipFill>
          <a:blip r:embed="rId2"/>
          <a:stretch/>
        </p:blipFill>
        <p:spPr>
          <a:xfrm>
            <a:off x="9038520" y="3399480"/>
            <a:ext cx="3415680" cy="1974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olo 1"/>
          <p:cNvSpPr/>
          <p:nvPr/>
        </p:nvSpPr>
        <p:spPr>
          <a:xfrm>
            <a:off x="373680" y="6602040"/>
            <a:ext cx="1127592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00" name="CasellaDiTesto 5"/>
          <p:cNvSpPr/>
          <p:nvPr/>
        </p:nvSpPr>
        <p:spPr>
          <a:xfrm>
            <a:off x="1262520" y="1746360"/>
            <a:ext cx="5010120" cy="5169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WORKSHOP</a:t>
            </a:r>
            <a:r>
              <a:rPr b="0" lang="it-IT" sz="2400" spc="-1" strike="noStrike">
                <a:solidFill>
                  <a:srgbClr val="000000"/>
                </a:solidFill>
                <a:latin typeface="EasyReadingPRO"/>
                <a:ea typeface="DejaVu Sans"/>
              </a:rPr>
              <a:t> </a:t>
            </a: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AGENDA</a:t>
            </a:r>
            <a:r>
              <a:rPr b="0" lang="it-IT" sz="2400" spc="-1" strike="noStrike">
                <a:solidFill>
                  <a:srgbClr val="000000"/>
                </a:solidFill>
                <a:latin typeface="EasyReadingPRO"/>
                <a:ea typeface="DejaVu Sans"/>
              </a:rPr>
              <a:t>: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01" name="CasellaDiTesto 6"/>
          <p:cNvSpPr/>
          <p:nvPr/>
        </p:nvSpPr>
        <p:spPr>
          <a:xfrm>
            <a:off x="1744200" y="2772360"/>
            <a:ext cx="8962920" cy="17967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Avvio scansione vulnerabilità con MDLshield (*)</a:t>
            </a:r>
            <a:endParaRPr b="0" lang="en-US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Avvio scansione vulnerabilità con MDLscan (*)</a:t>
            </a:r>
            <a:endParaRPr b="0" lang="en-US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Vediamo in che stato era il plugin ad agosto…</a:t>
            </a:r>
            <a:endParaRPr b="0" lang="en-US" sz="2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Arial"/>
              <a:buAutoNum type="arabicPeriod"/>
            </a:pPr>
            <a:r>
              <a:rPr b="0" lang="it-IT" sz="2800" spc="-1" strike="noStrike">
                <a:solidFill>
                  <a:srgbClr val="000000"/>
                </a:solidFill>
                <a:latin typeface="EasyReadingPRO"/>
                <a:ea typeface="DejaVu Sans"/>
              </a:rPr>
              <a:t>Descrizione architettura di MDLscan 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102" name="CasellaDiTesto 9"/>
          <p:cNvSpPr/>
          <p:nvPr/>
        </p:nvSpPr>
        <p:spPr>
          <a:xfrm>
            <a:off x="983880" y="5998320"/>
            <a:ext cx="566892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(*) ci vuole del tempo perché i tool terminino l’analisi…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104" name="Immagine 3" descr=""/>
          <p:cNvPicPr/>
          <p:nvPr/>
        </p:nvPicPr>
        <p:blipFill>
          <a:blip r:embed="rId1"/>
          <a:stretch/>
        </p:blipFill>
        <p:spPr>
          <a:xfrm>
            <a:off x="1206720" y="1022400"/>
            <a:ext cx="9738000" cy="5429880"/>
          </a:xfrm>
          <a:prstGeom prst="rect">
            <a:avLst/>
          </a:prstGeom>
          <a:ln w="0">
            <a:noFill/>
          </a:ln>
        </p:spPr>
      </p:pic>
      <p:sp>
        <p:nvSpPr>
          <p:cNvPr id="105" name="CasellaDiTesto 6"/>
          <p:cNvSpPr/>
          <p:nvPr/>
        </p:nvSpPr>
        <p:spPr>
          <a:xfrm>
            <a:off x="2386440" y="617400"/>
            <a:ext cx="6782040" cy="364680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0" lang="it-IT" sz="1800" spc="-1" strike="noStrike">
                <a:solidFill>
                  <a:srgbClr val="ffffff"/>
                </a:solidFill>
                <a:latin typeface="EasyReadingPRO"/>
                <a:ea typeface="DejaVu Sans"/>
              </a:rPr>
              <a:t>https://github.com/rabser/moodle-quiz_exportattemptscsv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107" name="Immagine 2" descr=""/>
          <p:cNvPicPr/>
          <p:nvPr/>
        </p:nvPicPr>
        <p:blipFill>
          <a:blip r:embed="rId1"/>
          <a:stretch/>
        </p:blipFill>
        <p:spPr>
          <a:xfrm>
            <a:off x="2713320" y="1117800"/>
            <a:ext cx="6761520" cy="4785840"/>
          </a:xfrm>
          <a:prstGeom prst="rect">
            <a:avLst/>
          </a:prstGeom>
          <a:ln w="0">
            <a:noFill/>
          </a:ln>
        </p:spPr>
      </p:pic>
      <p:sp>
        <p:nvSpPr>
          <p:cNvPr id="108" name="CasellaDiTesto 3"/>
          <p:cNvSpPr/>
          <p:nvPr/>
        </p:nvSpPr>
        <p:spPr>
          <a:xfrm>
            <a:off x="649800" y="831960"/>
            <a:ext cx="3905640" cy="577800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3200" spc="-1" strike="noStrike">
                <a:solidFill>
                  <a:srgbClr val="ffffff"/>
                </a:solidFill>
                <a:latin typeface="Arial"/>
                <a:ea typeface="DejaVu Sans"/>
              </a:rPr>
              <a:t>Cosa è MDLShield ?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109" name="CasellaDiTesto 7"/>
          <p:cNvSpPr/>
          <p:nvPr/>
        </p:nvSpPr>
        <p:spPr>
          <a:xfrm>
            <a:off x="146880" y="5973840"/>
            <a:ext cx="7423200" cy="27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200" spc="-1" strike="noStrike">
                <a:solidFill>
                  <a:srgbClr val="000000"/>
                </a:solidFill>
                <a:latin typeface="Arial"/>
                <a:ea typeface="DejaVu Sans"/>
              </a:rPr>
              <a:t>(private link: don’t try to use) </a:t>
            </a:r>
            <a:r>
              <a:rPr b="0" lang="it-IT" sz="1200" spc="-1" strike="sngStrike">
                <a:solidFill>
                  <a:srgbClr val="000000"/>
                </a:solidFill>
                <a:latin typeface="Arial"/>
                <a:ea typeface="DejaVu Sans"/>
              </a:rPr>
              <a:t>https://mdlshield.com/dashboard/reviews/quiz_exportattemptscsv_2026-08-04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0" name="CasellaDiTesto 9"/>
          <p:cNvSpPr/>
          <p:nvPr/>
        </p:nvSpPr>
        <p:spPr>
          <a:xfrm>
            <a:off x="7899120" y="5774760"/>
            <a:ext cx="3994200" cy="577800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3200" spc="-1" strike="noStrike">
                <a:solidFill>
                  <a:srgbClr val="ffffff"/>
                </a:solidFill>
                <a:latin typeface="Arial"/>
                <a:ea typeface="DejaVu Sans"/>
              </a:rPr>
              <a:t>Vediamolo insieme…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2" name="CasellaDiTesto 6"/>
          <p:cNvSpPr/>
          <p:nvPr/>
        </p:nvSpPr>
        <p:spPr>
          <a:xfrm>
            <a:off x="441720" y="1213200"/>
            <a:ext cx="11304720" cy="456120"/>
          </a:xfrm>
          <a:prstGeom prst="rect">
            <a:avLst/>
          </a:prstGeom>
          <a:solidFill>
            <a:srgbClr val="ed7d31"/>
          </a:solidFill>
          <a:ln>
            <a:solidFill>
              <a:srgbClr val="ffffff"/>
            </a:solidFill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ffffff"/>
                </a:solidFill>
                <a:latin typeface="Arial"/>
                <a:ea typeface="DejaVu Sans"/>
              </a:rPr>
              <a:t>3 giugno 2026: https://digital-strategy.ec.europa.eu/en/policies/eu-tech-sovereignty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13" name="Immagine 10" descr=""/>
          <p:cNvPicPr/>
          <p:nvPr/>
        </p:nvPicPr>
        <p:blipFill>
          <a:blip r:embed="rId1"/>
          <a:stretch/>
        </p:blipFill>
        <p:spPr>
          <a:xfrm>
            <a:off x="7353360" y="5183280"/>
            <a:ext cx="3655800" cy="1023120"/>
          </a:xfrm>
          <a:prstGeom prst="rect">
            <a:avLst/>
          </a:prstGeom>
          <a:ln w="0">
            <a:noFill/>
          </a:ln>
        </p:spPr>
      </p:pic>
      <p:pic>
        <p:nvPicPr>
          <p:cNvPr id="114" name="Immagine 16" descr=""/>
          <p:cNvPicPr/>
          <p:nvPr/>
        </p:nvPicPr>
        <p:blipFill>
          <a:blip r:embed="rId2"/>
          <a:stretch/>
        </p:blipFill>
        <p:spPr>
          <a:xfrm>
            <a:off x="3728160" y="2217960"/>
            <a:ext cx="3509280" cy="1023120"/>
          </a:xfrm>
          <a:prstGeom prst="rect">
            <a:avLst/>
          </a:prstGeom>
          <a:ln w="0">
            <a:noFill/>
          </a:ln>
        </p:spPr>
      </p:pic>
      <p:sp>
        <p:nvSpPr>
          <p:cNvPr id="115" name="Freccia a destra 17"/>
          <p:cNvSpPr/>
          <p:nvPr/>
        </p:nvSpPr>
        <p:spPr>
          <a:xfrm rot="3608400">
            <a:off x="5848200" y="4056840"/>
            <a:ext cx="1412280" cy="68544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472c4"/>
          </a:solidFill>
          <a:ln>
            <a:solidFill>
              <a:srgbClr val="1d315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6" name="CasellaDiTesto 23"/>
          <p:cNvSpPr/>
          <p:nvPr/>
        </p:nvSpPr>
        <p:spPr>
          <a:xfrm>
            <a:off x="767520" y="2455560"/>
            <a:ext cx="2761920" cy="36565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The University of Turin has created an open-access laboratory on High-Performance Computing (HPC) for Artificial Intelligence (AI). A centre capable of collaborating with entrepreneurs to boost their ability to innovate on data-driven technologies and applications. @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2019 !!!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17" name="CasellaDiTesto 24"/>
          <p:cNvSpPr/>
          <p:nvPr/>
        </p:nvSpPr>
        <p:spPr>
          <a:xfrm>
            <a:off x="8113680" y="2951640"/>
            <a:ext cx="3509280" cy="201060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1800" spc="-1" strike="noStrike">
                <a:solidFill>
                  <a:srgbClr val="000000"/>
                </a:solidFill>
                <a:latin typeface="Arial"/>
                <a:ea typeface="DejaVu Sans"/>
              </a:rPr>
              <a:t>Servizio di intelligenza artificiale generativa basato su modelli linguistici privati (LLM), sviluppato dall'Università di Torino all'interno della propria infrastruttura di supercalcolo HPC4AI. @2025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19" name="Shape 0"/>
          <p:cNvSpPr/>
          <p:nvPr/>
        </p:nvSpPr>
        <p:spPr>
          <a:xfrm>
            <a:off x="7927920" y="2185560"/>
            <a:ext cx="2285640" cy="2285640"/>
          </a:xfrm>
          <a:prstGeom prst="ellipse">
            <a:avLst/>
          </a:prstGeom>
          <a:noFill/>
          <a:ln w="1905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0" name="Shape 1"/>
          <p:cNvSpPr/>
          <p:nvPr/>
        </p:nvSpPr>
        <p:spPr>
          <a:xfrm>
            <a:off x="8339400" y="2597040"/>
            <a:ext cx="1462680" cy="1462680"/>
          </a:xfrm>
          <a:prstGeom prst="ellipse">
            <a:avLst/>
          </a:prstGeom>
          <a:noFill/>
          <a:ln w="1905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1" name="Shape 2"/>
          <p:cNvSpPr/>
          <p:nvPr/>
        </p:nvSpPr>
        <p:spPr>
          <a:xfrm>
            <a:off x="8897040" y="3154680"/>
            <a:ext cx="347040" cy="347040"/>
          </a:xfrm>
          <a:prstGeom prst="ellipse">
            <a:avLst/>
          </a:prstGeom>
          <a:solidFill>
            <a:srgbClr val="02c39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2" name="Text 3"/>
          <p:cNvSpPr/>
          <p:nvPr/>
        </p:nvSpPr>
        <p:spPr>
          <a:xfrm>
            <a:off x="2030040" y="1545480"/>
            <a:ext cx="365724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600" spc="497" strike="noStrike">
                <a:solidFill>
                  <a:srgbClr val="02c39a"/>
                </a:solidFill>
                <a:latin typeface="Courier New"/>
                <a:ea typeface="Courier New"/>
              </a:rPr>
              <a:t>MDLSCAN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23" name="Text 4"/>
          <p:cNvSpPr/>
          <p:nvPr/>
        </p:nvSpPr>
        <p:spPr>
          <a:xfrm>
            <a:off x="2030040" y="1883520"/>
            <a:ext cx="4571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97" strike="noStrike">
                <a:solidFill>
                  <a:srgbClr val="000000"/>
                </a:solidFill>
                <a:latin typeface="Courier New"/>
                <a:ea typeface="Courier New"/>
              </a:rPr>
              <a:t>approfondimento tecnico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4" name="Text 5"/>
          <p:cNvSpPr/>
          <p:nvPr/>
        </p:nvSpPr>
        <p:spPr>
          <a:xfrm>
            <a:off x="2030040" y="2597040"/>
            <a:ext cx="585180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400" spc="-1" strike="noStrike">
                <a:solidFill>
                  <a:srgbClr val="000000"/>
                </a:solidFill>
                <a:latin typeface="Arial"/>
                <a:ea typeface="Arial"/>
              </a:rPr>
              <a:t>Come funziona,</a:t>
            </a:r>
            <a:endParaRPr b="0" lang="en-US" sz="340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400" spc="-1" strike="noStrike">
                <a:solidFill>
                  <a:srgbClr val="000000"/>
                </a:solidFill>
                <a:latin typeface="Arial"/>
                <a:ea typeface="Arial"/>
              </a:rPr>
              <a:t>pezzo per pezzo …</a:t>
            </a:r>
            <a:endParaRPr b="0" lang="en-US" sz="3400" spc="-1" strike="noStrike">
              <a:latin typeface="Arial"/>
            </a:endParaRPr>
          </a:p>
        </p:txBody>
      </p:sp>
      <p:sp>
        <p:nvSpPr>
          <p:cNvPr id="125" name="Text 6"/>
          <p:cNvSpPr/>
          <p:nvPr/>
        </p:nvSpPr>
        <p:spPr>
          <a:xfrm>
            <a:off x="2030040" y="3740040"/>
            <a:ext cx="53946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000000"/>
                </a:solidFill>
                <a:latin typeface="Calibri"/>
                <a:ea typeface="Calibri"/>
              </a:rPr>
              <a:t>Pipeline di scanning, tool statici, agenti LLM con skill dedicate: tutto quello che serve per capire il sistema e replicarlo in proprio.</a:t>
            </a:r>
            <a:endParaRPr b="0" lang="en-US" sz="1400" spc="-1" strike="noStrike">
              <a:latin typeface="Arial"/>
            </a:endParaRPr>
          </a:p>
        </p:txBody>
      </p:sp>
      <p:sp>
        <p:nvSpPr>
          <p:cNvPr id="126" name="Shape 7"/>
          <p:cNvSpPr/>
          <p:nvPr/>
        </p:nvSpPr>
        <p:spPr>
          <a:xfrm>
            <a:off x="2030040" y="4791600"/>
            <a:ext cx="1115280" cy="475200"/>
          </a:xfrm>
          <a:prstGeom prst="roundRect">
            <a:avLst>
              <a:gd name="adj" fmla="val 15385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27" name="Image 0" descr="preencoded.png"/>
          <p:cNvPicPr/>
          <p:nvPr/>
        </p:nvPicPr>
        <p:blipFill>
          <a:blip r:embed="rId1"/>
          <a:stretch/>
        </p:blipFill>
        <p:spPr>
          <a:xfrm>
            <a:off x="2139840" y="4919400"/>
            <a:ext cx="219240" cy="219240"/>
          </a:xfrm>
          <a:prstGeom prst="rect">
            <a:avLst/>
          </a:prstGeom>
          <a:ln w="0">
            <a:noFill/>
          </a:ln>
        </p:spPr>
      </p:pic>
      <p:sp>
        <p:nvSpPr>
          <p:cNvPr id="128" name="Text 8"/>
          <p:cNvSpPr/>
          <p:nvPr/>
        </p:nvSpPr>
        <p:spPr>
          <a:xfrm>
            <a:off x="2414160" y="4791600"/>
            <a:ext cx="694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eaf4f6"/>
                </a:solidFill>
                <a:latin typeface="Courier New"/>
                <a:ea typeface="Courier New"/>
              </a:rPr>
              <a:t>Python 3.12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29" name="Shape 9"/>
          <p:cNvSpPr/>
          <p:nvPr/>
        </p:nvSpPr>
        <p:spPr>
          <a:xfrm>
            <a:off x="3237120" y="4791600"/>
            <a:ext cx="1115280" cy="475200"/>
          </a:xfrm>
          <a:prstGeom prst="roundRect">
            <a:avLst>
              <a:gd name="adj" fmla="val 15385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0" name="Image 1" descr="preencoded.png"/>
          <p:cNvPicPr/>
          <p:nvPr/>
        </p:nvPicPr>
        <p:blipFill>
          <a:blip r:embed="rId2"/>
          <a:stretch/>
        </p:blipFill>
        <p:spPr>
          <a:xfrm>
            <a:off x="3346560" y="4919400"/>
            <a:ext cx="219240" cy="219240"/>
          </a:xfrm>
          <a:prstGeom prst="rect">
            <a:avLst/>
          </a:prstGeom>
          <a:ln w="0">
            <a:noFill/>
          </a:ln>
        </p:spPr>
      </p:pic>
      <p:sp>
        <p:nvSpPr>
          <p:cNvPr id="131" name="Text 10"/>
          <p:cNvSpPr/>
          <p:nvPr/>
        </p:nvSpPr>
        <p:spPr>
          <a:xfrm>
            <a:off x="3620880" y="4791600"/>
            <a:ext cx="694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eaf4f6"/>
                </a:solidFill>
                <a:latin typeface="Courier New"/>
                <a:ea typeface="Courier New"/>
              </a:rPr>
              <a:t>PHP 8.2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32" name="Shape 11"/>
          <p:cNvSpPr/>
          <p:nvPr/>
        </p:nvSpPr>
        <p:spPr>
          <a:xfrm>
            <a:off x="4443840" y="4791600"/>
            <a:ext cx="1115280" cy="475200"/>
          </a:xfrm>
          <a:prstGeom prst="roundRect">
            <a:avLst>
              <a:gd name="adj" fmla="val 15385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3" name="Image 2" descr="preencoded.png"/>
          <p:cNvPicPr/>
          <p:nvPr/>
        </p:nvPicPr>
        <p:blipFill>
          <a:blip r:embed="rId3"/>
          <a:stretch/>
        </p:blipFill>
        <p:spPr>
          <a:xfrm>
            <a:off x="4553640" y="4919400"/>
            <a:ext cx="219240" cy="219240"/>
          </a:xfrm>
          <a:prstGeom prst="rect">
            <a:avLst/>
          </a:prstGeom>
          <a:ln w="0">
            <a:noFill/>
          </a:ln>
        </p:spPr>
      </p:pic>
      <p:sp>
        <p:nvSpPr>
          <p:cNvPr id="134" name="Text 12"/>
          <p:cNvSpPr/>
          <p:nvPr/>
        </p:nvSpPr>
        <p:spPr>
          <a:xfrm>
            <a:off x="4827960" y="4791600"/>
            <a:ext cx="694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eaf4f6"/>
                </a:solidFill>
                <a:latin typeface="Courier New"/>
                <a:ea typeface="Courier New"/>
              </a:rPr>
              <a:t>4 tool statici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35" name="Shape 13"/>
          <p:cNvSpPr/>
          <p:nvPr/>
        </p:nvSpPr>
        <p:spPr>
          <a:xfrm>
            <a:off x="5650920" y="4791600"/>
            <a:ext cx="1115280" cy="475200"/>
          </a:xfrm>
          <a:prstGeom prst="roundRect">
            <a:avLst>
              <a:gd name="adj" fmla="val 15385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6" name="Image 3" descr="preencoded.png"/>
          <p:cNvPicPr/>
          <p:nvPr/>
        </p:nvPicPr>
        <p:blipFill>
          <a:blip r:embed="rId4"/>
          <a:stretch/>
        </p:blipFill>
        <p:spPr>
          <a:xfrm>
            <a:off x="5760720" y="4919400"/>
            <a:ext cx="219240" cy="219240"/>
          </a:xfrm>
          <a:prstGeom prst="rect">
            <a:avLst/>
          </a:prstGeom>
          <a:ln w="0">
            <a:noFill/>
          </a:ln>
        </p:spPr>
      </p:pic>
      <p:sp>
        <p:nvSpPr>
          <p:cNvPr id="137" name="Text 14"/>
          <p:cNvSpPr/>
          <p:nvPr/>
        </p:nvSpPr>
        <p:spPr>
          <a:xfrm>
            <a:off x="6035040" y="4791600"/>
            <a:ext cx="694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eaf4f6"/>
                </a:solidFill>
                <a:latin typeface="Courier New"/>
                <a:ea typeface="Courier New"/>
              </a:rPr>
              <a:t>2 agenti LLM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38" name="Shape 15"/>
          <p:cNvSpPr/>
          <p:nvPr/>
        </p:nvSpPr>
        <p:spPr>
          <a:xfrm>
            <a:off x="6858000" y="4791600"/>
            <a:ext cx="1115280" cy="475200"/>
          </a:xfrm>
          <a:prstGeom prst="roundRect">
            <a:avLst>
              <a:gd name="adj" fmla="val 15385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139" name="Image 4" descr="preencoded.png"/>
          <p:cNvPicPr/>
          <p:nvPr/>
        </p:nvPicPr>
        <p:blipFill>
          <a:blip r:embed="rId5"/>
          <a:stretch/>
        </p:blipFill>
        <p:spPr>
          <a:xfrm>
            <a:off x="6967800" y="4919400"/>
            <a:ext cx="219240" cy="219240"/>
          </a:xfrm>
          <a:prstGeom prst="rect">
            <a:avLst/>
          </a:prstGeom>
          <a:ln w="0">
            <a:noFill/>
          </a:ln>
        </p:spPr>
      </p:pic>
      <p:sp>
        <p:nvSpPr>
          <p:cNvPr id="140" name="Text 16"/>
          <p:cNvSpPr/>
          <p:nvPr/>
        </p:nvSpPr>
        <p:spPr>
          <a:xfrm>
            <a:off x="7242120" y="4791600"/>
            <a:ext cx="694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00" spc="-1" strike="noStrike">
                <a:solidFill>
                  <a:srgbClr val="eaf4f6"/>
                </a:solidFill>
                <a:latin typeface="Courier New"/>
                <a:ea typeface="Courier New"/>
              </a:rPr>
              <a:t>Docker</a:t>
            </a:r>
            <a:endParaRPr b="0" lang="en-US" sz="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2" name="Text 0"/>
          <p:cNvSpPr/>
          <p:nvPr/>
        </p:nvSpPr>
        <p:spPr>
          <a:xfrm>
            <a:off x="631080" y="131688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01 · SISTEMA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3" name="Text 1"/>
          <p:cNvSpPr/>
          <p:nvPr/>
        </p:nvSpPr>
        <p:spPr>
          <a:xfrm>
            <a:off x="631080" y="157284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Workflow di sistema — 9 stadi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144" name="Shape 2"/>
          <p:cNvSpPr/>
          <p:nvPr/>
        </p:nvSpPr>
        <p:spPr>
          <a:xfrm>
            <a:off x="631080" y="226764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5" name="Text 3"/>
          <p:cNvSpPr/>
          <p:nvPr/>
        </p:nvSpPr>
        <p:spPr>
          <a:xfrm>
            <a:off x="631080" y="226764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resolve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6" name="Text 4"/>
          <p:cNvSpPr/>
          <p:nvPr/>
        </p:nvSpPr>
        <p:spPr>
          <a:xfrm>
            <a:off x="2002680" y="224928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Scarica il target: git clone --depth 1 (solo host in allowlist, ≤300 s) o path locale confinato. Il codice del plugin non viene mai eseguito.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47" name="Shape 5"/>
          <p:cNvSpPr/>
          <p:nvPr/>
        </p:nvSpPr>
        <p:spPr>
          <a:xfrm>
            <a:off x="631080" y="263340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Text 6"/>
          <p:cNvSpPr/>
          <p:nvPr/>
        </p:nvSpPr>
        <p:spPr>
          <a:xfrm>
            <a:off x="631080" y="263340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detect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9" name="Text 7"/>
          <p:cNvSpPr/>
          <p:nvPr/>
        </p:nvSpPr>
        <p:spPr>
          <a:xfrm>
            <a:off x="2002680" y="261504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Legge version.php e identifica componente, versione e tipo del plugin (mod_, block_, loc_…).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50" name="Shape 8"/>
          <p:cNvSpPr/>
          <p:nvPr/>
        </p:nvSpPr>
        <p:spPr>
          <a:xfrm>
            <a:off x="631080" y="299916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1" name="Text 9"/>
          <p:cNvSpPr/>
          <p:nvPr/>
        </p:nvSpPr>
        <p:spPr>
          <a:xfrm>
            <a:off x="631080" y="299916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files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52" name="Text 10"/>
          <p:cNvSpPr/>
          <p:nvPr/>
        </p:nvSpPr>
        <p:spPr>
          <a:xfrm>
            <a:off x="2002680" y="298080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Elenco dei file del plugin: .php, .js, .mustache; escluse vendor, node_modules, .git e le librerie thirdparty dichiarate.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53" name="Shape 11"/>
          <p:cNvSpPr/>
          <p:nvPr/>
        </p:nvSpPr>
        <p:spPr>
          <a:xfrm>
            <a:off x="631080" y="336492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Text 12"/>
          <p:cNvSpPr/>
          <p:nvPr/>
        </p:nvSpPr>
        <p:spPr>
          <a:xfrm>
            <a:off x="631080" y="336492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coverage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55" name="Text 13"/>
          <p:cNvSpPr/>
          <p:nvPr/>
        </p:nvSpPr>
        <p:spPr>
          <a:xfrm>
            <a:off x="2002680" y="334656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Pianifica la lettura AI: i file troppo grandi diventano “partial” per restare nel budget del bundle; la copertura va dichiarata nel report.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56" name="Shape 14"/>
          <p:cNvSpPr/>
          <p:nvPr/>
        </p:nvSpPr>
        <p:spPr>
          <a:xfrm>
            <a:off x="631080" y="373068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Text 15"/>
          <p:cNvSpPr/>
          <p:nvPr/>
        </p:nvSpPr>
        <p:spPr>
          <a:xfrm>
            <a:off x="631080" y="373068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tools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58" name="Text 16"/>
          <p:cNvSpPr/>
          <p:nvPr/>
        </p:nvSpPr>
        <p:spPr>
          <a:xfrm>
            <a:off x="2002680" y="371232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I 4 tool statici girano una volta sola (timeout 300 s ciascuno); un tool assente o in timeout diventa uno “skipped” dichiarato, non un errore.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59" name="Shape 17"/>
          <p:cNvSpPr/>
          <p:nvPr/>
        </p:nvSpPr>
        <p:spPr>
          <a:xfrm>
            <a:off x="631080" y="409644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0" name="Text 18"/>
          <p:cNvSpPr/>
          <p:nvPr/>
        </p:nvSpPr>
        <p:spPr>
          <a:xfrm>
            <a:off x="631080" y="409644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findings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1" name="Text 19"/>
          <p:cNvSpPr/>
          <p:nvPr/>
        </p:nvSpPr>
        <p:spPr>
          <a:xfrm>
            <a:off x="2002680" y="407808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Gli output dei tool vengono normalizzati in findings.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62" name="Shape 20"/>
          <p:cNvSpPr/>
          <p:nvPr/>
        </p:nvSpPr>
        <p:spPr>
          <a:xfrm>
            <a:off x="631080" y="446220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ddeeea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3" name="Text 21"/>
          <p:cNvSpPr/>
          <p:nvPr/>
        </p:nvSpPr>
        <p:spPr>
          <a:xfrm>
            <a:off x="631080" y="446220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00a896"/>
                </a:solidFill>
                <a:latin typeface="Courier New"/>
                <a:ea typeface="Courier New"/>
              </a:rPr>
              <a:t>audit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4" name="Text 22"/>
          <p:cNvSpPr/>
          <p:nvPr/>
        </p:nvSpPr>
        <p:spPr>
          <a:xfrm>
            <a:off x="2002680" y="444384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Blocco AI: scanner agent → grounding → triager agent; l'IA verifica anche che i findings non siano falsi positivi.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65" name="Shape 23"/>
          <p:cNvSpPr/>
          <p:nvPr/>
        </p:nvSpPr>
        <p:spPr>
          <a:xfrm>
            <a:off x="631080" y="482796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6" name="Text 24"/>
          <p:cNvSpPr/>
          <p:nvPr/>
        </p:nvSpPr>
        <p:spPr>
          <a:xfrm>
            <a:off x="631080" y="482796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report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7" name="Text 25"/>
          <p:cNvSpPr/>
          <p:nvPr/>
        </p:nvSpPr>
        <p:spPr>
          <a:xfrm>
            <a:off x="2002680" y="480960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Builder deterministico: markdown a 7 sezioni e voto A–F calcolato in codice.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68" name="Shape 26"/>
          <p:cNvSpPr/>
          <p:nvPr/>
        </p:nvSpPr>
        <p:spPr>
          <a:xfrm>
            <a:off x="631080" y="5193720"/>
            <a:ext cx="1234080" cy="292320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Text 27"/>
          <p:cNvSpPr/>
          <p:nvPr/>
        </p:nvSpPr>
        <p:spPr>
          <a:xfrm>
            <a:off x="631080" y="5193720"/>
            <a:ext cx="12340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00" spc="-1" strike="noStrike">
                <a:solidFill>
                  <a:srgbClr val="122b36"/>
                </a:solidFill>
                <a:latin typeface="Courier New"/>
                <a:ea typeface="Courier New"/>
              </a:rPr>
              <a:t>selfcheck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70" name="Text 28"/>
          <p:cNvSpPr/>
          <p:nvPr/>
        </p:nvSpPr>
        <p:spPr>
          <a:xfrm>
            <a:off x="2002680" y="5175360"/>
            <a:ext cx="63457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Auto-verifica del report, poi persistenza atomica: report .md + Manifest .json (copertura, tempi per stato).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171" name="Shape 30"/>
          <p:cNvSpPr/>
          <p:nvPr/>
        </p:nvSpPr>
        <p:spPr>
          <a:xfrm>
            <a:off x="8750880" y="2194560"/>
            <a:ext cx="2514240" cy="2194200"/>
          </a:xfrm>
          <a:prstGeom prst="roundRect">
            <a:avLst>
              <a:gd name="adj" fmla="val 3750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Text 31"/>
          <p:cNvSpPr/>
          <p:nvPr/>
        </p:nvSpPr>
        <p:spPr>
          <a:xfrm>
            <a:off x="8961120" y="2359080"/>
            <a:ext cx="2102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800" spc="148" strike="noStrike">
                <a:solidFill>
                  <a:srgbClr val="02c39a"/>
                </a:solidFill>
                <a:latin typeface="Courier New"/>
                <a:ea typeface="Courier New"/>
              </a:rPr>
              <a:t>LIFECYCLE DEL JOB (WEB)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73" name="Shape 32"/>
          <p:cNvSpPr/>
          <p:nvPr/>
        </p:nvSpPr>
        <p:spPr>
          <a:xfrm>
            <a:off x="9602640" y="2651760"/>
            <a:ext cx="868320" cy="246600"/>
          </a:xfrm>
          <a:prstGeom prst="roundRect">
            <a:avLst>
              <a:gd name="adj" fmla="val 48148"/>
            </a:avLst>
          </a:prstGeom>
          <a:solidFill>
            <a:srgbClr val="7a8b9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4" name="Text 33"/>
          <p:cNvSpPr/>
          <p:nvPr/>
        </p:nvSpPr>
        <p:spPr>
          <a:xfrm>
            <a:off x="9602640" y="2651760"/>
            <a:ext cx="86832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ffffff"/>
                </a:solidFill>
                <a:latin typeface="Courier New"/>
                <a:ea typeface="Courier New"/>
              </a:rPr>
              <a:t>pending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75" name="Shape 35"/>
          <p:cNvSpPr/>
          <p:nvPr/>
        </p:nvSpPr>
        <p:spPr>
          <a:xfrm>
            <a:off x="9602640" y="2962800"/>
            <a:ext cx="868320" cy="246600"/>
          </a:xfrm>
          <a:prstGeom prst="roundRect">
            <a:avLst>
              <a:gd name="adj" fmla="val 48148"/>
            </a:avLst>
          </a:prstGeom>
          <a:solidFill>
            <a:srgbClr val="4a90d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Text 36"/>
          <p:cNvSpPr/>
          <p:nvPr/>
        </p:nvSpPr>
        <p:spPr>
          <a:xfrm>
            <a:off x="9602640" y="2962800"/>
            <a:ext cx="86832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ffffff"/>
                </a:solidFill>
                <a:latin typeface="Courier New"/>
                <a:ea typeface="Courier New"/>
              </a:rPr>
              <a:t>running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77" name="Shape 38"/>
          <p:cNvSpPr/>
          <p:nvPr/>
        </p:nvSpPr>
        <p:spPr>
          <a:xfrm>
            <a:off x="9602640" y="3273480"/>
            <a:ext cx="868320" cy="246600"/>
          </a:xfrm>
          <a:prstGeom prst="roundRect">
            <a:avLst>
              <a:gd name="adj" fmla="val 48148"/>
            </a:avLst>
          </a:prstGeom>
          <a:solidFill>
            <a:srgbClr val="2e9e5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Text 39"/>
          <p:cNvSpPr/>
          <p:nvPr/>
        </p:nvSpPr>
        <p:spPr>
          <a:xfrm>
            <a:off x="9615240" y="3273480"/>
            <a:ext cx="86832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ffffff"/>
                </a:solidFill>
                <a:latin typeface="Courier New"/>
                <a:ea typeface="Courier New"/>
              </a:rPr>
              <a:t>done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79" name="Text 40"/>
          <p:cNvSpPr/>
          <p:nvPr/>
        </p:nvSpPr>
        <p:spPr>
          <a:xfrm>
            <a:off x="9939600" y="3273480"/>
            <a:ext cx="123408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0" name="Shape 41"/>
          <p:cNvSpPr/>
          <p:nvPr/>
        </p:nvSpPr>
        <p:spPr>
          <a:xfrm>
            <a:off x="9615240" y="3584520"/>
            <a:ext cx="868320" cy="246600"/>
          </a:xfrm>
          <a:prstGeom prst="roundRect">
            <a:avLst>
              <a:gd name="adj" fmla="val 48148"/>
            </a:avLst>
          </a:prstGeom>
          <a:solidFill>
            <a:srgbClr val="e8b42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1" name="Text 42"/>
          <p:cNvSpPr/>
          <p:nvPr/>
        </p:nvSpPr>
        <p:spPr>
          <a:xfrm>
            <a:off x="9602640" y="3584520"/>
            <a:ext cx="86832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ffffff"/>
                </a:solidFill>
                <a:latin typeface="Courier New"/>
                <a:ea typeface="Courier New"/>
              </a:rPr>
              <a:t>degraded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82" name="Shape 44"/>
          <p:cNvSpPr/>
          <p:nvPr/>
        </p:nvSpPr>
        <p:spPr>
          <a:xfrm>
            <a:off x="9602640" y="3895200"/>
            <a:ext cx="868320" cy="246600"/>
          </a:xfrm>
          <a:prstGeom prst="roundRect">
            <a:avLst>
              <a:gd name="adj" fmla="val 48148"/>
            </a:avLst>
          </a:prstGeom>
          <a:solidFill>
            <a:srgbClr val="d645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Text 45"/>
          <p:cNvSpPr/>
          <p:nvPr/>
        </p:nvSpPr>
        <p:spPr>
          <a:xfrm>
            <a:off x="9615240" y="3895200"/>
            <a:ext cx="86832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850" spc="-1" strike="noStrike">
                <a:solidFill>
                  <a:srgbClr val="ffffff"/>
                </a:solidFill>
                <a:latin typeface="Courier New"/>
                <a:ea typeface="Courier New"/>
              </a:rPr>
              <a:t>error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84" name="Shape 47"/>
          <p:cNvSpPr/>
          <p:nvPr/>
        </p:nvSpPr>
        <p:spPr>
          <a:xfrm>
            <a:off x="8750880" y="4535280"/>
            <a:ext cx="2514240" cy="1325520"/>
          </a:xfrm>
          <a:prstGeom prst="roundRect">
            <a:avLst>
              <a:gd name="adj" fmla="val 6207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85" name="Text 48"/>
          <p:cNvSpPr/>
          <p:nvPr/>
        </p:nvSpPr>
        <p:spPr>
          <a:xfrm>
            <a:off x="8961120" y="4645080"/>
            <a:ext cx="21027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50" spc="-1" strike="noStrike">
                <a:solidFill>
                  <a:srgbClr val="122b36"/>
                </a:solidFill>
                <a:latin typeface="Arial"/>
                <a:ea typeface="Arial"/>
              </a:rPr>
              <a:t>Concorrenza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186" name="Text 49"/>
          <p:cNvSpPr/>
          <p:nvPr/>
        </p:nvSpPr>
        <p:spPr>
          <a:xfrm>
            <a:off x="8961120" y="4901040"/>
            <a:ext cx="212112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54707c"/>
                </a:solidFill>
                <a:latin typeface="Calibri"/>
                <a:ea typeface="Calibri"/>
              </a:rPr>
              <a:t>Thread pool bounded (max_workers=2); nessun job condivide stato mutabile; progress solo polling (no SSE/WS).</a:t>
            </a:r>
            <a:endParaRPr b="0" lang="en-US" sz="9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88" name="Text 0"/>
          <p:cNvSpPr/>
          <p:nvPr/>
        </p:nvSpPr>
        <p:spPr>
          <a:xfrm>
            <a:off x="1124640" y="102420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02 · REQUISITI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89" name="Text 1"/>
          <p:cNvSpPr/>
          <p:nvPr/>
        </p:nvSpPr>
        <p:spPr>
          <a:xfrm>
            <a:off x="1124640" y="128016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Requisiti software — versioni “pinnate”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190" name="Text 2"/>
          <p:cNvSpPr/>
          <p:nvPr/>
        </p:nvSpPr>
        <p:spPr>
          <a:xfrm>
            <a:off x="1124640" y="1920240"/>
            <a:ext cx="41144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122b36"/>
                </a:solidFill>
                <a:latin typeface="Arial"/>
                <a:ea typeface="Arial"/>
              </a:rPr>
              <a:t>Runtime &amp; toolchain (nell'immagine)</a:t>
            </a:r>
            <a:endParaRPr b="0" lang="en-US" sz="1200" spc="-1" strike="noStrike">
              <a:latin typeface="Arial"/>
            </a:endParaRPr>
          </a:p>
        </p:txBody>
      </p:sp>
      <p:graphicFrame>
        <p:nvGraphicFramePr>
          <p:cNvPr id="191" name="Table 0"/>
          <p:cNvGraphicFramePr/>
          <p:nvPr/>
        </p:nvGraphicFramePr>
        <p:xfrm>
          <a:off x="1124640" y="2194560"/>
          <a:ext cx="4114440" cy="2468520"/>
        </p:xfrm>
        <a:graphic>
          <a:graphicData uri="http://schemas.openxmlformats.org/drawingml/2006/table">
            <a:tbl>
              <a:tblPr/>
              <a:tblGrid>
                <a:gridCol w="1691640"/>
                <a:gridCol w="2423160"/>
              </a:tblGrid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54707c"/>
                          </a:solidFill>
                          <a:latin typeface="Arial"/>
                          <a:ea typeface="Arial"/>
                        </a:rPr>
                        <a:t>Componente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ddeee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54707c"/>
                          </a:solidFill>
                          <a:latin typeface="Arial"/>
                          <a:ea typeface="Arial"/>
                        </a:rPr>
                        <a:t>Versione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ddeeea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Python (runtime)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3.12.14 · slim-bookworm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PHP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8.2.x (+ext: xml, mbstring, curl, zip, tokenizer)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Composer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2.10.3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phpcs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3.13.6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moodle-cs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v3.7.0 (standard moodle-extra)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Semgrep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1.174.0 (gate di build)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Psalm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6.17.1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phpcs-security-audit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2.0.1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2" name="Text 3"/>
          <p:cNvSpPr/>
          <p:nvPr/>
        </p:nvSpPr>
        <p:spPr>
          <a:xfrm>
            <a:off x="5468040" y="1920240"/>
            <a:ext cx="38401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00" spc="-1" strike="noStrike">
                <a:solidFill>
                  <a:srgbClr val="122b36"/>
                </a:solidFill>
                <a:latin typeface="Arial"/>
                <a:ea typeface="Arial"/>
              </a:rPr>
              <a:t>Web &amp; AI stack</a:t>
            </a:r>
            <a:endParaRPr b="0" lang="en-US" sz="1200" spc="-1" strike="noStrike">
              <a:latin typeface="Arial"/>
            </a:endParaRPr>
          </a:p>
        </p:txBody>
      </p:sp>
      <p:graphicFrame>
        <p:nvGraphicFramePr>
          <p:cNvPr id="193" name="Table 1"/>
          <p:cNvGraphicFramePr/>
          <p:nvPr/>
        </p:nvGraphicFramePr>
        <p:xfrm>
          <a:off x="5468040" y="2194560"/>
          <a:ext cx="3885840" cy="2468520"/>
        </p:xfrm>
        <a:graphic>
          <a:graphicData uri="http://schemas.openxmlformats.org/drawingml/2006/table">
            <a:tbl>
              <a:tblPr/>
              <a:tblGrid>
                <a:gridCol w="1783080"/>
                <a:gridCol w="2103120"/>
              </a:tblGrid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54707c"/>
                          </a:solidFill>
                          <a:latin typeface="Arial"/>
                          <a:ea typeface="Arial"/>
                        </a:rPr>
                        <a:t>Componente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ddeeea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54707c"/>
                          </a:solidFill>
                          <a:latin typeface="Arial"/>
                          <a:ea typeface="Arial"/>
                        </a:rPr>
                        <a:t>Versione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ddeeea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FastAPI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0.141.1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Uvicorn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0.52.4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Pydantic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2.13.5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httpx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0.28.1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LangChain-OpenAI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1.6.2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LangChain-Core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1.6.3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langchain-mcp-adapters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0.3.2 (opzionale)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2f7f8"/>
                    </a:solidFill>
                  </a:tcPr>
                </a:tc>
              </a:tr>
              <a:tr h="274320"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pytest (test)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en-US" sz="950" spc="-1" strike="noStrike">
                          <a:solidFill>
                            <a:srgbClr val="122b36"/>
                          </a:solidFill>
                          <a:latin typeface="Calibri"/>
                          <a:ea typeface="Calibri"/>
                        </a:rPr>
                        <a:t>9.1.1</a:t>
                      </a:r>
                      <a:endParaRPr b="0" lang="en-US" sz="950" spc="-1" strike="noStrike">
                        <a:latin typeface="Arial"/>
                      </a:endParaRPr>
                    </a:p>
                  </a:txBody>
                  <a:tcPr marL="91440" marR="91440">
                    <a:lnL w="6480">
                      <a:solidFill>
                        <a:srgbClr val="d8e4e8"/>
                      </a:solidFill>
                    </a:lnL>
                    <a:lnR w="6480">
                      <a:solidFill>
                        <a:srgbClr val="d8e4e8"/>
                      </a:solidFill>
                    </a:lnR>
                    <a:lnT w="6480">
                      <a:solidFill>
                        <a:srgbClr val="d8e4e8"/>
                      </a:solidFill>
                    </a:lnT>
                    <a:lnB w="6480">
                      <a:solidFill>
                        <a:srgbClr val="d8e4e8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94" name="Shape 4"/>
          <p:cNvSpPr/>
          <p:nvPr/>
        </p:nvSpPr>
        <p:spPr>
          <a:xfrm>
            <a:off x="1124640" y="4681800"/>
            <a:ext cx="8229240" cy="475200"/>
          </a:xfrm>
          <a:prstGeom prst="roundRect">
            <a:avLst>
              <a:gd name="adj" fmla="val 15385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95" name="Image 0" descr="preencoded.png"/>
          <p:cNvPicPr/>
          <p:nvPr/>
        </p:nvPicPr>
        <p:blipFill>
          <a:blip r:embed="rId1"/>
          <a:stretch/>
        </p:blipFill>
        <p:spPr>
          <a:xfrm>
            <a:off x="1289160" y="4791600"/>
            <a:ext cx="237240" cy="237240"/>
          </a:xfrm>
          <a:prstGeom prst="rect">
            <a:avLst/>
          </a:prstGeom>
          <a:ln w="0">
            <a:noFill/>
          </a:ln>
        </p:spPr>
      </p:pic>
      <p:sp>
        <p:nvSpPr>
          <p:cNvPr id="196" name="Text 5"/>
          <p:cNvSpPr/>
          <p:nvPr/>
        </p:nvSpPr>
        <p:spPr>
          <a:xfrm>
            <a:off x="1636920" y="4681800"/>
            <a:ext cx="763488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eaf4f6"/>
                </a:solidFill>
                <a:latin typeface="Courier New"/>
                <a:ea typeface="Courier New"/>
              </a:rPr>
              <a:t>.env — LLM_BASE_URL · LLM_API_KEY · LLM_MODEL · LLM_TIMEOUT=900 · LLM_MAX_TOKENS=6000 · LLM_STREAM=1 · KB_VECTOR=0 · MDLSCAN_TOOL_TIMEOUT=300 · MDLSCAN_ALLOWED_HOSTS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197" name="Shape 6"/>
          <p:cNvSpPr/>
          <p:nvPr/>
        </p:nvSpPr>
        <p:spPr>
          <a:xfrm>
            <a:off x="1124640" y="5248800"/>
            <a:ext cx="8229240" cy="310680"/>
          </a:xfrm>
          <a:prstGeom prst="roundRect">
            <a:avLst>
              <a:gd name="adj" fmla="val 20588"/>
            </a:avLst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8" name="Text 7"/>
          <p:cNvSpPr/>
          <p:nvPr/>
        </p:nvSpPr>
        <p:spPr>
          <a:xfrm>
            <a:off x="1307520" y="5248800"/>
            <a:ext cx="795492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Calibri"/>
                <a:ea typeface="Calibri"/>
              </a:rPr>
              <a:t>L'intero progetto è dockerizzato: runtime Python, PHP 8.2, web app e i 4 tool pinnati vivono in un'unica immagine (mdlscan:latest).</a:t>
            </a:r>
            <a:endParaRPr b="0" lang="en-US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00" name="Text 0"/>
          <p:cNvSpPr/>
          <p:nvPr/>
        </p:nvSpPr>
        <p:spPr>
          <a:xfrm>
            <a:off x="704160" y="9327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03 · REQUISITI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01" name="Text 1"/>
          <p:cNvSpPr/>
          <p:nvPr/>
        </p:nvSpPr>
        <p:spPr>
          <a:xfrm>
            <a:off x="704160" y="118872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Requisiti hardware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202" name="Shape 2"/>
          <p:cNvSpPr/>
          <p:nvPr/>
        </p:nvSpPr>
        <p:spPr>
          <a:xfrm>
            <a:off x="704160" y="1938600"/>
            <a:ext cx="5961600" cy="3017160"/>
          </a:xfrm>
          <a:prstGeom prst="roundRect">
            <a:avLst>
              <a:gd name="adj" fmla="val 2727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3" name="Shape 3"/>
          <p:cNvSpPr/>
          <p:nvPr/>
        </p:nvSpPr>
        <p:spPr>
          <a:xfrm>
            <a:off x="932760" y="2139840"/>
            <a:ext cx="475200" cy="47520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4" name="Image 0" descr="preencoded.png"/>
          <p:cNvPicPr/>
          <p:nvPr/>
        </p:nvPicPr>
        <p:blipFill>
          <a:blip r:embed="rId1"/>
          <a:stretch/>
        </p:blipFill>
        <p:spPr>
          <a:xfrm>
            <a:off x="1039680" y="2246760"/>
            <a:ext cx="261000" cy="261000"/>
          </a:xfrm>
          <a:prstGeom prst="rect">
            <a:avLst/>
          </a:prstGeom>
          <a:ln w="0">
            <a:noFill/>
          </a:ln>
        </p:spPr>
      </p:pic>
      <p:sp>
        <p:nvSpPr>
          <p:cNvPr id="205" name="Text 4"/>
          <p:cNvSpPr/>
          <p:nvPr/>
        </p:nvSpPr>
        <p:spPr>
          <a:xfrm>
            <a:off x="1545480" y="2139840"/>
            <a:ext cx="29257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122b36"/>
                </a:solidFill>
                <a:latin typeface="Arial"/>
                <a:ea typeface="Arial"/>
              </a:rPr>
              <a:t>Host di scansione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206" name="Image 1" descr="preencoded.png"/>
          <p:cNvPicPr/>
          <p:nvPr/>
        </p:nvPicPr>
        <p:blipFill>
          <a:blip r:embed="rId2"/>
          <a:stretch/>
        </p:blipFill>
        <p:spPr>
          <a:xfrm>
            <a:off x="978480" y="2950920"/>
            <a:ext cx="182520" cy="182520"/>
          </a:xfrm>
          <a:prstGeom prst="rect">
            <a:avLst/>
          </a:prstGeom>
          <a:ln w="0">
            <a:noFill/>
          </a:ln>
        </p:spPr>
      </p:pic>
      <p:sp>
        <p:nvSpPr>
          <p:cNvPr id="207" name="Text 5"/>
          <p:cNvSpPr/>
          <p:nvPr/>
        </p:nvSpPr>
        <p:spPr>
          <a:xfrm>
            <a:off x="1271160" y="2834640"/>
            <a:ext cx="329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Docker + Docker Compose: l'unico prerequisito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208" name="Image 2" descr="preencoded.png"/>
          <p:cNvPicPr/>
          <p:nvPr/>
        </p:nvPicPr>
        <p:blipFill>
          <a:blip r:embed="rId3"/>
          <a:stretch/>
        </p:blipFill>
        <p:spPr>
          <a:xfrm>
            <a:off x="978480" y="3390480"/>
            <a:ext cx="182520" cy="182520"/>
          </a:xfrm>
          <a:prstGeom prst="rect">
            <a:avLst/>
          </a:prstGeom>
          <a:ln w="0">
            <a:noFill/>
          </a:ln>
        </p:spPr>
      </p:pic>
      <p:sp>
        <p:nvSpPr>
          <p:cNvPr id="209" name="Text 6"/>
          <p:cNvSpPr/>
          <p:nvPr/>
        </p:nvSpPr>
        <p:spPr>
          <a:xfrm>
            <a:off x="1271160" y="3255120"/>
            <a:ext cx="329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CPU/RAM modeste: lo scanner è solo orchestrazione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210" name="Image 3" descr="preencoded.png"/>
          <p:cNvPicPr/>
          <p:nvPr/>
        </p:nvPicPr>
        <p:blipFill>
          <a:blip r:embed="rId4"/>
          <a:stretch/>
        </p:blipFill>
        <p:spPr>
          <a:xfrm>
            <a:off x="978480" y="3798720"/>
            <a:ext cx="182520" cy="182520"/>
          </a:xfrm>
          <a:prstGeom prst="rect">
            <a:avLst/>
          </a:prstGeom>
          <a:ln w="0">
            <a:noFill/>
          </a:ln>
        </p:spPr>
      </p:pic>
      <p:sp>
        <p:nvSpPr>
          <p:cNvPr id="211" name="Text 7"/>
          <p:cNvSpPr/>
          <p:nvPr/>
        </p:nvSpPr>
        <p:spPr>
          <a:xfrm>
            <a:off x="1271160" y="3675960"/>
            <a:ext cx="329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Nessuna GPU: il lavoro pesante è tutto lato LLM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212" name="Image 4" descr="preencoded.png"/>
          <p:cNvPicPr/>
          <p:nvPr/>
        </p:nvPicPr>
        <p:blipFill>
          <a:blip r:embed="rId5"/>
          <a:stretch/>
        </p:blipFill>
        <p:spPr>
          <a:xfrm>
            <a:off x="978480" y="4212720"/>
            <a:ext cx="182520" cy="182520"/>
          </a:xfrm>
          <a:prstGeom prst="rect">
            <a:avLst/>
          </a:prstGeom>
          <a:ln w="0">
            <a:noFill/>
          </a:ln>
        </p:spPr>
      </p:pic>
      <p:sp>
        <p:nvSpPr>
          <p:cNvPr id="213" name="Text 8"/>
          <p:cNvSpPr/>
          <p:nvPr/>
        </p:nvSpPr>
        <p:spPr>
          <a:xfrm>
            <a:off x="1271160" y="4096440"/>
            <a:ext cx="329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Rete: endpoint LLM (+ opz. registry Semgrep) e git clone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214" name="Image 5" descr="preencoded.png"/>
          <p:cNvPicPr/>
          <p:nvPr/>
        </p:nvPicPr>
        <p:blipFill>
          <a:blip r:embed="rId6"/>
          <a:stretch/>
        </p:blipFill>
        <p:spPr>
          <a:xfrm>
            <a:off x="978480" y="4620600"/>
            <a:ext cx="182520" cy="182520"/>
          </a:xfrm>
          <a:prstGeom prst="rect">
            <a:avLst/>
          </a:prstGeom>
          <a:ln w="0">
            <a:noFill/>
          </a:ln>
        </p:spPr>
      </p:pic>
      <p:sp>
        <p:nvSpPr>
          <p:cNvPr id="215" name="Text 9"/>
          <p:cNvSpPr/>
          <p:nvPr/>
        </p:nvSpPr>
        <p:spPr>
          <a:xfrm>
            <a:off x="1271160" y="4517280"/>
            <a:ext cx="329148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Volume ./workdir: clone e report persistono sull'host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16" name="Shape 10"/>
          <p:cNvSpPr/>
          <p:nvPr/>
        </p:nvSpPr>
        <p:spPr>
          <a:xfrm>
            <a:off x="6922080" y="1938600"/>
            <a:ext cx="4023000" cy="3017160"/>
          </a:xfrm>
          <a:prstGeom prst="roundRect">
            <a:avLst>
              <a:gd name="adj" fmla="val 2727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Shape 11"/>
          <p:cNvSpPr/>
          <p:nvPr/>
        </p:nvSpPr>
        <p:spPr>
          <a:xfrm>
            <a:off x="7150680" y="2139840"/>
            <a:ext cx="475200" cy="475200"/>
          </a:xfrm>
          <a:prstGeom prst="ellipse">
            <a:avLst/>
          </a:prstGeom>
          <a:solidFill>
            <a:srgbClr val="00a89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18" name="Image 6" descr="preencoded.png"/>
          <p:cNvPicPr/>
          <p:nvPr/>
        </p:nvPicPr>
        <p:blipFill>
          <a:blip r:embed="rId7"/>
          <a:stretch/>
        </p:blipFill>
        <p:spPr>
          <a:xfrm>
            <a:off x="7257600" y="2246760"/>
            <a:ext cx="261000" cy="261000"/>
          </a:xfrm>
          <a:prstGeom prst="rect">
            <a:avLst/>
          </a:prstGeom>
          <a:ln w="0">
            <a:noFill/>
          </a:ln>
        </p:spPr>
      </p:pic>
      <p:sp>
        <p:nvSpPr>
          <p:cNvPr id="219" name="Text 12"/>
          <p:cNvSpPr/>
          <p:nvPr/>
        </p:nvSpPr>
        <p:spPr>
          <a:xfrm>
            <a:off x="7763400" y="2139840"/>
            <a:ext cx="292572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500" spc="-1" strike="noStrike">
                <a:solidFill>
                  <a:srgbClr val="ffffff"/>
                </a:solidFill>
                <a:latin typeface="Arial"/>
                <a:ea typeface="Arial"/>
              </a:rPr>
              <a:t>Endpoint LLM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220" name="Text 13"/>
          <p:cNvSpPr/>
          <p:nvPr/>
        </p:nvSpPr>
        <p:spPr>
          <a:xfrm>
            <a:off x="7196400" y="2761560"/>
            <a:ext cx="3565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Qualsiasi endpoint OpenAI-compatible — es. OpenAI, Open WebUI (uTOpIA)…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21" name="Text 14"/>
          <p:cNvSpPr/>
          <p:nvPr/>
        </p:nvSpPr>
        <p:spPr>
          <a:xfrm>
            <a:off x="7196400" y="3163680"/>
            <a:ext cx="3565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2c39a"/>
                </a:solidFill>
                <a:latin typeface="Arial"/>
                <a:ea typeface="Arial"/>
              </a:rPr>
              <a:t>Qwen 3.8 27B · contesto 1M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2" name="Text 15"/>
          <p:cNvSpPr/>
          <p:nvPr/>
        </p:nvSpPr>
        <p:spPr>
          <a:xfrm>
            <a:off x="7196400" y="3529440"/>
            <a:ext cx="35658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9fb9c2"/>
                </a:solidFill>
                <a:latin typeface="Calibri"/>
                <a:ea typeface="Calibri"/>
              </a:rPr>
              <a:t>modello usato nel progetto, solf-hostato su nodo Grace Hopper (H100 96 GB di VRAM)  su  un nodo SLURM di HPC4AI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23" name="Text 17"/>
          <p:cNvSpPr/>
          <p:nvPr/>
        </p:nvSpPr>
        <p:spPr>
          <a:xfrm>
            <a:off x="7196400" y="4224240"/>
            <a:ext cx="35658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950" spc="-1" strike="noStrike">
                <a:solidFill>
                  <a:srgbClr val="9fb9c2"/>
                </a:solidFill>
                <a:latin typeface="Calibri"/>
                <a:ea typeface="Calibri"/>
              </a:rPr>
              <a:t>Durata: HTTP + streaming SSE (evita i read-timeout ~300 s dei proxy)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24" name="Text 18"/>
          <p:cNvSpPr/>
          <p:nvPr/>
        </p:nvSpPr>
        <p:spPr>
          <a:xfrm>
            <a:off x="704160" y="5093280"/>
            <a:ext cx="102409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i="1" lang="en-US" sz="1600" spc="-1" strike="noStrike">
                <a:solidFill>
                  <a:srgbClr val="54707c"/>
                </a:solidFill>
                <a:latin typeface="Calibri"/>
                <a:ea typeface="Calibri"/>
              </a:rPr>
              <a:t>Per replicare il setup basta un endpoint OpenAI-compatible: il nodo Grace Hopper è quello del progetto, non un requisito.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25" name="Text 20"/>
          <p:cNvSpPr/>
          <p:nvPr/>
        </p:nvSpPr>
        <p:spPr>
          <a:xfrm>
            <a:off x="8568000" y="5504760"/>
            <a:ext cx="3654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ourier New"/>
                <a:ea typeface="Courier New"/>
              </a:rPr>
              <a:t>04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27" name="Text 0"/>
          <p:cNvSpPr/>
          <p:nvPr/>
        </p:nvSpPr>
        <p:spPr>
          <a:xfrm>
            <a:off x="548640" y="90540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04 · ESECUZIONE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28" name="Text 1"/>
          <p:cNvSpPr/>
          <p:nvPr/>
        </p:nvSpPr>
        <p:spPr>
          <a:xfrm>
            <a:off x="548640" y="116136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Workflow di esecuzione — una run end-to-end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229" name="Shape 2"/>
          <p:cNvSpPr/>
          <p:nvPr/>
        </p:nvSpPr>
        <p:spPr>
          <a:xfrm>
            <a:off x="548640" y="1856160"/>
            <a:ext cx="7616520" cy="49356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Shape 3"/>
          <p:cNvSpPr/>
          <p:nvPr/>
        </p:nvSpPr>
        <p:spPr>
          <a:xfrm>
            <a:off x="658440" y="1938600"/>
            <a:ext cx="328680" cy="328680"/>
          </a:xfrm>
          <a:prstGeom prst="ellipse">
            <a:avLst/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740520" y="202068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232" name="Text 4"/>
          <p:cNvSpPr/>
          <p:nvPr/>
        </p:nvSpPr>
        <p:spPr>
          <a:xfrm>
            <a:off x="1115640" y="1856160"/>
            <a:ext cx="15998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22b36"/>
                </a:solidFill>
                <a:latin typeface="Arial"/>
                <a:ea typeface="Arial"/>
              </a:rPr>
              <a:t>POST /api/scan {target}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33" name="Text 5"/>
          <p:cNvSpPr/>
          <p:nvPr/>
        </p:nvSpPr>
        <p:spPr>
          <a:xfrm>
            <a:off x="2743200" y="1856160"/>
            <a:ext cx="50835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alibri"/>
                <a:ea typeface="Calibri"/>
              </a:rPr>
              <a:t>URL GitHub o path locale → 200 {job_id}; pool bounded (2 worker)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4" name="Shape 6"/>
          <p:cNvSpPr/>
          <p:nvPr/>
        </p:nvSpPr>
        <p:spPr>
          <a:xfrm>
            <a:off x="548640" y="2423160"/>
            <a:ext cx="7616520" cy="49356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5" name="Shape 7"/>
          <p:cNvSpPr/>
          <p:nvPr/>
        </p:nvSpPr>
        <p:spPr>
          <a:xfrm>
            <a:off x="658440" y="2505600"/>
            <a:ext cx="328680" cy="328680"/>
          </a:xfrm>
          <a:prstGeom prst="ellipse">
            <a:avLst/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740520" y="258768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237" name="Text 8"/>
          <p:cNvSpPr/>
          <p:nvPr/>
        </p:nvSpPr>
        <p:spPr>
          <a:xfrm>
            <a:off x="1115640" y="2423160"/>
            <a:ext cx="15998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22b36"/>
                </a:solidFill>
                <a:latin typeface="Arial"/>
                <a:ea typeface="Arial"/>
              </a:rPr>
              <a:t>Acquisizione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38" name="Text 9"/>
          <p:cNvSpPr/>
          <p:nvPr/>
        </p:nvSpPr>
        <p:spPr>
          <a:xfrm>
            <a:off x="2743200" y="2423160"/>
            <a:ext cx="50835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alibri"/>
                <a:ea typeface="Calibri"/>
              </a:rPr>
              <a:t>clone --depth 1 (≤300 s) → detect version.php → file list; bundle max 120k char, cap 20k/file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9" name="Shape 10"/>
          <p:cNvSpPr/>
          <p:nvPr/>
        </p:nvSpPr>
        <p:spPr>
          <a:xfrm>
            <a:off x="548640" y="2990160"/>
            <a:ext cx="7616520" cy="49356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Shape 11"/>
          <p:cNvSpPr/>
          <p:nvPr/>
        </p:nvSpPr>
        <p:spPr>
          <a:xfrm>
            <a:off x="658440" y="3072240"/>
            <a:ext cx="328680" cy="328680"/>
          </a:xfrm>
          <a:prstGeom prst="ellipse">
            <a:avLst/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41" name="Image 2" descr="preencoded.png"/>
          <p:cNvPicPr/>
          <p:nvPr/>
        </p:nvPicPr>
        <p:blipFill>
          <a:blip r:embed="rId3"/>
          <a:stretch/>
        </p:blipFill>
        <p:spPr>
          <a:xfrm>
            <a:off x="740520" y="315468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242" name="Text 12"/>
          <p:cNvSpPr/>
          <p:nvPr/>
        </p:nvSpPr>
        <p:spPr>
          <a:xfrm>
            <a:off x="1115640" y="2990160"/>
            <a:ext cx="15998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22b36"/>
                </a:solidFill>
                <a:latin typeface="Arial"/>
                <a:ea typeface="Arial"/>
              </a:rPr>
              <a:t>Tool pass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43" name="Text 13"/>
          <p:cNvSpPr/>
          <p:nvPr/>
        </p:nvSpPr>
        <p:spPr>
          <a:xfrm>
            <a:off x="2743200" y="2990160"/>
            <a:ext cx="50835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alibri"/>
                <a:ea typeface="Calibri"/>
              </a:rPr>
              <a:t>i 4 tool statici, un pass ciascuno (timeout 300 s); output normalizzato + dedupe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4" name="Shape 14"/>
          <p:cNvSpPr/>
          <p:nvPr/>
        </p:nvSpPr>
        <p:spPr>
          <a:xfrm>
            <a:off x="548640" y="3557160"/>
            <a:ext cx="7616520" cy="49356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5" name="Shape 15"/>
          <p:cNvSpPr/>
          <p:nvPr/>
        </p:nvSpPr>
        <p:spPr>
          <a:xfrm>
            <a:off x="658440" y="3639240"/>
            <a:ext cx="328680" cy="328680"/>
          </a:xfrm>
          <a:prstGeom prst="ellipse">
            <a:avLst/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46" name="Image 3" descr="preencoded.png"/>
          <p:cNvPicPr/>
          <p:nvPr/>
        </p:nvPicPr>
        <p:blipFill>
          <a:blip r:embed="rId4"/>
          <a:stretch/>
        </p:blipFill>
        <p:spPr>
          <a:xfrm>
            <a:off x="740520" y="372168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247" name="Text 16"/>
          <p:cNvSpPr/>
          <p:nvPr/>
        </p:nvSpPr>
        <p:spPr>
          <a:xfrm>
            <a:off x="1115640" y="3557160"/>
            <a:ext cx="15998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22b36"/>
                </a:solidFill>
                <a:latin typeface="Arial"/>
                <a:ea typeface="Arial"/>
              </a:rPr>
              <a:t>Audit AI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48" name="Text 17"/>
          <p:cNvSpPr/>
          <p:nvPr/>
        </p:nvSpPr>
        <p:spPr>
          <a:xfrm>
            <a:off x="2743200" y="3557160"/>
            <a:ext cx="50835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alibri"/>
                <a:ea typeface="Calibri"/>
              </a:rPr>
              <a:t>scanner agent (streaming, timeout 900 s/chunk) → grounding → triager agent → alignment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9" name="Shape 18"/>
          <p:cNvSpPr/>
          <p:nvPr/>
        </p:nvSpPr>
        <p:spPr>
          <a:xfrm>
            <a:off x="548640" y="4123800"/>
            <a:ext cx="7616520" cy="49356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0" name="Shape 19"/>
          <p:cNvSpPr/>
          <p:nvPr/>
        </p:nvSpPr>
        <p:spPr>
          <a:xfrm>
            <a:off x="658440" y="4206240"/>
            <a:ext cx="328680" cy="328680"/>
          </a:xfrm>
          <a:prstGeom prst="ellipse">
            <a:avLst/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51" name="Image 4" descr="preencoded.png"/>
          <p:cNvPicPr/>
          <p:nvPr/>
        </p:nvPicPr>
        <p:blipFill>
          <a:blip r:embed="rId5"/>
          <a:stretch/>
        </p:blipFill>
        <p:spPr>
          <a:xfrm>
            <a:off x="740520" y="428868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252" name="Text 20"/>
          <p:cNvSpPr/>
          <p:nvPr/>
        </p:nvSpPr>
        <p:spPr>
          <a:xfrm>
            <a:off x="1115640" y="4123800"/>
            <a:ext cx="159984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50" spc="-1" strike="noStrike">
                <a:solidFill>
                  <a:srgbClr val="122b36"/>
                </a:solidFill>
                <a:latin typeface="Arial"/>
                <a:ea typeface="Arial"/>
              </a:rPr>
              <a:t>Report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53" name="Text 21"/>
          <p:cNvSpPr/>
          <p:nvPr/>
        </p:nvSpPr>
        <p:spPr>
          <a:xfrm>
            <a:off x="2743200" y="4123800"/>
            <a:ext cx="508356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00" spc="-1" strike="noStrike">
                <a:solidFill>
                  <a:srgbClr val="54707c"/>
                </a:solidFill>
                <a:latin typeface="Calibri"/>
                <a:ea typeface="Calibri"/>
              </a:rPr>
              <a:t>builder deterministico → selfcheck → .md + Manifest (tempi per stadio) persistiti atomicamente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54" name="Shape 22"/>
          <p:cNvSpPr/>
          <p:nvPr/>
        </p:nvSpPr>
        <p:spPr>
          <a:xfrm>
            <a:off x="8467200" y="1847160"/>
            <a:ext cx="2605680" cy="2285640"/>
          </a:xfrm>
          <a:prstGeom prst="roundRect">
            <a:avLst>
              <a:gd name="adj" fmla="val 3600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Text 23"/>
          <p:cNvSpPr/>
          <p:nvPr/>
        </p:nvSpPr>
        <p:spPr>
          <a:xfrm>
            <a:off x="8677440" y="1993320"/>
            <a:ext cx="219420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800" spc="148" strike="noStrike">
                <a:solidFill>
                  <a:srgbClr val="02c39a"/>
                </a:solidFill>
                <a:latin typeface="Courier New"/>
                <a:ea typeface="Courier New"/>
              </a:rPr>
              <a:t>ESECUZIONE DI TEST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256" name="Text 24"/>
          <p:cNvSpPr/>
          <p:nvPr/>
        </p:nvSpPr>
        <p:spPr>
          <a:xfrm>
            <a:off x="8677440" y="2231280"/>
            <a:ext cx="219420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3000" spc="-1" strike="noStrike">
                <a:solidFill>
                  <a:srgbClr val="ffffff"/>
                </a:solidFill>
                <a:latin typeface="Arial"/>
                <a:ea typeface="Arial"/>
              </a:rPr>
              <a:t>~30 min</a:t>
            </a:r>
            <a:endParaRPr b="0" lang="en-US" sz="3000" spc="-1" strike="noStrike">
              <a:latin typeface="Arial"/>
            </a:endParaRPr>
          </a:p>
        </p:txBody>
      </p:sp>
      <p:sp>
        <p:nvSpPr>
          <p:cNvPr id="257" name="Text 25"/>
          <p:cNvSpPr/>
          <p:nvPr/>
        </p:nvSpPr>
        <p:spPr>
          <a:xfrm>
            <a:off x="8677440" y="2816280"/>
            <a:ext cx="21942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950" spc="-1" strike="noStrike">
                <a:solidFill>
                  <a:srgbClr val="9fb9c2"/>
                </a:solidFill>
                <a:latin typeface="Calibri"/>
                <a:ea typeface="Calibri"/>
              </a:rPr>
              <a:t>run reale di riferimento (Qwen 3.8 27B su HPC); la quota dominante è lo stadio audit AI.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58" name="Shape 26"/>
          <p:cNvSpPr/>
          <p:nvPr/>
        </p:nvSpPr>
        <p:spPr>
          <a:xfrm>
            <a:off x="8677440" y="3547800"/>
            <a:ext cx="2194200" cy="10440"/>
          </a:xfrm>
          <a:prstGeom prst="rect">
            <a:avLst/>
          </a:prstGeom>
          <a:solidFill>
            <a:srgbClr val="1e4a6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59" name="Text 27"/>
          <p:cNvSpPr/>
          <p:nvPr/>
        </p:nvSpPr>
        <p:spPr>
          <a:xfrm>
            <a:off x="8677440" y="363924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9fb9c2"/>
                </a:solidFill>
                <a:latin typeface="Calibri"/>
                <a:ea typeface="Calibri"/>
              </a:rPr>
              <a:t>Budget progetto (PRD): ≤ 600 s sul plugin golden (~200 file) con LLM rapido.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60" name="Shape 28"/>
          <p:cNvSpPr/>
          <p:nvPr/>
        </p:nvSpPr>
        <p:spPr>
          <a:xfrm>
            <a:off x="8467200" y="4279320"/>
            <a:ext cx="2605680" cy="1188360"/>
          </a:xfrm>
          <a:prstGeom prst="roundRect">
            <a:avLst>
              <a:gd name="adj" fmla="val 6923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61" name="Text 29"/>
          <p:cNvSpPr/>
          <p:nvPr/>
        </p:nvSpPr>
        <p:spPr>
          <a:xfrm>
            <a:off x="8677440" y="4370760"/>
            <a:ext cx="219420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22b36"/>
                </a:solidFill>
                <a:latin typeface="Arial"/>
                <a:ea typeface="Arial"/>
              </a:rPr>
              <a:t>API (poll-only)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62" name="Text 30"/>
          <p:cNvSpPr/>
          <p:nvPr/>
        </p:nvSpPr>
        <p:spPr>
          <a:xfrm>
            <a:off x="8677440" y="4626720"/>
            <a:ext cx="22399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54707c"/>
                </a:solidFill>
                <a:latin typeface="Courier New"/>
                <a:ea typeface="Courier New"/>
              </a:rPr>
              <a:t>GET /health · POST /api/scan</a:t>
            </a:r>
            <a:endParaRPr b="0" lang="en-US" sz="850" spc="-1" strike="noStrike">
              <a:latin typeface="Arial"/>
            </a:endParaRPr>
          </a:p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54707c"/>
                </a:solidFill>
                <a:latin typeface="Courier New"/>
                <a:ea typeface="Courier New"/>
              </a:rPr>
              <a:t>GET /api/scan/{id} · GET /api/scan/{id}/report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63" name="Shape 31"/>
          <p:cNvSpPr/>
          <p:nvPr/>
        </p:nvSpPr>
        <p:spPr>
          <a:xfrm>
            <a:off x="548640" y="4791600"/>
            <a:ext cx="7616520" cy="658080"/>
          </a:xfrm>
          <a:prstGeom prst="roundRect">
            <a:avLst>
              <a:gd name="adj" fmla="val 11111"/>
            </a:avLst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64" name="Image 5" descr="preencoded.png"/>
          <p:cNvPicPr/>
          <p:nvPr/>
        </p:nvPicPr>
        <p:blipFill>
          <a:blip r:embed="rId6"/>
          <a:stretch/>
        </p:blipFill>
        <p:spPr>
          <a:xfrm>
            <a:off x="713160" y="5001840"/>
            <a:ext cx="237240" cy="237240"/>
          </a:xfrm>
          <a:prstGeom prst="rect">
            <a:avLst/>
          </a:prstGeom>
          <a:ln w="0">
            <a:noFill/>
          </a:ln>
        </p:spPr>
      </p:pic>
      <p:sp>
        <p:nvSpPr>
          <p:cNvPr id="265" name="Text 32"/>
          <p:cNvSpPr/>
          <p:nvPr/>
        </p:nvSpPr>
        <p:spPr>
          <a:xfrm>
            <a:off x="1078920" y="4791600"/>
            <a:ext cx="691236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Sicurezza della run: allowlist host (github.com, gist.github.com), scan root confinata, il codice del target non viene mai eseguito (solo statico), la key LLM non finisce mai nei log.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267" name="Text 0"/>
          <p:cNvSpPr/>
          <p:nvPr/>
        </p:nvSpPr>
        <p:spPr>
          <a:xfrm>
            <a:off x="493920" y="124344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05 · ANALISI STATICA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68" name="Text 1"/>
          <p:cNvSpPr/>
          <p:nvPr/>
        </p:nvSpPr>
        <p:spPr>
          <a:xfrm>
            <a:off x="493920" y="149976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I quattro tool statici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269" name="Shape 2"/>
          <p:cNvSpPr/>
          <p:nvPr/>
        </p:nvSpPr>
        <p:spPr>
          <a:xfrm>
            <a:off x="493920" y="2231280"/>
            <a:ext cx="5461920" cy="1352880"/>
          </a:xfrm>
          <a:prstGeom prst="roundRect">
            <a:avLst>
              <a:gd name="adj" fmla="val 6081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70" name="Shape 3"/>
          <p:cNvSpPr/>
          <p:nvPr/>
        </p:nvSpPr>
        <p:spPr>
          <a:xfrm>
            <a:off x="676800" y="241416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1" name="Image 0" descr="preencoded.png"/>
          <p:cNvPicPr/>
          <p:nvPr/>
        </p:nvPicPr>
        <p:blipFill>
          <a:blip r:embed="rId1"/>
          <a:stretch/>
        </p:blipFill>
        <p:spPr>
          <a:xfrm>
            <a:off x="771120" y="250848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272" name="Text 4"/>
          <p:cNvSpPr/>
          <p:nvPr/>
        </p:nvSpPr>
        <p:spPr>
          <a:xfrm>
            <a:off x="1225440" y="237744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22b36"/>
                </a:solidFill>
                <a:latin typeface="Arial"/>
                <a:ea typeface="Arial"/>
              </a:rPr>
              <a:t>phpcs + moodle-cs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73" name="Shape 5"/>
          <p:cNvSpPr/>
          <p:nvPr/>
        </p:nvSpPr>
        <p:spPr>
          <a:xfrm>
            <a:off x="3145680" y="2414160"/>
            <a:ext cx="1188360" cy="273960"/>
          </a:xfrm>
          <a:prstGeom prst="roundRect">
            <a:avLst>
              <a:gd name="adj" fmla="val 20000"/>
            </a:avLst>
          </a:prstGeom>
          <a:solidFill>
            <a:srgbClr val="f6faf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74" name="Text 6"/>
          <p:cNvSpPr/>
          <p:nvPr/>
        </p:nvSpPr>
        <p:spPr>
          <a:xfrm>
            <a:off x="3145680" y="241416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00a896"/>
                </a:solidFill>
                <a:latin typeface="Courier New"/>
                <a:ea typeface="Courier New"/>
              </a:rPr>
              <a:t>3.13.6 · v3.7.0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75" name="Text 7"/>
          <p:cNvSpPr/>
          <p:nvPr/>
        </p:nvSpPr>
        <p:spPr>
          <a:xfrm>
            <a:off x="1225440" y="2706480"/>
            <a:ext cx="4388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4707c"/>
                </a:solidFill>
                <a:latin typeface="Calibri"/>
                <a:ea typeface="Calibri"/>
              </a:rPr>
              <a:t>Standard moodle-extra: stile e controlli sicurezza specifici Moodle — sesskey, capability, output encoding.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76" name="Shape 8"/>
          <p:cNvSpPr/>
          <p:nvPr/>
        </p:nvSpPr>
        <p:spPr>
          <a:xfrm>
            <a:off x="6675120" y="2258640"/>
            <a:ext cx="5157000" cy="1352880"/>
          </a:xfrm>
          <a:prstGeom prst="roundRect">
            <a:avLst>
              <a:gd name="adj" fmla="val 6081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77" name="Shape 9"/>
          <p:cNvSpPr/>
          <p:nvPr/>
        </p:nvSpPr>
        <p:spPr>
          <a:xfrm>
            <a:off x="6958440" y="244152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78" name="Image 1" descr="preencoded.png"/>
          <p:cNvPicPr/>
          <p:nvPr/>
        </p:nvPicPr>
        <p:blipFill>
          <a:blip r:embed="rId2"/>
          <a:stretch/>
        </p:blipFill>
        <p:spPr>
          <a:xfrm>
            <a:off x="7053120" y="253620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279" name="Text 10"/>
          <p:cNvSpPr/>
          <p:nvPr/>
        </p:nvSpPr>
        <p:spPr>
          <a:xfrm>
            <a:off x="7507080" y="240480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22b36"/>
                </a:solidFill>
                <a:latin typeface="Arial"/>
                <a:ea typeface="Arial"/>
              </a:rPr>
              <a:t>Semgrep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80" name="Shape 11"/>
          <p:cNvSpPr/>
          <p:nvPr/>
        </p:nvSpPr>
        <p:spPr>
          <a:xfrm>
            <a:off x="9427320" y="2441520"/>
            <a:ext cx="1188360" cy="273960"/>
          </a:xfrm>
          <a:prstGeom prst="roundRect">
            <a:avLst>
              <a:gd name="adj" fmla="val 20000"/>
            </a:avLst>
          </a:prstGeom>
          <a:solidFill>
            <a:srgbClr val="f6faf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1" name="Text 12"/>
          <p:cNvSpPr/>
          <p:nvPr/>
        </p:nvSpPr>
        <p:spPr>
          <a:xfrm>
            <a:off x="9427320" y="24415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00a896"/>
                </a:solidFill>
                <a:latin typeface="Courier New"/>
                <a:ea typeface="Courier New"/>
              </a:rPr>
              <a:t>1.174.0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82" name="Text 13"/>
          <p:cNvSpPr/>
          <p:nvPr/>
        </p:nvSpPr>
        <p:spPr>
          <a:xfrm>
            <a:off x="7507080" y="2734200"/>
            <a:ext cx="409608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4707c"/>
                </a:solidFill>
                <a:latin typeface="Calibri"/>
                <a:ea typeface="Calibri"/>
              </a:rPr>
              <a:t>php dal registry + 6 regole locali (SQL concatenato, superglobal diretti, require-sesskey mancante…); fallback solo locale se il registry è irraggiungibile.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83" name="Shape 14"/>
          <p:cNvSpPr/>
          <p:nvPr/>
        </p:nvSpPr>
        <p:spPr>
          <a:xfrm>
            <a:off x="493920" y="3712320"/>
            <a:ext cx="5461920" cy="1352880"/>
          </a:xfrm>
          <a:prstGeom prst="roundRect">
            <a:avLst>
              <a:gd name="adj" fmla="val 6081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84" name="Shape 15"/>
          <p:cNvSpPr/>
          <p:nvPr/>
        </p:nvSpPr>
        <p:spPr>
          <a:xfrm>
            <a:off x="676800" y="389520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85" name="Image 2" descr="preencoded.png"/>
          <p:cNvPicPr/>
          <p:nvPr/>
        </p:nvPicPr>
        <p:blipFill>
          <a:blip r:embed="rId3"/>
          <a:stretch/>
        </p:blipFill>
        <p:spPr>
          <a:xfrm>
            <a:off x="771120" y="398988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286" name="Text 16"/>
          <p:cNvSpPr/>
          <p:nvPr/>
        </p:nvSpPr>
        <p:spPr>
          <a:xfrm>
            <a:off x="1225440" y="385884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22b36"/>
                </a:solidFill>
                <a:latin typeface="Arial"/>
                <a:ea typeface="Arial"/>
              </a:rPr>
              <a:t>Psalm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87" name="Shape 17"/>
          <p:cNvSpPr/>
          <p:nvPr/>
        </p:nvSpPr>
        <p:spPr>
          <a:xfrm>
            <a:off x="3145680" y="3895200"/>
            <a:ext cx="1188360" cy="273960"/>
          </a:xfrm>
          <a:prstGeom prst="roundRect">
            <a:avLst>
              <a:gd name="adj" fmla="val 20000"/>
            </a:avLst>
          </a:prstGeom>
          <a:solidFill>
            <a:srgbClr val="f6faf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Text 18"/>
          <p:cNvSpPr/>
          <p:nvPr/>
        </p:nvSpPr>
        <p:spPr>
          <a:xfrm>
            <a:off x="3145680" y="389520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00a896"/>
                </a:solidFill>
                <a:latin typeface="Courier New"/>
                <a:ea typeface="Courier New"/>
              </a:rPr>
              <a:t>6.17.1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89" name="Text 19"/>
          <p:cNvSpPr/>
          <p:nvPr/>
        </p:nvSpPr>
        <p:spPr>
          <a:xfrm>
            <a:off x="1225440" y="4187880"/>
            <a:ext cx="43887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4707c"/>
                </a:solidFill>
                <a:latin typeface="Calibri"/>
                <a:ea typeface="Calibri"/>
              </a:rPr>
              <a:t>Static analysis e taint analysis su PHP 8.2 (moodle-psalm-plugin omesso: richiede PHP 7).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90" name="Shape 20"/>
          <p:cNvSpPr/>
          <p:nvPr/>
        </p:nvSpPr>
        <p:spPr>
          <a:xfrm>
            <a:off x="6675120" y="3740040"/>
            <a:ext cx="5157000" cy="1352880"/>
          </a:xfrm>
          <a:prstGeom prst="roundRect">
            <a:avLst>
              <a:gd name="adj" fmla="val 6081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91" name="Shape 21"/>
          <p:cNvSpPr/>
          <p:nvPr/>
        </p:nvSpPr>
        <p:spPr>
          <a:xfrm>
            <a:off x="6958440" y="392292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92" name="Image 3" descr="preencoded.png"/>
          <p:cNvPicPr/>
          <p:nvPr/>
        </p:nvPicPr>
        <p:blipFill>
          <a:blip r:embed="rId4"/>
          <a:stretch/>
        </p:blipFill>
        <p:spPr>
          <a:xfrm>
            <a:off x="7053120" y="401724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293" name="Text 22"/>
          <p:cNvSpPr/>
          <p:nvPr/>
        </p:nvSpPr>
        <p:spPr>
          <a:xfrm>
            <a:off x="7507080" y="388620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122b36"/>
                </a:solidFill>
                <a:latin typeface="Arial"/>
                <a:ea typeface="Arial"/>
              </a:rPr>
              <a:t>phpcs-security-audit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294" name="Shape 23"/>
          <p:cNvSpPr/>
          <p:nvPr/>
        </p:nvSpPr>
        <p:spPr>
          <a:xfrm>
            <a:off x="9427320" y="3922920"/>
            <a:ext cx="1188360" cy="273960"/>
          </a:xfrm>
          <a:prstGeom prst="roundRect">
            <a:avLst>
              <a:gd name="adj" fmla="val 20000"/>
            </a:avLst>
          </a:prstGeom>
          <a:solidFill>
            <a:srgbClr val="f6fafb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95" name="Text 24"/>
          <p:cNvSpPr/>
          <p:nvPr/>
        </p:nvSpPr>
        <p:spPr>
          <a:xfrm>
            <a:off x="9427320" y="3922920"/>
            <a:ext cx="118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850" spc="-1" strike="noStrike">
                <a:solidFill>
                  <a:srgbClr val="00a896"/>
                </a:solidFill>
                <a:latin typeface="Courier New"/>
                <a:ea typeface="Courier New"/>
              </a:rPr>
              <a:t>2.0.1</a:t>
            </a:r>
            <a:endParaRPr b="0" lang="en-US" sz="850" spc="-1" strike="noStrike">
              <a:latin typeface="Arial"/>
            </a:endParaRPr>
          </a:p>
        </p:txBody>
      </p:sp>
      <p:sp>
        <p:nvSpPr>
          <p:cNvPr id="296" name="Text 25"/>
          <p:cNvSpPr/>
          <p:nvPr/>
        </p:nvSpPr>
        <p:spPr>
          <a:xfrm>
            <a:off x="7507080" y="4215240"/>
            <a:ext cx="3909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4707c"/>
                </a:solidFill>
                <a:latin typeface="Calibri"/>
                <a:ea typeface="Calibri"/>
              </a:rPr>
              <a:t>Standard Security: funzione pericolose e pattern di rischio noti (eval, deserialization, exec…).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297" name="Shape 26"/>
          <p:cNvSpPr/>
          <p:nvPr/>
        </p:nvSpPr>
        <p:spPr>
          <a:xfrm>
            <a:off x="493920" y="5285160"/>
            <a:ext cx="11338200" cy="456840"/>
          </a:xfrm>
          <a:prstGeom prst="roundRect">
            <a:avLst>
              <a:gd name="adj" fmla="val 16000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98" name="Image 4" descr="preencoded.png"/>
          <p:cNvPicPr/>
          <p:nvPr/>
        </p:nvPicPr>
        <p:blipFill>
          <a:blip r:embed="rId5"/>
          <a:stretch/>
        </p:blipFill>
        <p:spPr>
          <a:xfrm>
            <a:off x="658440" y="5394960"/>
            <a:ext cx="237240" cy="237240"/>
          </a:xfrm>
          <a:prstGeom prst="rect">
            <a:avLst/>
          </a:prstGeom>
          <a:ln w="0">
            <a:noFill/>
          </a:ln>
        </p:spPr>
      </p:pic>
      <p:sp>
        <p:nvSpPr>
          <p:cNvPr id="299" name="Text 27"/>
          <p:cNvSpPr/>
          <p:nvPr/>
        </p:nvSpPr>
        <p:spPr>
          <a:xfrm>
            <a:off x="1024200" y="5285160"/>
            <a:ext cx="10505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eaf4f6"/>
                </a:solidFill>
                <a:latin typeface="Calibri"/>
                <a:ea typeface="Calibri"/>
              </a:rPr>
              <a:t>Detection via probe (mai raises): ogni tool assente o in timeout → status skipped con motivo sanificato. Lo scan non fallisce mai per un tool: al limite restituisce un report tool-only.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01" name="Text 0"/>
          <p:cNvSpPr/>
          <p:nvPr/>
        </p:nvSpPr>
        <p:spPr>
          <a:xfrm>
            <a:off x="887040" y="9327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06 · LLM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02" name="Text 1"/>
          <p:cNvSpPr/>
          <p:nvPr/>
        </p:nvSpPr>
        <p:spPr>
          <a:xfrm>
            <a:off x="887040" y="118872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Harness multi-agente — LangChain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303" name="Shape 2"/>
          <p:cNvSpPr/>
          <p:nvPr/>
        </p:nvSpPr>
        <p:spPr>
          <a:xfrm>
            <a:off x="887040" y="1920240"/>
            <a:ext cx="5760360" cy="329148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04" name="Text 3"/>
          <p:cNvSpPr/>
          <p:nvPr/>
        </p:nvSpPr>
        <p:spPr>
          <a:xfrm>
            <a:off x="1115640" y="204840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50" spc="-1" strike="noStrike">
                <a:solidFill>
                  <a:srgbClr val="122b36"/>
                </a:solidFill>
                <a:latin typeface="Arial"/>
                <a:ea typeface="Arial"/>
              </a:rPr>
              <a:t>Client</a:t>
            </a:r>
            <a:endParaRPr b="0" lang="en-US" sz="1350" spc="-1" strike="noStrike">
              <a:latin typeface="Arial"/>
            </a:endParaRPr>
          </a:p>
        </p:txBody>
      </p:sp>
      <p:sp>
        <p:nvSpPr>
          <p:cNvPr id="305" name="Text 4"/>
          <p:cNvSpPr/>
          <p:nvPr/>
        </p:nvSpPr>
        <p:spPr>
          <a:xfrm>
            <a:off x="1115640" y="23774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ChatOpenAI (langchain-openai)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1115640" y="25603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API OpenAI-compatible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07" name="Text 6"/>
          <p:cNvSpPr/>
          <p:nvPr/>
        </p:nvSpPr>
        <p:spPr>
          <a:xfrm>
            <a:off x="1115640" y="28346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Custom httpx transport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08" name="Text 7"/>
          <p:cNvSpPr/>
          <p:nvPr/>
        </p:nvSpPr>
        <p:spPr>
          <a:xfrm>
            <a:off x="1115640" y="30175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ogni request viaggia su apirest in modalità stream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09" name="Text 8"/>
          <p:cNvSpPr/>
          <p:nvPr/>
        </p:nvSpPr>
        <p:spPr>
          <a:xfrm>
            <a:off x="1115640" y="32918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Streaming SSE di default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10" name="Text 9"/>
          <p:cNvSpPr/>
          <p:nvPr/>
        </p:nvSpPr>
        <p:spPr>
          <a:xfrm>
            <a:off x="1115640" y="34747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LLM_STREAM=1: aggira i proxy read-timeout ~300 s (per modelli con reasoning lento)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1" name="Text 10"/>
          <p:cNvSpPr/>
          <p:nvPr/>
        </p:nvSpPr>
        <p:spPr>
          <a:xfrm>
            <a:off x="1115640" y="37490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temperature 0 · JSON strict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12" name="Text 11"/>
          <p:cNvSpPr/>
          <p:nvPr/>
        </p:nvSpPr>
        <p:spPr>
          <a:xfrm>
            <a:off x="1115640" y="39319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schema _FINDING_SCHEMA, 1 solo retry su reply malformata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3" name="Text 12"/>
          <p:cNvSpPr/>
          <p:nvPr/>
        </p:nvSpPr>
        <p:spPr>
          <a:xfrm>
            <a:off x="1115640" y="42062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Tool-calling bounded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14" name="Text 13"/>
          <p:cNvSpPr/>
          <p:nvPr/>
        </p:nvSpPr>
        <p:spPr>
          <a:xfrm>
            <a:off x="1115640" y="43891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≤</a:t>
            </a: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5 round; tool load_kb per la KB on-demand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5" name="Text 14"/>
          <p:cNvSpPr/>
          <p:nvPr/>
        </p:nvSpPr>
        <p:spPr>
          <a:xfrm>
            <a:off x="1115640" y="4663440"/>
            <a:ext cx="352008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122b36"/>
                </a:solidFill>
                <a:latin typeface="Arial"/>
                <a:ea typeface="Arial"/>
              </a:rPr>
              <a:t>Budget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16" name="Text 15"/>
          <p:cNvSpPr/>
          <p:nvPr/>
        </p:nvSpPr>
        <p:spPr>
          <a:xfrm>
            <a:off x="1115640" y="4846320"/>
            <a:ext cx="530316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4707c"/>
                </a:solidFill>
                <a:latin typeface="Calibri"/>
                <a:ea typeface="Calibri"/>
              </a:rPr>
              <a:t>max_tokens 1M · timeout 900 s/chunk · usage per-run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17" name="Shape 16"/>
          <p:cNvSpPr/>
          <p:nvPr/>
        </p:nvSpPr>
        <p:spPr>
          <a:xfrm>
            <a:off x="6775560" y="1901880"/>
            <a:ext cx="4114440" cy="1572480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18" name="Shape 17"/>
          <p:cNvSpPr/>
          <p:nvPr/>
        </p:nvSpPr>
        <p:spPr>
          <a:xfrm>
            <a:off x="6958440" y="2066400"/>
            <a:ext cx="402120" cy="402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19" name="Image 0" descr="preencoded.png"/>
          <p:cNvPicPr/>
          <p:nvPr/>
        </p:nvPicPr>
        <p:blipFill>
          <a:blip r:embed="rId1"/>
          <a:stretch/>
        </p:blipFill>
        <p:spPr>
          <a:xfrm>
            <a:off x="7049160" y="2157120"/>
            <a:ext cx="221040" cy="221040"/>
          </a:xfrm>
          <a:prstGeom prst="rect">
            <a:avLst/>
          </a:prstGeom>
          <a:ln w="0">
            <a:noFill/>
          </a:ln>
        </p:spPr>
      </p:pic>
      <p:sp>
        <p:nvSpPr>
          <p:cNvPr id="320" name="Text 18"/>
          <p:cNvSpPr/>
          <p:nvPr/>
        </p:nvSpPr>
        <p:spPr>
          <a:xfrm>
            <a:off x="7489080" y="203004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50" spc="-1" strike="noStrike">
                <a:solidFill>
                  <a:srgbClr val="00a896"/>
                </a:solidFill>
                <a:latin typeface="Courier New"/>
                <a:ea typeface="Courier New"/>
              </a:rPr>
              <a:t>mdlscan-audit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321" name="Text 19"/>
          <p:cNvSpPr/>
          <p:nvPr/>
        </p:nvSpPr>
        <p:spPr>
          <a:xfrm>
            <a:off x="7489080" y="2267640"/>
            <a:ext cx="320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22b36"/>
                </a:solidFill>
                <a:latin typeface="Arial"/>
                <a:ea typeface="Arial"/>
              </a:rPr>
              <a:t>Scanner agent — analisi del codice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22" name="Text 20"/>
          <p:cNvSpPr/>
          <p:nvPr/>
        </p:nvSpPr>
        <p:spPr>
          <a:xfrm>
            <a:off x="6958440" y="2578680"/>
            <a:ext cx="374868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</a:pPr>
            <a:r>
              <a:rPr b="0" lang="en-US" sz="1000" spc="-1" strike="noStrike">
                <a:solidFill>
                  <a:srgbClr val="54707c"/>
                </a:solidFill>
                <a:latin typeface="Calibri"/>
                <a:ea typeface="Calibri"/>
              </a:rPr>
              <a:t>Guida la scoperta: audit line-by-line contro le 15 classi di vulnerabilità e l'elenco anti-pattern. I tool sono un cross-reference, da affiancare alla knowledge based (KB) su moodle e sulla sicurezza.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23" name="Shape 21"/>
          <p:cNvSpPr/>
          <p:nvPr/>
        </p:nvSpPr>
        <p:spPr>
          <a:xfrm>
            <a:off x="6775560" y="3620880"/>
            <a:ext cx="4114440" cy="1572480"/>
          </a:xfrm>
          <a:prstGeom prst="roundRect">
            <a:avLst>
              <a:gd name="adj" fmla="val 5233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24" name="Shape 22"/>
          <p:cNvSpPr/>
          <p:nvPr/>
        </p:nvSpPr>
        <p:spPr>
          <a:xfrm>
            <a:off x="6958440" y="3785760"/>
            <a:ext cx="402120" cy="402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25" name="Image 1" descr="preencoded.png"/>
          <p:cNvPicPr/>
          <p:nvPr/>
        </p:nvPicPr>
        <p:blipFill>
          <a:blip r:embed="rId2"/>
          <a:stretch/>
        </p:blipFill>
        <p:spPr>
          <a:xfrm>
            <a:off x="7049160" y="3876120"/>
            <a:ext cx="221040" cy="221040"/>
          </a:xfrm>
          <a:prstGeom prst="rect">
            <a:avLst/>
          </a:prstGeom>
          <a:ln w="0">
            <a:noFill/>
          </a:ln>
        </p:spPr>
      </p:pic>
      <p:sp>
        <p:nvSpPr>
          <p:cNvPr id="326" name="Text 23"/>
          <p:cNvSpPr/>
          <p:nvPr/>
        </p:nvSpPr>
        <p:spPr>
          <a:xfrm>
            <a:off x="7489080" y="374904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50" spc="-1" strike="noStrike">
                <a:solidFill>
                  <a:srgbClr val="00a896"/>
                </a:solidFill>
                <a:latin typeface="Courier New"/>
                <a:ea typeface="Courier New"/>
              </a:rPr>
              <a:t>mdlscan-validate</a:t>
            </a:r>
            <a:endParaRPr b="0" lang="en-US" sz="1150" spc="-1" strike="noStrike">
              <a:latin typeface="Arial"/>
            </a:endParaRPr>
          </a:p>
        </p:txBody>
      </p:sp>
      <p:sp>
        <p:nvSpPr>
          <p:cNvPr id="327" name="Text 24"/>
          <p:cNvSpPr/>
          <p:nvPr/>
        </p:nvSpPr>
        <p:spPr>
          <a:xfrm>
            <a:off x="7489080" y="3986640"/>
            <a:ext cx="32000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122b36"/>
                </a:solidFill>
                <a:latin typeface="Arial"/>
                <a:ea typeface="Arial"/>
              </a:rPr>
              <a:t>Triager agent — falsi positivi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28" name="Text 25"/>
          <p:cNvSpPr/>
          <p:nvPr/>
        </p:nvSpPr>
        <p:spPr>
          <a:xfrm>
            <a:off x="6958440" y="4297680"/>
            <a:ext cx="3748680" cy="80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54707c"/>
                </a:solidFill>
                <a:latin typeface="Calibri"/>
                <a:ea typeface="Calibri"/>
              </a:rPr>
              <a:t>Guida la verifica: ogni candidate finding è riconfrontato col codice e con la KB; status verified/suspected sulla chiave file:line:class, con la ragione di ogni decisione.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29" name="Text 26"/>
          <p:cNvSpPr/>
          <p:nvPr/>
        </p:nvSpPr>
        <p:spPr>
          <a:xfrm>
            <a:off x="887040" y="5285160"/>
            <a:ext cx="10003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1400" spc="-1" strike="noStrike">
                <a:solidFill>
                  <a:srgbClr val="7a8b96"/>
                </a:solidFill>
                <a:latin typeface="Courier New"/>
                <a:ea typeface="Courier New"/>
              </a:rPr>
              <a:t>app/skills/ · prompt stateless, output validato, retry bounded</a:t>
            </a:r>
            <a:endParaRPr b="0" lang="en-US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31" name="Text 0"/>
          <p:cNvSpPr/>
          <p:nvPr/>
        </p:nvSpPr>
        <p:spPr>
          <a:xfrm>
            <a:off x="905400" y="123444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07 · CONOSCENZA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32" name="Text 1"/>
          <p:cNvSpPr/>
          <p:nvPr/>
        </p:nvSpPr>
        <p:spPr>
          <a:xfrm>
            <a:off x="905400" y="149040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Knowledge base e grounding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333" name="Shape 2"/>
          <p:cNvSpPr/>
          <p:nvPr/>
        </p:nvSpPr>
        <p:spPr>
          <a:xfrm>
            <a:off x="905400" y="2221920"/>
            <a:ext cx="4928400" cy="3401280"/>
          </a:xfrm>
          <a:prstGeom prst="roundRect">
            <a:avLst>
              <a:gd name="adj" fmla="val 2419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34" name="Shape 3"/>
          <p:cNvSpPr/>
          <p:nvPr/>
        </p:nvSpPr>
        <p:spPr>
          <a:xfrm>
            <a:off x="1134000" y="238644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35" name="Image 0" descr="preencoded.png"/>
          <p:cNvPicPr/>
          <p:nvPr/>
        </p:nvPicPr>
        <p:blipFill>
          <a:blip r:embed="rId1"/>
          <a:stretch/>
        </p:blipFill>
        <p:spPr>
          <a:xfrm>
            <a:off x="1228320" y="248112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336" name="Text 4"/>
          <p:cNvSpPr/>
          <p:nvPr/>
        </p:nvSpPr>
        <p:spPr>
          <a:xfrm>
            <a:off x="1691640" y="2386440"/>
            <a:ext cx="292572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50" spc="-1" strike="noStrike">
                <a:solidFill>
                  <a:srgbClr val="122b36"/>
                </a:solidFill>
                <a:latin typeface="Arial"/>
                <a:ea typeface="Arial"/>
              </a:rPr>
              <a:t>app/references/ — la KB</a:t>
            </a:r>
            <a:endParaRPr b="0" lang="en-US" sz="1350" spc="-1" strike="noStrike">
              <a:latin typeface="Arial"/>
            </a:endParaRPr>
          </a:p>
        </p:txBody>
      </p:sp>
      <p:pic>
        <p:nvPicPr>
          <p:cNvPr id="337" name="Image 1" descr="preencoded.png"/>
          <p:cNvPicPr/>
          <p:nvPr/>
        </p:nvPicPr>
        <p:blipFill>
          <a:blip r:embed="rId2"/>
          <a:stretch/>
        </p:blipFill>
        <p:spPr>
          <a:xfrm>
            <a:off x="1179720" y="307404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338" name="Text 5"/>
          <p:cNvSpPr/>
          <p:nvPr/>
        </p:nvSpPr>
        <p:spPr>
          <a:xfrm>
            <a:off x="1454040" y="2935080"/>
            <a:ext cx="418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15 classi di vulnerabilità (01 unauthenticated-access … 15 social-engineering)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39" name="Image 2" descr="preencoded.png"/>
          <p:cNvPicPr/>
          <p:nvPr/>
        </p:nvPicPr>
        <p:blipFill>
          <a:blip r:embed="rId3"/>
          <a:stretch/>
        </p:blipFill>
        <p:spPr>
          <a:xfrm>
            <a:off x="1179720" y="351756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340" name="Text 6"/>
          <p:cNvSpPr/>
          <p:nvPr/>
        </p:nvSpPr>
        <p:spPr>
          <a:xfrm>
            <a:off x="1454040" y="3461040"/>
            <a:ext cx="418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7 file topici: param-types, dangerous-functions, api-reference, anti-patterns, plugin-type-risks, known-cve-patterns, severity-calibration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41" name="Image 3" descr="preencoded.png"/>
          <p:cNvPicPr/>
          <p:nvPr/>
        </p:nvPicPr>
        <p:blipFill>
          <a:blip r:embed="rId4"/>
          <a:stretch/>
        </p:blipFill>
        <p:spPr>
          <a:xfrm>
            <a:off x="1188720" y="417996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342" name="Text 7"/>
          <p:cNvSpPr/>
          <p:nvPr/>
        </p:nvSpPr>
        <p:spPr>
          <a:xfrm>
            <a:off x="1454040" y="3986640"/>
            <a:ext cx="418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File operational: index, report-template (7 sezioni), tool-rules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43" name="Image 4" descr="preencoded.png"/>
          <p:cNvPicPr/>
          <p:nvPr/>
        </p:nvPicPr>
        <p:blipFill>
          <a:blip r:embed="rId5"/>
          <a:stretch/>
        </p:blipFill>
        <p:spPr>
          <a:xfrm>
            <a:off x="1179720" y="470232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344" name="Text 8"/>
          <p:cNvSpPr/>
          <p:nvPr/>
        </p:nvSpPr>
        <p:spPr>
          <a:xfrm>
            <a:off x="1454040" y="4512600"/>
            <a:ext cx="418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6 regole Semgrep locali: la fonte dei findings tool-only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345" name="Image 5" descr="preencoded.png"/>
          <p:cNvPicPr/>
          <p:nvPr/>
        </p:nvPicPr>
        <p:blipFill>
          <a:blip r:embed="rId6"/>
          <a:stretch/>
        </p:blipFill>
        <p:spPr>
          <a:xfrm>
            <a:off x="1179720" y="5056560"/>
            <a:ext cx="164160" cy="164160"/>
          </a:xfrm>
          <a:prstGeom prst="rect">
            <a:avLst/>
          </a:prstGeom>
          <a:ln w="0">
            <a:noFill/>
          </a:ln>
        </p:spPr>
      </p:pic>
      <p:sp>
        <p:nvSpPr>
          <p:cNvPr id="346" name="Text 9"/>
          <p:cNvSpPr/>
          <p:nvPr/>
        </p:nvSpPr>
        <p:spPr>
          <a:xfrm>
            <a:off x="1454040" y="5038200"/>
            <a:ext cx="4187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100" spc="-1" strike="noStrike">
                <a:solidFill>
                  <a:srgbClr val="122b36"/>
                </a:solidFill>
                <a:latin typeface="Calibri"/>
                <a:ea typeface="Calibri"/>
              </a:rPr>
              <a:t>Retrieval file-based deterministico: topici + classi keyword-match (fallback: tutte); retrieval vettoriale opzionale gated (KB_VECTOR=1), degrado automatico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47" name="Shape 10"/>
          <p:cNvSpPr/>
          <p:nvPr/>
        </p:nvSpPr>
        <p:spPr>
          <a:xfrm>
            <a:off x="6053400" y="2221920"/>
            <a:ext cx="5056200" cy="3401280"/>
          </a:xfrm>
          <a:prstGeom prst="roundRect">
            <a:avLst>
              <a:gd name="adj" fmla="val 2419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48" name="Shape 11"/>
          <p:cNvSpPr/>
          <p:nvPr/>
        </p:nvSpPr>
        <p:spPr>
          <a:xfrm>
            <a:off x="6190560" y="2386440"/>
            <a:ext cx="420120" cy="420120"/>
          </a:xfrm>
          <a:prstGeom prst="ellipse">
            <a:avLst/>
          </a:prstGeom>
          <a:solidFill>
            <a:srgbClr val="00a89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49" name="Image 6" descr="preencoded.png"/>
          <p:cNvPicPr/>
          <p:nvPr/>
        </p:nvPicPr>
        <p:blipFill>
          <a:blip r:embed="rId7"/>
          <a:stretch/>
        </p:blipFill>
        <p:spPr>
          <a:xfrm>
            <a:off x="6285240" y="248112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350" name="Text 12"/>
          <p:cNvSpPr/>
          <p:nvPr/>
        </p:nvSpPr>
        <p:spPr>
          <a:xfrm>
            <a:off x="6748200" y="2386440"/>
            <a:ext cx="310860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50" spc="-1" strike="noStrike">
                <a:solidFill>
                  <a:srgbClr val="ffffff"/>
                </a:solidFill>
                <a:latin typeface="Arial"/>
                <a:ea typeface="Arial"/>
              </a:rPr>
              <a:t>Grounding &amp; verifica</a:t>
            </a:r>
            <a:endParaRPr b="0" lang="en-US" sz="1350" spc="-1" strike="noStrike">
              <a:latin typeface="Arial"/>
            </a:endParaRPr>
          </a:p>
        </p:txBody>
      </p:sp>
      <p:pic>
        <p:nvPicPr>
          <p:cNvPr id="351" name="Image 7" descr="preencoded.png"/>
          <p:cNvPicPr/>
          <p:nvPr/>
        </p:nvPicPr>
        <p:blipFill>
          <a:blip r:embed="rId8"/>
          <a:stretch/>
        </p:blipFill>
        <p:spPr>
          <a:xfrm>
            <a:off x="6236280" y="2953440"/>
            <a:ext cx="145800" cy="145800"/>
          </a:xfrm>
          <a:prstGeom prst="rect">
            <a:avLst/>
          </a:prstGeom>
          <a:ln w="0">
            <a:noFill/>
          </a:ln>
        </p:spPr>
      </p:pic>
      <p:sp>
        <p:nvSpPr>
          <p:cNvPr id="352" name="Text 13"/>
          <p:cNvSpPr/>
          <p:nvPr/>
        </p:nvSpPr>
        <p:spPr>
          <a:xfrm>
            <a:off x="6492240" y="293508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02c39a"/>
                </a:solidFill>
                <a:latin typeface="Arial"/>
                <a:ea typeface="Arial"/>
              </a:rPr>
              <a:t>Grounded o scartato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3" name="Text 14"/>
          <p:cNvSpPr/>
          <p:nvPr/>
        </p:nvSpPr>
        <p:spPr>
          <a:xfrm>
            <a:off x="6492240" y="3127320"/>
            <a:ext cx="4361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ogni finding AI deve risolversi: file esistente, riga in range, snippet presente in una finestra di ±2 righe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354" name="Image 8" descr="preencoded.png"/>
          <p:cNvPicPr/>
          <p:nvPr/>
        </p:nvPicPr>
        <p:blipFill>
          <a:blip r:embed="rId9"/>
          <a:stretch/>
        </p:blipFill>
        <p:spPr>
          <a:xfrm>
            <a:off x="6236280" y="3479400"/>
            <a:ext cx="145800" cy="145800"/>
          </a:xfrm>
          <a:prstGeom prst="rect">
            <a:avLst/>
          </a:prstGeom>
          <a:ln w="0">
            <a:noFill/>
          </a:ln>
        </p:spPr>
      </p:pic>
      <p:sp>
        <p:nvSpPr>
          <p:cNvPr id="355" name="Text 15"/>
          <p:cNvSpPr/>
          <p:nvPr/>
        </p:nvSpPr>
        <p:spPr>
          <a:xfrm>
            <a:off x="6492240" y="346104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02c39a"/>
                </a:solidFill>
                <a:latin typeface="Arial"/>
                <a:ea typeface="Arial"/>
              </a:rPr>
              <a:t>Contati, non persi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6" name="Text 16"/>
          <p:cNvSpPr/>
          <p:nvPr/>
        </p:nvSpPr>
        <p:spPr>
          <a:xfrm>
            <a:off x="6492240" y="3652920"/>
            <a:ext cx="4361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i non-grounded sono scartati e contati: Manifest.ungrounded_findings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357" name="Image 9" descr="preencoded.png"/>
          <p:cNvPicPr/>
          <p:nvPr/>
        </p:nvPicPr>
        <p:blipFill>
          <a:blip r:embed="rId10"/>
          <a:stretch/>
        </p:blipFill>
        <p:spPr>
          <a:xfrm>
            <a:off x="6236280" y="4005000"/>
            <a:ext cx="145800" cy="145800"/>
          </a:xfrm>
          <a:prstGeom prst="rect">
            <a:avLst/>
          </a:prstGeom>
          <a:ln w="0">
            <a:noFill/>
          </a:ln>
        </p:spPr>
      </p:pic>
      <p:sp>
        <p:nvSpPr>
          <p:cNvPr id="358" name="Text 17"/>
          <p:cNvSpPr/>
          <p:nvPr/>
        </p:nvSpPr>
        <p:spPr>
          <a:xfrm>
            <a:off x="6492240" y="398664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02c39a"/>
                </a:solidFill>
                <a:latin typeface="Arial"/>
                <a:ea typeface="Arial"/>
              </a:rPr>
              <a:t>verified = doppio consenso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59" name="Text 18"/>
          <p:cNvSpPr/>
          <p:nvPr/>
        </p:nvSpPr>
        <p:spPr>
          <a:xfrm>
            <a:off x="6492240" y="4178880"/>
            <a:ext cx="4361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align_findings promuove a verified solo un hit tool confermato dall'AI sulla stessa chiave file:line:class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360" name="Image 10" descr="preencoded.png"/>
          <p:cNvPicPr/>
          <p:nvPr/>
        </p:nvPicPr>
        <p:blipFill>
          <a:blip r:embed="rId11"/>
          <a:stretch/>
        </p:blipFill>
        <p:spPr>
          <a:xfrm>
            <a:off x="6236280" y="4530960"/>
            <a:ext cx="145800" cy="145800"/>
          </a:xfrm>
          <a:prstGeom prst="rect">
            <a:avLst/>
          </a:prstGeom>
          <a:ln w="0">
            <a:noFill/>
          </a:ln>
        </p:spPr>
      </p:pic>
      <p:sp>
        <p:nvSpPr>
          <p:cNvPr id="361" name="Text 19"/>
          <p:cNvSpPr/>
          <p:nvPr/>
        </p:nvSpPr>
        <p:spPr>
          <a:xfrm>
            <a:off x="6492240" y="451260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02c39a"/>
                </a:solidFill>
                <a:latin typeface="Arial"/>
                <a:ea typeface="Arial"/>
              </a:rPr>
              <a:t>Triager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62" name="Text 20"/>
          <p:cNvSpPr/>
          <p:nvPr/>
        </p:nvSpPr>
        <p:spPr>
          <a:xfrm>
            <a:off x="6492240" y="4704480"/>
            <a:ext cx="4361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dedupe, severità finale, verified/suspected, AI summary</a:t>
            </a:r>
            <a:endParaRPr b="0" lang="en-US" sz="1050" spc="-1" strike="noStrike">
              <a:latin typeface="Arial"/>
            </a:endParaRPr>
          </a:p>
        </p:txBody>
      </p:sp>
      <p:pic>
        <p:nvPicPr>
          <p:cNvPr id="363" name="Image 11" descr="preencoded.png"/>
          <p:cNvPicPr/>
          <p:nvPr/>
        </p:nvPicPr>
        <p:blipFill>
          <a:blip r:embed="rId12"/>
          <a:stretch/>
        </p:blipFill>
        <p:spPr>
          <a:xfrm>
            <a:off x="6236280" y="5056560"/>
            <a:ext cx="145800" cy="145800"/>
          </a:xfrm>
          <a:prstGeom prst="rect">
            <a:avLst/>
          </a:prstGeom>
          <a:ln w="0">
            <a:noFill/>
          </a:ln>
        </p:spPr>
      </p:pic>
      <p:sp>
        <p:nvSpPr>
          <p:cNvPr id="364" name="Text 21"/>
          <p:cNvSpPr/>
          <p:nvPr/>
        </p:nvSpPr>
        <p:spPr>
          <a:xfrm>
            <a:off x="6492240" y="503820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-1" strike="noStrike">
                <a:solidFill>
                  <a:srgbClr val="02c39a"/>
                </a:solidFill>
                <a:latin typeface="Arial"/>
                <a:ea typeface="Arial"/>
              </a:rPr>
              <a:t>Il voto è codice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65" name="Text 22"/>
          <p:cNvSpPr/>
          <p:nvPr/>
        </p:nvSpPr>
        <p:spPr>
          <a:xfrm>
            <a:off x="6492240" y="5230440"/>
            <a:ext cx="436140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grade A–F sempre calcolato in codice (grade_for_findings); il grade LLM è solo advisory</a:t>
            </a:r>
            <a:endParaRPr b="0" lang="en-US" sz="10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67" name="Text 0"/>
          <p:cNvSpPr/>
          <p:nvPr/>
        </p:nvSpPr>
        <p:spPr>
          <a:xfrm>
            <a:off x="1755720" y="105156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0a896"/>
                </a:solidFill>
                <a:latin typeface="Courier New"/>
                <a:ea typeface="Courier New"/>
              </a:rPr>
              <a:t>08 · ROBUSTEZZA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68" name="Text 1"/>
          <p:cNvSpPr/>
          <p:nvPr/>
        </p:nvSpPr>
        <p:spPr>
          <a:xfrm>
            <a:off x="1755720" y="130752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122b36"/>
                </a:solidFill>
                <a:latin typeface="Arial"/>
                <a:ea typeface="Arial"/>
              </a:rPr>
              <a:t>Modi di esecuzione e graceful degradation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369" name="Shape 2"/>
          <p:cNvSpPr/>
          <p:nvPr/>
        </p:nvSpPr>
        <p:spPr>
          <a:xfrm>
            <a:off x="1755720" y="2039040"/>
            <a:ext cx="2651400" cy="155412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70" name="Shape 3"/>
          <p:cNvSpPr/>
          <p:nvPr/>
        </p:nvSpPr>
        <p:spPr>
          <a:xfrm>
            <a:off x="1938600" y="220356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71" name="Image 0" descr="preencoded.png"/>
          <p:cNvPicPr/>
          <p:nvPr/>
        </p:nvPicPr>
        <p:blipFill>
          <a:blip r:embed="rId1"/>
          <a:stretch/>
        </p:blipFill>
        <p:spPr>
          <a:xfrm>
            <a:off x="2033280" y="229824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372" name="Text 4"/>
          <p:cNvSpPr/>
          <p:nvPr/>
        </p:nvSpPr>
        <p:spPr>
          <a:xfrm>
            <a:off x="2487240" y="216720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00a896"/>
                </a:solidFill>
                <a:latin typeface="Courier New"/>
                <a:ea typeface="Courier New"/>
              </a:rPr>
              <a:t>auto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73" name="Text 5"/>
          <p:cNvSpPr/>
          <p:nvPr/>
        </p:nvSpPr>
        <p:spPr>
          <a:xfrm>
            <a:off x="2487240" y="2423160"/>
            <a:ext cx="17370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900" spc="-1" strike="noStrike">
                <a:solidFill>
                  <a:srgbClr val="7a8b96"/>
                </a:solidFill>
                <a:latin typeface="Calibri"/>
                <a:ea typeface="Calibri"/>
              </a:rPr>
              <a:t>default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74" name="Text 6"/>
          <p:cNvSpPr/>
          <p:nvPr/>
        </p:nvSpPr>
        <p:spPr>
          <a:xfrm>
            <a:off x="1938600" y="2734200"/>
            <a:ext cx="22856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tool rilevati (detect) + audit LLM se provisioned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75" name="Shape 7"/>
          <p:cNvSpPr/>
          <p:nvPr/>
        </p:nvSpPr>
        <p:spPr>
          <a:xfrm>
            <a:off x="4590360" y="2039040"/>
            <a:ext cx="2651400" cy="155412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76" name="Shape 8"/>
          <p:cNvSpPr/>
          <p:nvPr/>
        </p:nvSpPr>
        <p:spPr>
          <a:xfrm>
            <a:off x="4773240" y="220356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77" name="Image 1" descr="preencoded.png"/>
          <p:cNvPicPr/>
          <p:nvPr/>
        </p:nvPicPr>
        <p:blipFill>
          <a:blip r:embed="rId2"/>
          <a:stretch/>
        </p:blipFill>
        <p:spPr>
          <a:xfrm>
            <a:off x="4867920" y="229824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378" name="Text 9"/>
          <p:cNvSpPr/>
          <p:nvPr/>
        </p:nvSpPr>
        <p:spPr>
          <a:xfrm>
            <a:off x="5321880" y="216720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00a896"/>
                </a:solidFill>
                <a:latin typeface="Courier New"/>
                <a:ea typeface="Courier New"/>
              </a:rPr>
              <a:t>full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79" name="Text 10"/>
          <p:cNvSpPr/>
          <p:nvPr/>
        </p:nvSpPr>
        <p:spPr>
          <a:xfrm>
            <a:off x="5321880" y="2423160"/>
            <a:ext cx="17370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900" spc="-1" strike="noStrike">
                <a:solidFill>
                  <a:srgbClr val="7a8b96"/>
                </a:solidFill>
                <a:latin typeface="Calibri"/>
                <a:ea typeface="Calibri"/>
              </a:rPr>
              <a:t>tutto forzato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80" name="Text 11"/>
          <p:cNvSpPr/>
          <p:nvPr/>
        </p:nvSpPr>
        <p:spPr>
          <a:xfrm>
            <a:off x="4773240" y="2734200"/>
            <a:ext cx="22856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tutti e 4 i tool + audit LLM (oggi auto==full nel codice — tracked)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81" name="Shape 12"/>
          <p:cNvSpPr/>
          <p:nvPr/>
        </p:nvSpPr>
        <p:spPr>
          <a:xfrm>
            <a:off x="7425000" y="2039040"/>
            <a:ext cx="2651400" cy="1554120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 w="0">
            <a:noFill/>
          </a:ln>
          <a:effectLst>
            <a:outerShdw algn="bl" blurRad="177840" dir="5400000" dist="38160" rotWithShape="0">
              <a:srgbClr val="0d2530">
                <a:alpha val="16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382" name="Shape 13"/>
          <p:cNvSpPr/>
          <p:nvPr/>
        </p:nvSpPr>
        <p:spPr>
          <a:xfrm>
            <a:off x="7607880" y="2203560"/>
            <a:ext cx="420120" cy="420120"/>
          </a:xfrm>
          <a:prstGeom prst="ellipse">
            <a:avLst/>
          </a:prstGeom>
          <a:solidFill>
            <a:srgbClr val="ddeee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83" name="Image 2" descr="preencoded.png"/>
          <p:cNvPicPr/>
          <p:nvPr/>
        </p:nvPicPr>
        <p:blipFill>
          <a:blip r:embed="rId3"/>
          <a:stretch/>
        </p:blipFill>
        <p:spPr>
          <a:xfrm>
            <a:off x="7702560" y="2298240"/>
            <a:ext cx="231120" cy="231120"/>
          </a:xfrm>
          <a:prstGeom prst="rect">
            <a:avLst/>
          </a:prstGeom>
          <a:ln w="0">
            <a:noFill/>
          </a:ln>
        </p:spPr>
      </p:pic>
      <p:sp>
        <p:nvSpPr>
          <p:cNvPr id="384" name="Text 14"/>
          <p:cNvSpPr/>
          <p:nvPr/>
        </p:nvSpPr>
        <p:spPr>
          <a:xfrm>
            <a:off x="8156520" y="216720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300" spc="-1" strike="noStrike">
                <a:solidFill>
                  <a:srgbClr val="00a896"/>
                </a:solidFill>
                <a:latin typeface="Courier New"/>
                <a:ea typeface="Courier New"/>
              </a:rPr>
              <a:t>ai-only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385" name="Text 15"/>
          <p:cNvSpPr/>
          <p:nvPr/>
        </p:nvSpPr>
        <p:spPr>
          <a:xfrm>
            <a:off x="8156520" y="2423160"/>
            <a:ext cx="173700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i="1" lang="en-US" sz="900" spc="-1" strike="noStrike">
                <a:solidFill>
                  <a:srgbClr val="7a8b96"/>
                </a:solidFill>
                <a:latin typeface="Calibri"/>
                <a:ea typeface="Calibri"/>
              </a:rPr>
              <a:t>solo AI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386" name="Text 16"/>
          <p:cNvSpPr/>
          <p:nvPr/>
        </p:nvSpPr>
        <p:spPr>
          <a:xfrm>
            <a:off x="7607880" y="2734200"/>
            <a:ext cx="22856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122b36"/>
                </a:solidFill>
                <a:latin typeface="Calibri"/>
                <a:ea typeface="Calibri"/>
              </a:rPr>
              <a:t>nessun tool (tutti skipped ai-only mode); solo l'audit AI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87" name="Shape 17"/>
          <p:cNvSpPr/>
          <p:nvPr/>
        </p:nvSpPr>
        <p:spPr>
          <a:xfrm>
            <a:off x="1170360" y="3794760"/>
            <a:ext cx="5394600" cy="148104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9525">
            <a:solidFill>
              <a:srgbClr val="d8e4e8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388" name="Text 18"/>
          <p:cNvSpPr/>
          <p:nvPr/>
        </p:nvSpPr>
        <p:spPr>
          <a:xfrm>
            <a:off x="1398960" y="3922920"/>
            <a:ext cx="2742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250" spc="-1" strike="noStrike">
                <a:solidFill>
                  <a:srgbClr val="122b36"/>
                </a:solidFill>
                <a:latin typeface="Arial"/>
                <a:ea typeface="Arial"/>
              </a:rPr>
              <a:t>Senza LLM</a:t>
            </a:r>
            <a:endParaRPr b="0" lang="en-US" sz="1250" spc="-1" strike="noStrike">
              <a:latin typeface="Arial"/>
            </a:endParaRPr>
          </a:p>
        </p:txBody>
      </p:sp>
      <p:sp>
        <p:nvSpPr>
          <p:cNvPr id="389" name="Text 19"/>
          <p:cNvSpPr/>
          <p:nvPr/>
        </p:nvSpPr>
        <p:spPr>
          <a:xfrm>
            <a:off x="1398960" y="4197240"/>
            <a:ext cx="49374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4707c"/>
                </a:solidFill>
                <a:latin typeface="Calibri"/>
                <a:ea typeface="Calibri"/>
              </a:rPr>
              <a:t>Se LLM_BASE_URL/KEY non sono impostati, lo stadio audit è saltato e dichiarato: il sistema produce comunque un report valido in modalità tool-only (4 tool + dedupe + voto).</a:t>
            </a:r>
            <a:endParaRPr b="0" lang="en-US" sz="1050" spc="-1" strike="noStrike">
              <a:latin typeface="Arial"/>
            </a:endParaRPr>
          </a:p>
        </p:txBody>
      </p:sp>
      <p:sp>
        <p:nvSpPr>
          <p:cNvPr id="390" name="Shape 20"/>
          <p:cNvSpPr/>
          <p:nvPr/>
        </p:nvSpPr>
        <p:spPr>
          <a:xfrm>
            <a:off x="1398960" y="4837320"/>
            <a:ext cx="2331360" cy="310680"/>
          </a:xfrm>
          <a:prstGeom prst="roundRect">
            <a:avLst>
              <a:gd name="adj" fmla="val 50000"/>
            </a:avLst>
          </a:prstGeom>
          <a:solidFill>
            <a:srgbClr val="e8b429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1" name="Text 21"/>
          <p:cNvSpPr/>
          <p:nvPr/>
        </p:nvSpPr>
        <p:spPr>
          <a:xfrm>
            <a:off x="1398960" y="4837320"/>
            <a:ext cx="2331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50" spc="-1" strike="noStrike">
                <a:solidFill>
                  <a:srgbClr val="ffffff"/>
                </a:solidFill>
                <a:latin typeface="Calibri"/>
                <a:ea typeface="Calibri"/>
              </a:rPr>
              <a:t>degraded = esito informativo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392" name="Shape 22"/>
          <p:cNvSpPr/>
          <p:nvPr/>
        </p:nvSpPr>
        <p:spPr>
          <a:xfrm>
            <a:off x="3867840" y="4837320"/>
            <a:ext cx="2331360" cy="310680"/>
          </a:xfrm>
          <a:prstGeom prst="roundRect">
            <a:avLst>
              <a:gd name="adj" fmla="val 50000"/>
            </a:avLst>
          </a:prstGeom>
          <a:solidFill>
            <a:srgbClr val="d6455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3" name="Text 23"/>
          <p:cNvSpPr/>
          <p:nvPr/>
        </p:nvSpPr>
        <p:spPr>
          <a:xfrm>
            <a:off x="3867840" y="4837320"/>
            <a:ext cx="2331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950" spc="-1" strike="noStrike">
                <a:solidFill>
                  <a:srgbClr val="ffffff"/>
                </a:solidFill>
                <a:latin typeface="Calibri"/>
                <a:ea typeface="Calibri"/>
              </a:rPr>
              <a:t>error = con reason umana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394" name="Shape 24"/>
          <p:cNvSpPr/>
          <p:nvPr/>
        </p:nvSpPr>
        <p:spPr>
          <a:xfrm>
            <a:off x="6793920" y="3794760"/>
            <a:ext cx="3959280" cy="1481040"/>
          </a:xfrm>
          <a:prstGeom prst="roundRect">
            <a:avLst>
              <a:gd name="adj" fmla="val 5556"/>
            </a:avLst>
          </a:prstGeom>
          <a:solidFill>
            <a:srgbClr val="0d253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5" name="Text 25"/>
          <p:cNvSpPr/>
          <p:nvPr/>
        </p:nvSpPr>
        <p:spPr>
          <a:xfrm>
            <a:off x="7004160" y="3922920"/>
            <a:ext cx="21942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100" spc="-1" strike="noStrike">
                <a:solidFill>
                  <a:srgbClr val="02c39a"/>
                </a:solidFill>
                <a:latin typeface="Courier New"/>
                <a:ea typeface="Courier New"/>
              </a:rPr>
              <a:t>GET /health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396" name="Text 26"/>
          <p:cNvSpPr/>
          <p:nvPr/>
        </p:nvSpPr>
        <p:spPr>
          <a:xfrm>
            <a:off x="7004160" y="4215240"/>
            <a:ext cx="22399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00" spc="-1" strike="noStrike">
                <a:solidFill>
                  <a:srgbClr val="9fb9c2"/>
                </a:solidFill>
                <a:latin typeface="Calibri"/>
                <a:ea typeface="Calibri"/>
              </a:rPr>
              <a:t>capability probe: llm provisioned + modello, tool n/4, KB </a:t>
            </a:r>
            <a:r>
              <a:rPr b="0" lang="en-US" sz="1050" spc="-1" strike="noStrike">
                <a:solidFill>
                  <a:srgbClr val="9fb9c2"/>
                </a:solidFill>
                <a:latin typeface="Calibri"/>
                <a:ea typeface="Calibri"/>
              </a:rPr>
              <a:t>presente</a:t>
            </a:r>
            <a:r>
              <a:rPr b="0" lang="en-US" sz="1000" spc="-1" strike="noStrike">
                <a:solidFill>
                  <a:srgbClr val="9fb9c2"/>
                </a:solidFill>
                <a:latin typeface="Calibri"/>
                <a:ea typeface="Calibri"/>
              </a:rPr>
              <a:t>, likely_mode (audit | tool-only). Fail-safe: un probe in errore restituisce “absent”.</a:t>
            </a:r>
            <a:endParaRPr b="0" lang="en-US" sz="1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398" name="Text 0"/>
          <p:cNvSpPr/>
          <p:nvPr/>
        </p:nvSpPr>
        <p:spPr>
          <a:xfrm>
            <a:off x="1728360" y="11887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299" strike="noStrike">
                <a:solidFill>
                  <a:srgbClr val="02c39a"/>
                </a:solidFill>
                <a:latin typeface="Courier New"/>
                <a:ea typeface="Courier New"/>
              </a:rPr>
              <a:t>09 · SINTESI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399" name="Text 1"/>
          <p:cNvSpPr/>
          <p:nvPr/>
        </p:nvSpPr>
        <p:spPr>
          <a:xfrm>
            <a:off x="1728360" y="1444680"/>
            <a:ext cx="841212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2600" spc="-1" strike="noStrike">
                <a:solidFill>
                  <a:srgbClr val="000000"/>
                </a:solidFill>
                <a:latin typeface="Arial"/>
                <a:ea typeface="Arial"/>
              </a:rPr>
              <a:t>In sintesi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400" name="Shape 2"/>
          <p:cNvSpPr/>
          <p:nvPr/>
        </p:nvSpPr>
        <p:spPr>
          <a:xfrm>
            <a:off x="1774080" y="2286000"/>
            <a:ext cx="475200" cy="475200"/>
          </a:xfrm>
          <a:prstGeom prst="roundRect">
            <a:avLst>
              <a:gd name="adj" fmla="val 19231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1" name="Text 3"/>
          <p:cNvSpPr/>
          <p:nvPr/>
        </p:nvSpPr>
        <p:spPr>
          <a:xfrm>
            <a:off x="1774080" y="228600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2c39a"/>
                </a:solidFill>
                <a:latin typeface="Courier New"/>
                <a:ea typeface="Courier New"/>
              </a:rPr>
              <a:t>1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2" name="Text 4"/>
          <p:cNvSpPr/>
          <p:nvPr/>
        </p:nvSpPr>
        <p:spPr>
          <a:xfrm>
            <a:off x="2459880" y="2249280"/>
            <a:ext cx="7406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Pipeline deterministica + 2 agenti guidati da skill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03" name="Text 5"/>
          <p:cNvSpPr/>
          <p:nvPr/>
        </p:nvSpPr>
        <p:spPr>
          <a:xfrm>
            <a:off x="2459880" y="2560320"/>
            <a:ext cx="74062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35353"/>
                </a:solidFill>
                <a:latin typeface="Calibri"/>
                <a:ea typeface="Calibri"/>
              </a:rPr>
              <a:t>Il codice calcola voto e report; l'LLM audita e verifica, sempre grounded a file:riga:snippet.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04" name="Shape 6"/>
          <p:cNvSpPr/>
          <p:nvPr/>
        </p:nvSpPr>
        <p:spPr>
          <a:xfrm>
            <a:off x="1774080" y="3182040"/>
            <a:ext cx="475200" cy="475200"/>
          </a:xfrm>
          <a:prstGeom prst="roundRect">
            <a:avLst>
              <a:gd name="adj" fmla="val 19231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5" name="Text 7"/>
          <p:cNvSpPr/>
          <p:nvPr/>
        </p:nvSpPr>
        <p:spPr>
          <a:xfrm>
            <a:off x="1774080" y="318204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2c39a"/>
                </a:solidFill>
                <a:latin typeface="Courier New"/>
                <a:ea typeface="Courier New"/>
              </a:rPr>
              <a:t>2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06" name="Text 8"/>
          <p:cNvSpPr/>
          <p:nvPr/>
        </p:nvSpPr>
        <p:spPr>
          <a:xfrm>
            <a:off x="2459880" y="3145680"/>
            <a:ext cx="7406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Tutto pinnato e dockerizzato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07" name="Text 9"/>
          <p:cNvSpPr/>
          <p:nvPr/>
        </p:nvSpPr>
        <p:spPr>
          <a:xfrm>
            <a:off x="2459880" y="3456360"/>
            <a:ext cx="74062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35353"/>
                </a:solidFill>
                <a:latin typeface="Calibri"/>
                <a:ea typeface="Calibri"/>
              </a:rPr>
              <a:t>Versioni esatte con gate di build, un'unica immagine, 35 file test hermetic, CI che asserisce 4/4 tool.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08" name="Shape 10"/>
          <p:cNvSpPr/>
          <p:nvPr/>
        </p:nvSpPr>
        <p:spPr>
          <a:xfrm>
            <a:off x="1774080" y="4078080"/>
            <a:ext cx="475200" cy="475200"/>
          </a:xfrm>
          <a:prstGeom prst="roundRect">
            <a:avLst>
              <a:gd name="adj" fmla="val 19231"/>
            </a:avLst>
          </a:prstGeom>
          <a:solidFill>
            <a:srgbClr val="14384a"/>
          </a:solidFill>
          <a:ln w="12700">
            <a:solidFill>
              <a:srgbClr val="1e4a6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09" name="Text 11"/>
          <p:cNvSpPr/>
          <p:nvPr/>
        </p:nvSpPr>
        <p:spPr>
          <a:xfrm>
            <a:off x="1774080" y="4078080"/>
            <a:ext cx="47520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en-US" sz="1800" spc="-1" strike="noStrike">
                <a:solidFill>
                  <a:srgbClr val="02c39a"/>
                </a:solidFill>
                <a:latin typeface="Courier New"/>
                <a:ea typeface="Courier New"/>
              </a:rPr>
              <a:t>3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410" name="Text 12"/>
          <p:cNvSpPr/>
          <p:nvPr/>
        </p:nvSpPr>
        <p:spPr>
          <a:xfrm>
            <a:off x="2459880" y="4041720"/>
            <a:ext cx="74062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600" spc="-1" strike="noStrike">
                <a:solidFill>
                  <a:srgbClr val="000000"/>
                </a:solidFill>
                <a:latin typeface="Arial"/>
                <a:ea typeface="Arial"/>
              </a:rPr>
              <a:t>Un'unica dipendenza esterna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411" name="Text 13"/>
          <p:cNvSpPr/>
          <p:nvPr/>
        </p:nvSpPr>
        <p:spPr>
          <a:xfrm>
            <a:off x="2459880" y="4352400"/>
            <a:ext cx="74062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535353"/>
                </a:solidFill>
                <a:latin typeface="Calibri"/>
                <a:ea typeface="Calibri"/>
              </a:rPr>
              <a:t>Un endpoint OpenAI-compatible (nel progetto: Qwen 3.8 27B, 1M ctx, H100 96 GB) — il resto si replica con docker compose.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412" name="Text 14"/>
          <p:cNvSpPr/>
          <p:nvPr/>
        </p:nvSpPr>
        <p:spPr>
          <a:xfrm>
            <a:off x="1774080" y="495612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48" strike="noStrike">
                <a:solidFill>
                  <a:srgbClr val="02c39a"/>
                </a:solidFill>
                <a:latin typeface="Courier New"/>
                <a:ea typeface="Courier New"/>
              </a:rPr>
              <a:t>Dove guardare nel codice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413" name="Text 15"/>
          <p:cNvSpPr/>
          <p:nvPr/>
        </p:nvSpPr>
        <p:spPr>
          <a:xfrm>
            <a:off x="1774080" y="5230440"/>
            <a:ext cx="8137800" cy="27396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0" lang="en-US" sz="1050" spc="-1" strike="noStrike">
                <a:solidFill>
                  <a:srgbClr val="535353"/>
                </a:solidFill>
                <a:latin typeface="Courier New"/>
                <a:ea typeface="Courier New"/>
              </a:rPr>
              <a:t>orchestrator.py · agents.py · llm.py · kb.py · tools/runner.py · app/skills/ · app/references/</a:t>
            </a:r>
            <a:endParaRPr b="0" lang="en-US" sz="10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Titolo 1"/>
          <p:cNvSpPr/>
          <p:nvPr/>
        </p:nvSpPr>
        <p:spPr>
          <a:xfrm>
            <a:off x="1206720" y="6611040"/>
            <a:ext cx="10131840" cy="2556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b">
            <a:noAutofit/>
          </a:bodyPr>
          <a:p>
            <a:pPr algn="ctr">
              <a:lnSpc>
                <a:spcPct val="90000"/>
              </a:lnSpc>
              <a:tabLst>
                <a:tab algn="l" pos="0"/>
              </a:tabLst>
            </a:pPr>
            <a:r>
              <a:rPr b="0" lang="en-US" sz="1200" spc="-1" strike="noStrike">
                <a:solidFill>
                  <a:srgbClr val="ffffff"/>
                </a:solidFill>
                <a:latin typeface="EasyReadingPRO"/>
                <a:ea typeface="Calibri Light"/>
              </a:rPr>
              <a:t>Moodle Plugin security con MdlShield una esperienza interattiva di uso del vibe-coding</a:t>
            </a:r>
            <a:endParaRPr b="0" lang="en-US" sz="1200" spc="-1" strike="noStrike">
              <a:latin typeface="Arial"/>
            </a:endParaRPr>
          </a:p>
        </p:txBody>
      </p:sp>
      <p:pic>
        <p:nvPicPr>
          <p:cNvPr id="415" name="Immagine 3" descr="File:Flag of Europe.svg"/>
          <p:cNvPicPr/>
          <p:nvPr/>
        </p:nvPicPr>
        <p:blipFill>
          <a:blip r:embed="rId1"/>
          <a:stretch/>
        </p:blipFill>
        <p:spPr>
          <a:xfrm>
            <a:off x="2206080" y="1275480"/>
            <a:ext cx="7776720" cy="5184360"/>
          </a:xfrm>
          <a:prstGeom prst="rect">
            <a:avLst/>
          </a:prstGeom>
          <a:ln w="0">
            <a:noFill/>
          </a:ln>
        </p:spPr>
      </p:pic>
      <p:sp>
        <p:nvSpPr>
          <p:cNvPr id="416" name="CasellaDiTesto 1"/>
          <p:cNvSpPr/>
          <p:nvPr/>
        </p:nvSpPr>
        <p:spPr>
          <a:xfrm>
            <a:off x="461520" y="1202400"/>
            <a:ext cx="11265120" cy="4561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  <a:ea typeface="DejaVu Sans"/>
              </a:rPr>
              <a:t>E tu cosa aspetti a scaricarti il repository e a costruirti il tuo strumento di security ?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417" name="CasellaDiTesto 8"/>
          <p:cNvSpPr/>
          <p:nvPr/>
        </p:nvSpPr>
        <p:spPr>
          <a:xfrm>
            <a:off x="3387600" y="5975640"/>
            <a:ext cx="5771160" cy="45612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it-IT" sz="2400" spc="-1" strike="noStrike">
                <a:solidFill>
                  <a:srgbClr val="000000"/>
                </a:solidFill>
                <a:latin typeface="Arial"/>
                <a:ea typeface="DejaVu Sans"/>
              </a:rPr>
              <a:t>https://gitlab.di.unito.it/mammolo/mdlscan</a:t>
            </a:r>
            <a:endParaRPr b="0" lang="en-US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Application>LibreOffice/7.1.8.1$Linux_X86_64 LibreOffice_project/10$Build-1</Application>
  <AppVersion>15.0000</AppVersion>
  <Words>2070</Words>
  <Paragraphs>234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2026-09-20T21:29:55Z</dcterms:modified>
  <cp:revision>3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Personalizzato</vt:lpwstr>
  </property>
  <property fmtid="{D5CDD505-2E9C-101B-9397-08002B2CF9AE}" pid="4" name="Slides">
    <vt:i4>16</vt:i4>
  </property>
</Properties>
</file>